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3"/>
    <p:sldMasterId id="2147483660" r:id="rId4"/>
    <p:sldMasterId id="2147483674" r:id="rId5"/>
  </p:sldMasterIdLst>
  <p:notesMasterIdLst>
    <p:notesMasterId r:id="rId83"/>
  </p:notesMasterIdLst>
  <p:sldIdLst>
    <p:sldId id="295" r:id="rId6"/>
    <p:sldId id="256" r:id="rId7"/>
    <p:sldId id="257" r:id="rId8"/>
    <p:sldId id="258" r:id="rId9"/>
    <p:sldId id="288" r:id="rId10"/>
    <p:sldId id="260" r:id="rId11"/>
    <p:sldId id="261" r:id="rId12"/>
    <p:sldId id="262" r:id="rId13"/>
    <p:sldId id="266" r:id="rId14"/>
    <p:sldId id="294" r:id="rId15"/>
    <p:sldId id="284" r:id="rId16"/>
    <p:sldId id="287" r:id="rId17"/>
    <p:sldId id="702" r:id="rId18"/>
    <p:sldId id="443" r:id="rId19"/>
    <p:sldId id="410" r:id="rId20"/>
    <p:sldId id="373" r:id="rId21"/>
    <p:sldId id="417" r:id="rId22"/>
    <p:sldId id="374" r:id="rId23"/>
    <p:sldId id="408" r:id="rId24"/>
    <p:sldId id="382" r:id="rId25"/>
    <p:sldId id="383" r:id="rId26"/>
    <p:sldId id="384" r:id="rId27"/>
    <p:sldId id="349" r:id="rId28"/>
    <p:sldId id="428" r:id="rId29"/>
    <p:sldId id="306" r:id="rId30"/>
    <p:sldId id="308" r:id="rId31"/>
    <p:sldId id="438" r:id="rId32"/>
    <p:sldId id="439" r:id="rId33"/>
    <p:sldId id="413" r:id="rId34"/>
    <p:sldId id="411" r:id="rId35"/>
    <p:sldId id="376" r:id="rId36"/>
    <p:sldId id="378" r:id="rId37"/>
    <p:sldId id="350" r:id="rId38"/>
    <p:sldId id="367" r:id="rId39"/>
    <p:sldId id="380" r:id="rId40"/>
    <p:sldId id="393" r:id="rId41"/>
    <p:sldId id="420" r:id="rId42"/>
    <p:sldId id="395" r:id="rId43"/>
    <p:sldId id="396" r:id="rId44"/>
    <p:sldId id="397" r:id="rId45"/>
    <p:sldId id="400" r:id="rId46"/>
    <p:sldId id="401" r:id="rId47"/>
    <p:sldId id="402" r:id="rId48"/>
    <p:sldId id="403" r:id="rId49"/>
    <p:sldId id="297" r:id="rId50"/>
    <p:sldId id="259" r:id="rId51"/>
    <p:sldId id="264" r:id="rId52"/>
    <p:sldId id="667" r:id="rId53"/>
    <p:sldId id="696" r:id="rId54"/>
    <p:sldId id="697" r:id="rId55"/>
    <p:sldId id="668" r:id="rId56"/>
    <p:sldId id="677" r:id="rId57"/>
    <p:sldId id="680" r:id="rId58"/>
    <p:sldId id="681" r:id="rId59"/>
    <p:sldId id="701" r:id="rId60"/>
    <p:sldId id="682" r:id="rId61"/>
    <p:sldId id="678" r:id="rId62"/>
    <p:sldId id="670" r:id="rId63"/>
    <p:sldId id="656" r:id="rId64"/>
    <p:sldId id="593" r:id="rId65"/>
    <p:sldId id="305" r:id="rId66"/>
    <p:sldId id="665" r:id="rId67"/>
    <p:sldId id="663" r:id="rId68"/>
    <p:sldId id="664" r:id="rId69"/>
    <p:sldId id="657" r:id="rId70"/>
    <p:sldId id="270" r:id="rId71"/>
    <p:sldId id="684" r:id="rId72"/>
    <p:sldId id="687" r:id="rId73"/>
    <p:sldId id="688" r:id="rId74"/>
    <p:sldId id="689" r:id="rId75"/>
    <p:sldId id="690" r:id="rId76"/>
    <p:sldId id="693" r:id="rId77"/>
    <p:sldId id="692" r:id="rId78"/>
    <p:sldId id="694" r:id="rId79"/>
    <p:sldId id="675" r:id="rId80"/>
    <p:sldId id="695" r:id="rId81"/>
    <p:sldId id="676" r:id="rId82"/>
  </p:sldIdLst>
  <p:sldSz cx="9144000" cy="6858000" type="screen4x3"/>
  <p:notesSz cx="6669088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4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an, David" initials="MD" lastIdx="2" clrIdx="0"/>
  <p:cmAuthor id="2" name="Martina Jakelova" initials="MJ" lastIdx="1" clrIdx="1">
    <p:extLst>
      <p:ext uri="{19B8F6BF-5375-455C-9EA6-DF929625EA0E}">
        <p15:presenceInfo xmlns:p15="http://schemas.microsoft.com/office/powerpoint/2012/main" userId="S::martina.jakelova@globalservs.com::2ae24cff-6444-4876-8a8a-35de386af7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3C3A70-6FDC-0343-A92D-F8AD3F8434DF}" v="61" dt="2021-09-16T04:29:55.642"/>
    <p1510:client id="{64B6561B-1416-0446-A27D-DDEF7D684E92}" v="1" dt="2021-09-16T11:44:01.5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8" autoAdjust="0"/>
    <p:restoredTop sz="94696"/>
  </p:normalViewPr>
  <p:slideViewPr>
    <p:cSldViewPr>
      <p:cViewPr varScale="1">
        <p:scale>
          <a:sx n="105" d="100"/>
          <a:sy n="105" d="100"/>
        </p:scale>
        <p:origin x="448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74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commentAuthors" Target="commentAuthors.xml"/><Relationship Id="rId89" Type="http://schemas.microsoft.com/office/2016/11/relationships/changesInfo" Target="changesInfos/changesInfo1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3.xml"/><Relationship Id="rId90" Type="http://schemas.microsoft.com/office/2015/10/relationships/revisionInfo" Target="revisionInfo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theme" Target="theme/theme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za Polednová" userId="dd9337f7-8083-4f99-b9b6-2c769806fc89" providerId="ADAL" clId="{64B6561B-1416-0446-A27D-DDEF7D684E92}"/>
    <pc:docChg chg="undo custSel modSld">
      <pc:chgData name="Tereza Polednová" userId="dd9337f7-8083-4f99-b9b6-2c769806fc89" providerId="ADAL" clId="{64B6561B-1416-0446-A27D-DDEF7D684E92}" dt="2021-09-16T11:44:04.114" v="121" actId="962"/>
      <pc:docMkLst>
        <pc:docMk/>
      </pc:docMkLst>
      <pc:sldChg chg="addSp delSp modSp mod">
        <pc:chgData name="Tereza Polednová" userId="dd9337f7-8083-4f99-b9b6-2c769806fc89" providerId="ADAL" clId="{64B6561B-1416-0446-A27D-DDEF7D684E92}" dt="2021-09-16T11:44:04.114" v="121" actId="962"/>
        <pc:sldMkLst>
          <pc:docMk/>
          <pc:sldMk cId="418493321" sldId="295"/>
        </pc:sldMkLst>
        <pc:picChg chg="add mod">
          <ac:chgData name="Tereza Polednová" userId="dd9337f7-8083-4f99-b9b6-2c769806fc89" providerId="ADAL" clId="{64B6561B-1416-0446-A27D-DDEF7D684E92}" dt="2021-09-16T11:44:04.114" v="121" actId="962"/>
          <ac:picMkLst>
            <pc:docMk/>
            <pc:sldMk cId="418493321" sldId="295"/>
            <ac:picMk id="3" creationId="{4D268A25-3B6C-7E4D-AC86-9BEA8ADB6212}"/>
          </ac:picMkLst>
        </pc:picChg>
        <pc:picChg chg="del">
          <ac:chgData name="Tereza Polednová" userId="dd9337f7-8083-4f99-b9b6-2c769806fc89" providerId="ADAL" clId="{64B6561B-1416-0446-A27D-DDEF7D684E92}" dt="2021-09-16T11:43:02.838" v="118" actId="478"/>
          <ac:picMkLst>
            <pc:docMk/>
            <pc:sldMk cId="418493321" sldId="295"/>
            <ac:picMk id="6" creationId="{4A667D15-E272-194A-A721-7760BAD2A829}"/>
          </ac:picMkLst>
        </pc:picChg>
      </pc:sldChg>
      <pc:sldChg chg="modSp mod">
        <pc:chgData name="Tereza Polednová" userId="dd9337f7-8083-4f99-b9b6-2c769806fc89" providerId="ADAL" clId="{64B6561B-1416-0446-A27D-DDEF7D684E92}" dt="2021-09-16T09:45:07.903" v="117" actId="20577"/>
        <pc:sldMkLst>
          <pc:docMk/>
          <pc:sldMk cId="0" sldId="702"/>
        </pc:sldMkLst>
        <pc:spChg chg="mod">
          <ac:chgData name="Tereza Polednová" userId="dd9337f7-8083-4f99-b9b6-2c769806fc89" providerId="ADAL" clId="{64B6561B-1416-0446-A27D-DDEF7D684E92}" dt="2021-09-16T09:45:07.903" v="117" actId="20577"/>
          <ac:spMkLst>
            <pc:docMk/>
            <pc:sldMk cId="0" sldId="702"/>
            <ac:spMk id="5125" creationId="{2710C001-87D9-5D44-825B-4F18588E6E6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AB6A87-FF89-43F8-8861-F2EB964766B4}" type="doc">
      <dgm:prSet loTypeId="urn:microsoft.com/office/officeart/2005/8/layout/pyramid1" loCatId="pyramid" qsTypeId="urn:microsoft.com/office/officeart/2005/8/quickstyle/3d2" qsCatId="3D" csTypeId="urn:microsoft.com/office/officeart/2005/8/colors/colorful5" csCatId="colorful" phldr="1"/>
      <dgm:spPr/>
    </dgm:pt>
    <dgm:pt modelId="{1CF54697-8157-4E01-8D77-11C60A3F2745}">
      <dgm:prSet phldrT="[Text]" custT="1"/>
      <dgm:spPr/>
      <dgm:t>
        <a:bodyPr/>
        <a:lstStyle/>
        <a:p>
          <a:r>
            <a:rPr lang="cs-CZ" sz="2400" dirty="0"/>
            <a:t>Záněty mozkových plen</a:t>
          </a:r>
        </a:p>
      </dgm:t>
    </dgm:pt>
    <dgm:pt modelId="{E69A45D4-D2B5-418D-A919-42ED8931DF40}" type="parTrans" cxnId="{A93DA2EB-FF43-4B07-867A-56B22BA002B5}">
      <dgm:prSet/>
      <dgm:spPr/>
      <dgm:t>
        <a:bodyPr/>
        <a:lstStyle/>
        <a:p>
          <a:endParaRPr lang="cs-CZ"/>
        </a:p>
      </dgm:t>
    </dgm:pt>
    <dgm:pt modelId="{7C415C4D-C094-42F6-8D05-46C520710394}" type="sibTrans" cxnId="{A93DA2EB-FF43-4B07-867A-56B22BA002B5}">
      <dgm:prSet/>
      <dgm:spPr/>
      <dgm:t>
        <a:bodyPr/>
        <a:lstStyle/>
        <a:p>
          <a:endParaRPr lang="cs-CZ"/>
        </a:p>
      </dgm:t>
    </dgm:pt>
    <dgm:pt modelId="{6645BC8C-A20C-41C7-8220-15E91785ECE2}">
      <dgm:prSet phldrT="[Text]" custT="1"/>
      <dgm:spPr/>
      <dgm:t>
        <a:bodyPr/>
        <a:lstStyle/>
        <a:p>
          <a:r>
            <a:rPr lang="cs-CZ" sz="4400" dirty="0"/>
            <a:t>Pneumonie</a:t>
          </a:r>
        </a:p>
      </dgm:t>
    </dgm:pt>
    <dgm:pt modelId="{61CDF786-7EB4-4CE9-81B1-19D8ADA9ECC4}" type="parTrans" cxnId="{8A95C48E-CC58-479D-9A59-67FF38AFB616}">
      <dgm:prSet/>
      <dgm:spPr/>
      <dgm:t>
        <a:bodyPr/>
        <a:lstStyle/>
        <a:p>
          <a:endParaRPr lang="cs-CZ"/>
        </a:p>
      </dgm:t>
    </dgm:pt>
    <dgm:pt modelId="{22DB6076-AD1E-4E8E-9B28-3F4138C276D8}" type="sibTrans" cxnId="{8A95C48E-CC58-479D-9A59-67FF38AFB616}">
      <dgm:prSet/>
      <dgm:spPr/>
      <dgm:t>
        <a:bodyPr/>
        <a:lstStyle/>
        <a:p>
          <a:endParaRPr lang="cs-CZ"/>
        </a:p>
      </dgm:t>
    </dgm:pt>
    <dgm:pt modelId="{12D7FDFB-CC51-4A8A-9A4D-47AD90FDC125}">
      <dgm:prSet phldrT="[Text]"/>
      <dgm:spPr>
        <a:solidFill>
          <a:schemeClr val="accent5">
            <a:lumMod val="25000"/>
          </a:schemeClr>
        </a:solidFill>
      </dgm:spPr>
      <dgm:t>
        <a:bodyPr/>
        <a:lstStyle/>
        <a:p>
          <a:r>
            <a:rPr lang="cs-CZ" dirty="0"/>
            <a:t>Záněty středouší </a:t>
          </a:r>
        </a:p>
      </dgm:t>
    </dgm:pt>
    <dgm:pt modelId="{EC1E8872-8D4A-43E9-9D5A-74E6AE6E3514}" type="parTrans" cxnId="{67AC395A-EA9F-4658-BEA9-03A5CFDEC37C}">
      <dgm:prSet/>
      <dgm:spPr/>
      <dgm:t>
        <a:bodyPr/>
        <a:lstStyle/>
        <a:p>
          <a:endParaRPr lang="cs-CZ"/>
        </a:p>
      </dgm:t>
    </dgm:pt>
    <dgm:pt modelId="{530BFD9E-C019-4973-8675-35B8CE74A1B2}" type="sibTrans" cxnId="{67AC395A-EA9F-4658-BEA9-03A5CFDEC37C}">
      <dgm:prSet/>
      <dgm:spPr/>
      <dgm:t>
        <a:bodyPr/>
        <a:lstStyle/>
        <a:p>
          <a:endParaRPr lang="cs-CZ"/>
        </a:p>
      </dgm:t>
    </dgm:pt>
    <dgm:pt modelId="{0862F216-F992-4D93-B077-6DECDA4482D6}">
      <dgm:prSet custT="1"/>
      <dgm:spPr/>
      <dgm:t>
        <a:bodyPr/>
        <a:lstStyle/>
        <a:p>
          <a:r>
            <a:rPr lang="cs-CZ" sz="3600" dirty="0"/>
            <a:t>Sepse</a:t>
          </a:r>
        </a:p>
      </dgm:t>
    </dgm:pt>
    <dgm:pt modelId="{EA29FDE7-8F0B-430B-AE82-66919033DB3F}" type="parTrans" cxnId="{8D720DEC-1BB9-4C1D-81D1-C8ABDAAF99C0}">
      <dgm:prSet/>
      <dgm:spPr/>
      <dgm:t>
        <a:bodyPr/>
        <a:lstStyle/>
        <a:p>
          <a:endParaRPr lang="cs-CZ"/>
        </a:p>
      </dgm:t>
    </dgm:pt>
    <dgm:pt modelId="{E8F7ADF9-5DEE-42E0-A965-54936A1B2A71}" type="sibTrans" cxnId="{8D720DEC-1BB9-4C1D-81D1-C8ABDAAF99C0}">
      <dgm:prSet/>
      <dgm:spPr/>
      <dgm:t>
        <a:bodyPr/>
        <a:lstStyle/>
        <a:p>
          <a:endParaRPr lang="cs-CZ"/>
        </a:p>
      </dgm:t>
    </dgm:pt>
    <dgm:pt modelId="{2C21A6FA-EF9D-4E45-92F4-3445B0CC29A7}" type="pres">
      <dgm:prSet presAssocID="{3CAB6A87-FF89-43F8-8861-F2EB964766B4}" presName="Name0" presStyleCnt="0">
        <dgm:presLayoutVars>
          <dgm:dir/>
          <dgm:animLvl val="lvl"/>
          <dgm:resizeHandles val="exact"/>
        </dgm:presLayoutVars>
      </dgm:prSet>
      <dgm:spPr/>
    </dgm:pt>
    <dgm:pt modelId="{D630BFAD-109E-41D0-B04C-D49FA64E1B50}" type="pres">
      <dgm:prSet presAssocID="{1CF54697-8157-4E01-8D77-11C60A3F2745}" presName="Name8" presStyleCnt="0"/>
      <dgm:spPr/>
    </dgm:pt>
    <dgm:pt modelId="{16FC4E79-E2DE-4FFD-8563-755B042E4FCC}" type="pres">
      <dgm:prSet presAssocID="{1CF54697-8157-4E01-8D77-11C60A3F2745}" presName="level" presStyleLbl="node1" presStyleIdx="0" presStyleCnt="4">
        <dgm:presLayoutVars>
          <dgm:chMax val="1"/>
          <dgm:bulletEnabled val="1"/>
        </dgm:presLayoutVars>
      </dgm:prSet>
      <dgm:spPr/>
    </dgm:pt>
    <dgm:pt modelId="{C16112CB-9E3B-469E-A9E9-49F9FF72542E}" type="pres">
      <dgm:prSet presAssocID="{1CF54697-8157-4E01-8D77-11C60A3F274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FEEB082-5396-44B4-AED7-2EDE003D257B}" type="pres">
      <dgm:prSet presAssocID="{0862F216-F992-4D93-B077-6DECDA4482D6}" presName="Name8" presStyleCnt="0"/>
      <dgm:spPr/>
    </dgm:pt>
    <dgm:pt modelId="{CD1C0E61-45B2-4959-9F3E-C1CEBBE6BAD8}" type="pres">
      <dgm:prSet presAssocID="{0862F216-F992-4D93-B077-6DECDA4482D6}" presName="level" presStyleLbl="node1" presStyleIdx="1" presStyleCnt="4">
        <dgm:presLayoutVars>
          <dgm:chMax val="1"/>
          <dgm:bulletEnabled val="1"/>
        </dgm:presLayoutVars>
      </dgm:prSet>
      <dgm:spPr/>
    </dgm:pt>
    <dgm:pt modelId="{1C188869-682C-4D9C-99A5-EFB1ACBFCC26}" type="pres">
      <dgm:prSet presAssocID="{0862F216-F992-4D93-B077-6DECDA4482D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D9B9E01-54C9-4040-8A87-FB9EC1DCEF86}" type="pres">
      <dgm:prSet presAssocID="{6645BC8C-A20C-41C7-8220-15E91785ECE2}" presName="Name8" presStyleCnt="0"/>
      <dgm:spPr/>
    </dgm:pt>
    <dgm:pt modelId="{556FB9AD-FBA0-431A-90D2-4E12BB429F1C}" type="pres">
      <dgm:prSet presAssocID="{6645BC8C-A20C-41C7-8220-15E91785ECE2}" presName="level" presStyleLbl="node1" presStyleIdx="2" presStyleCnt="4">
        <dgm:presLayoutVars>
          <dgm:chMax val="1"/>
          <dgm:bulletEnabled val="1"/>
        </dgm:presLayoutVars>
      </dgm:prSet>
      <dgm:spPr/>
    </dgm:pt>
    <dgm:pt modelId="{E9418FC6-7E1A-4F68-BFC1-E946BEEDA523}" type="pres">
      <dgm:prSet presAssocID="{6645BC8C-A20C-41C7-8220-15E91785ECE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C062121-9D95-423A-8279-CF64CDAD4B27}" type="pres">
      <dgm:prSet presAssocID="{12D7FDFB-CC51-4A8A-9A4D-47AD90FDC125}" presName="Name8" presStyleCnt="0"/>
      <dgm:spPr/>
    </dgm:pt>
    <dgm:pt modelId="{E1A04D08-C81A-47A1-ACCF-E4EBCFBCDF3B}" type="pres">
      <dgm:prSet presAssocID="{12D7FDFB-CC51-4A8A-9A4D-47AD90FDC125}" presName="level" presStyleLbl="node1" presStyleIdx="3" presStyleCnt="4">
        <dgm:presLayoutVars>
          <dgm:chMax val="1"/>
          <dgm:bulletEnabled val="1"/>
        </dgm:presLayoutVars>
      </dgm:prSet>
      <dgm:spPr/>
    </dgm:pt>
    <dgm:pt modelId="{92C7F9EB-CDBB-4EB5-A35B-F45BDE923001}" type="pres">
      <dgm:prSet presAssocID="{12D7FDFB-CC51-4A8A-9A4D-47AD90FDC12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9272402-A8E8-4A85-B7E7-617A0EB2EB20}" type="presOf" srcId="{6645BC8C-A20C-41C7-8220-15E91785ECE2}" destId="{E9418FC6-7E1A-4F68-BFC1-E946BEEDA523}" srcOrd="1" destOrd="0" presId="urn:microsoft.com/office/officeart/2005/8/layout/pyramid1"/>
    <dgm:cxn modelId="{FF2B472F-F788-4E10-8C78-2702F03BC741}" type="presOf" srcId="{1CF54697-8157-4E01-8D77-11C60A3F2745}" destId="{16FC4E79-E2DE-4FFD-8563-755B042E4FCC}" srcOrd="0" destOrd="0" presId="urn:microsoft.com/office/officeart/2005/8/layout/pyramid1"/>
    <dgm:cxn modelId="{67AC395A-EA9F-4658-BEA9-03A5CFDEC37C}" srcId="{3CAB6A87-FF89-43F8-8861-F2EB964766B4}" destId="{12D7FDFB-CC51-4A8A-9A4D-47AD90FDC125}" srcOrd="3" destOrd="0" parTransId="{EC1E8872-8D4A-43E9-9D5A-74E6AE6E3514}" sibTransId="{530BFD9E-C019-4973-8675-35B8CE74A1B2}"/>
    <dgm:cxn modelId="{5CDE4E83-D3B1-44AB-95CD-E04EA94FE4AA}" type="presOf" srcId="{12D7FDFB-CC51-4A8A-9A4D-47AD90FDC125}" destId="{E1A04D08-C81A-47A1-ACCF-E4EBCFBCDF3B}" srcOrd="0" destOrd="0" presId="urn:microsoft.com/office/officeart/2005/8/layout/pyramid1"/>
    <dgm:cxn modelId="{70F51386-CDC6-4162-BB65-55D300385FD3}" type="presOf" srcId="{6645BC8C-A20C-41C7-8220-15E91785ECE2}" destId="{556FB9AD-FBA0-431A-90D2-4E12BB429F1C}" srcOrd="0" destOrd="0" presId="urn:microsoft.com/office/officeart/2005/8/layout/pyramid1"/>
    <dgm:cxn modelId="{8A95C48E-CC58-479D-9A59-67FF38AFB616}" srcId="{3CAB6A87-FF89-43F8-8861-F2EB964766B4}" destId="{6645BC8C-A20C-41C7-8220-15E91785ECE2}" srcOrd="2" destOrd="0" parTransId="{61CDF786-7EB4-4CE9-81B1-19D8ADA9ECC4}" sibTransId="{22DB6076-AD1E-4E8E-9B28-3F4138C276D8}"/>
    <dgm:cxn modelId="{FFEB6FAB-3E65-4096-8C99-3620C7D2619F}" type="presOf" srcId="{1CF54697-8157-4E01-8D77-11C60A3F2745}" destId="{C16112CB-9E3B-469E-A9E9-49F9FF72542E}" srcOrd="1" destOrd="0" presId="urn:microsoft.com/office/officeart/2005/8/layout/pyramid1"/>
    <dgm:cxn modelId="{D07476C2-87E9-4571-8958-448E93476FB4}" type="presOf" srcId="{0862F216-F992-4D93-B077-6DECDA4482D6}" destId="{CD1C0E61-45B2-4959-9F3E-C1CEBBE6BAD8}" srcOrd="0" destOrd="0" presId="urn:microsoft.com/office/officeart/2005/8/layout/pyramid1"/>
    <dgm:cxn modelId="{0394A6DB-9E69-4E71-B0C2-73F149C5BDA6}" type="presOf" srcId="{0862F216-F992-4D93-B077-6DECDA4482D6}" destId="{1C188869-682C-4D9C-99A5-EFB1ACBFCC26}" srcOrd="1" destOrd="0" presId="urn:microsoft.com/office/officeart/2005/8/layout/pyramid1"/>
    <dgm:cxn modelId="{A93DA2EB-FF43-4B07-867A-56B22BA002B5}" srcId="{3CAB6A87-FF89-43F8-8861-F2EB964766B4}" destId="{1CF54697-8157-4E01-8D77-11C60A3F2745}" srcOrd="0" destOrd="0" parTransId="{E69A45D4-D2B5-418D-A919-42ED8931DF40}" sibTransId="{7C415C4D-C094-42F6-8D05-46C520710394}"/>
    <dgm:cxn modelId="{8D720DEC-1BB9-4C1D-81D1-C8ABDAAF99C0}" srcId="{3CAB6A87-FF89-43F8-8861-F2EB964766B4}" destId="{0862F216-F992-4D93-B077-6DECDA4482D6}" srcOrd="1" destOrd="0" parTransId="{EA29FDE7-8F0B-430B-AE82-66919033DB3F}" sibTransId="{E8F7ADF9-5DEE-42E0-A965-54936A1B2A71}"/>
    <dgm:cxn modelId="{BB8009F0-8BA8-4FF7-A245-A3A67A0CB960}" type="presOf" srcId="{12D7FDFB-CC51-4A8A-9A4D-47AD90FDC125}" destId="{92C7F9EB-CDBB-4EB5-A35B-F45BDE923001}" srcOrd="1" destOrd="0" presId="urn:microsoft.com/office/officeart/2005/8/layout/pyramid1"/>
    <dgm:cxn modelId="{FCA86BF2-67A0-402A-A975-D91CD252E764}" type="presOf" srcId="{3CAB6A87-FF89-43F8-8861-F2EB964766B4}" destId="{2C21A6FA-EF9D-4E45-92F4-3445B0CC29A7}" srcOrd="0" destOrd="0" presId="urn:microsoft.com/office/officeart/2005/8/layout/pyramid1"/>
    <dgm:cxn modelId="{C425404C-F6A4-46D8-8525-73E15485C09D}" type="presParOf" srcId="{2C21A6FA-EF9D-4E45-92F4-3445B0CC29A7}" destId="{D630BFAD-109E-41D0-B04C-D49FA64E1B50}" srcOrd="0" destOrd="0" presId="urn:microsoft.com/office/officeart/2005/8/layout/pyramid1"/>
    <dgm:cxn modelId="{92202AF9-CE46-42D5-A709-4D809796D4F4}" type="presParOf" srcId="{D630BFAD-109E-41D0-B04C-D49FA64E1B50}" destId="{16FC4E79-E2DE-4FFD-8563-755B042E4FCC}" srcOrd="0" destOrd="0" presId="urn:microsoft.com/office/officeart/2005/8/layout/pyramid1"/>
    <dgm:cxn modelId="{C956B907-FEBE-4CCE-932C-B382DC92357C}" type="presParOf" srcId="{D630BFAD-109E-41D0-B04C-D49FA64E1B50}" destId="{C16112CB-9E3B-469E-A9E9-49F9FF72542E}" srcOrd="1" destOrd="0" presId="urn:microsoft.com/office/officeart/2005/8/layout/pyramid1"/>
    <dgm:cxn modelId="{6E86D31E-CCD2-4251-B950-A5998A6CB8FC}" type="presParOf" srcId="{2C21A6FA-EF9D-4E45-92F4-3445B0CC29A7}" destId="{3FEEB082-5396-44B4-AED7-2EDE003D257B}" srcOrd="1" destOrd="0" presId="urn:microsoft.com/office/officeart/2005/8/layout/pyramid1"/>
    <dgm:cxn modelId="{EDBC0457-308A-4AA8-BE5C-E3EC6580F682}" type="presParOf" srcId="{3FEEB082-5396-44B4-AED7-2EDE003D257B}" destId="{CD1C0E61-45B2-4959-9F3E-C1CEBBE6BAD8}" srcOrd="0" destOrd="0" presId="urn:microsoft.com/office/officeart/2005/8/layout/pyramid1"/>
    <dgm:cxn modelId="{B8967211-ADF1-4CF3-9B93-00B89CFA5FEA}" type="presParOf" srcId="{3FEEB082-5396-44B4-AED7-2EDE003D257B}" destId="{1C188869-682C-4D9C-99A5-EFB1ACBFCC26}" srcOrd="1" destOrd="0" presId="urn:microsoft.com/office/officeart/2005/8/layout/pyramid1"/>
    <dgm:cxn modelId="{3E714E45-A345-4AA1-8034-E0DD11B61EA0}" type="presParOf" srcId="{2C21A6FA-EF9D-4E45-92F4-3445B0CC29A7}" destId="{DD9B9E01-54C9-4040-8A87-FB9EC1DCEF86}" srcOrd="2" destOrd="0" presId="urn:microsoft.com/office/officeart/2005/8/layout/pyramid1"/>
    <dgm:cxn modelId="{BAAAFDD6-B30E-4CA4-95A3-E9FA544BEA31}" type="presParOf" srcId="{DD9B9E01-54C9-4040-8A87-FB9EC1DCEF86}" destId="{556FB9AD-FBA0-431A-90D2-4E12BB429F1C}" srcOrd="0" destOrd="0" presId="urn:microsoft.com/office/officeart/2005/8/layout/pyramid1"/>
    <dgm:cxn modelId="{26CAF056-8DE2-4259-97A8-5FDE6C75FE20}" type="presParOf" srcId="{DD9B9E01-54C9-4040-8A87-FB9EC1DCEF86}" destId="{E9418FC6-7E1A-4F68-BFC1-E946BEEDA523}" srcOrd="1" destOrd="0" presId="urn:microsoft.com/office/officeart/2005/8/layout/pyramid1"/>
    <dgm:cxn modelId="{B0978B40-6503-4BB7-B4BE-18593F6A76F5}" type="presParOf" srcId="{2C21A6FA-EF9D-4E45-92F4-3445B0CC29A7}" destId="{CC062121-9D95-423A-8279-CF64CDAD4B27}" srcOrd="3" destOrd="0" presId="urn:microsoft.com/office/officeart/2005/8/layout/pyramid1"/>
    <dgm:cxn modelId="{2E3F2FBA-3CA3-4814-8AC9-7C67D7E3F8A7}" type="presParOf" srcId="{CC062121-9D95-423A-8279-CF64CDAD4B27}" destId="{E1A04D08-C81A-47A1-ACCF-E4EBCFBCDF3B}" srcOrd="0" destOrd="0" presId="urn:microsoft.com/office/officeart/2005/8/layout/pyramid1"/>
    <dgm:cxn modelId="{29A66AC8-388A-4358-8F22-38E97A36BF26}" type="presParOf" srcId="{CC062121-9D95-423A-8279-CF64CDAD4B27}" destId="{92C7F9EB-CDBB-4EB5-A35B-F45BDE92300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C4E79-E2DE-4FFD-8563-755B042E4FCC}">
      <dsp:nvSpPr>
        <dsp:cNvPr id="0" name=""/>
        <dsp:cNvSpPr/>
      </dsp:nvSpPr>
      <dsp:spPr>
        <a:xfrm>
          <a:off x="3086099" y="0"/>
          <a:ext cx="2057400" cy="1133475"/>
        </a:xfrm>
        <a:prstGeom prst="trapezoid">
          <a:avLst>
            <a:gd name="adj" fmla="val 90756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Záněty mozkových plen</a:t>
          </a:r>
        </a:p>
      </dsp:txBody>
      <dsp:txXfrm>
        <a:off x="3086099" y="0"/>
        <a:ext cx="2057400" cy="1133475"/>
      </dsp:txXfrm>
    </dsp:sp>
    <dsp:sp modelId="{CD1C0E61-45B2-4959-9F3E-C1CEBBE6BAD8}">
      <dsp:nvSpPr>
        <dsp:cNvPr id="0" name=""/>
        <dsp:cNvSpPr/>
      </dsp:nvSpPr>
      <dsp:spPr>
        <a:xfrm>
          <a:off x="2057399" y="1133475"/>
          <a:ext cx="4114800" cy="1133475"/>
        </a:xfrm>
        <a:prstGeom prst="trapezoid">
          <a:avLst>
            <a:gd name="adj" fmla="val 90756"/>
          </a:avLst>
        </a:prstGeom>
        <a:gradFill rotWithShape="0">
          <a:gsLst>
            <a:gs pos="0">
              <a:schemeClr val="accent5">
                <a:hueOff val="1558869"/>
                <a:satOff val="-31016"/>
                <a:lumOff val="-8758"/>
                <a:alphaOff val="0"/>
                <a:shade val="51000"/>
                <a:satMod val="130000"/>
              </a:schemeClr>
            </a:gs>
            <a:gs pos="80000">
              <a:schemeClr val="accent5">
                <a:hueOff val="1558869"/>
                <a:satOff val="-31016"/>
                <a:lumOff val="-8758"/>
                <a:alphaOff val="0"/>
                <a:shade val="93000"/>
                <a:satMod val="130000"/>
              </a:schemeClr>
            </a:gs>
            <a:gs pos="100000">
              <a:schemeClr val="accent5">
                <a:hueOff val="1558869"/>
                <a:satOff val="-31016"/>
                <a:lumOff val="-87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Sepse</a:t>
          </a:r>
        </a:p>
      </dsp:txBody>
      <dsp:txXfrm>
        <a:off x="2777489" y="1133475"/>
        <a:ext cx="2674620" cy="1133475"/>
      </dsp:txXfrm>
    </dsp:sp>
    <dsp:sp modelId="{556FB9AD-FBA0-431A-90D2-4E12BB429F1C}">
      <dsp:nvSpPr>
        <dsp:cNvPr id="0" name=""/>
        <dsp:cNvSpPr/>
      </dsp:nvSpPr>
      <dsp:spPr>
        <a:xfrm>
          <a:off x="1028699" y="2266950"/>
          <a:ext cx="6172200" cy="1133475"/>
        </a:xfrm>
        <a:prstGeom prst="trapezoid">
          <a:avLst>
            <a:gd name="adj" fmla="val 90756"/>
          </a:avLst>
        </a:prstGeom>
        <a:gradFill rotWithShape="0">
          <a:gsLst>
            <a:gs pos="0">
              <a:schemeClr val="accent5">
                <a:hueOff val="3117738"/>
                <a:satOff val="-62033"/>
                <a:lumOff val="-17517"/>
                <a:alphaOff val="0"/>
                <a:shade val="51000"/>
                <a:satMod val="130000"/>
              </a:schemeClr>
            </a:gs>
            <a:gs pos="80000">
              <a:schemeClr val="accent5">
                <a:hueOff val="3117738"/>
                <a:satOff val="-62033"/>
                <a:lumOff val="-17517"/>
                <a:alphaOff val="0"/>
                <a:shade val="93000"/>
                <a:satMod val="130000"/>
              </a:schemeClr>
            </a:gs>
            <a:gs pos="100000">
              <a:schemeClr val="accent5">
                <a:hueOff val="3117738"/>
                <a:satOff val="-62033"/>
                <a:lumOff val="-175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 dirty="0"/>
            <a:t>Pneumonie</a:t>
          </a:r>
        </a:p>
      </dsp:txBody>
      <dsp:txXfrm>
        <a:off x="2108834" y="2266950"/>
        <a:ext cx="4011930" cy="1133475"/>
      </dsp:txXfrm>
    </dsp:sp>
    <dsp:sp modelId="{E1A04D08-C81A-47A1-ACCF-E4EBCFBCDF3B}">
      <dsp:nvSpPr>
        <dsp:cNvPr id="0" name=""/>
        <dsp:cNvSpPr/>
      </dsp:nvSpPr>
      <dsp:spPr>
        <a:xfrm>
          <a:off x="0" y="3400425"/>
          <a:ext cx="8229600" cy="1133475"/>
        </a:xfrm>
        <a:prstGeom prst="trapezoid">
          <a:avLst>
            <a:gd name="adj" fmla="val 90756"/>
          </a:avLst>
        </a:prstGeom>
        <a:solidFill>
          <a:schemeClr val="accent5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 dirty="0"/>
            <a:t>Záněty středouší </a:t>
          </a:r>
        </a:p>
      </dsp:txBody>
      <dsp:txXfrm>
        <a:off x="1440179" y="3400425"/>
        <a:ext cx="5349240" cy="1133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>
            <a:extLst>
              <a:ext uri="{FF2B5EF4-FFF2-40B4-BE49-F238E27FC236}">
                <a16:creationId xmlns:a16="http://schemas.microsoft.com/office/drawing/2014/main" id="{001ABE0A-DA96-FF4E-ACC1-BA2C628AF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669088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13315" name="AutoShape 2">
            <a:extLst>
              <a:ext uri="{FF2B5EF4-FFF2-40B4-BE49-F238E27FC236}">
                <a16:creationId xmlns:a16="http://schemas.microsoft.com/office/drawing/2014/main" id="{28FEC572-5EE3-094E-9F1E-1ED6DF606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669088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13316" name="AutoShape 3">
            <a:extLst>
              <a:ext uri="{FF2B5EF4-FFF2-40B4-BE49-F238E27FC236}">
                <a16:creationId xmlns:a16="http://schemas.microsoft.com/office/drawing/2014/main" id="{CC371A69-1B53-C443-8584-605E1C47F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669088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13317" name="AutoShape 4">
            <a:extLst>
              <a:ext uri="{FF2B5EF4-FFF2-40B4-BE49-F238E27FC236}">
                <a16:creationId xmlns:a16="http://schemas.microsoft.com/office/drawing/2014/main" id="{D1501EB2-948A-3042-89A5-9E49B6952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669088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13318" name="AutoShape 5">
            <a:extLst>
              <a:ext uri="{FF2B5EF4-FFF2-40B4-BE49-F238E27FC236}">
                <a16:creationId xmlns:a16="http://schemas.microsoft.com/office/drawing/2014/main" id="{12A3538C-A8DA-5F4D-B172-627624A11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669088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13319" name="AutoShape 6">
            <a:extLst>
              <a:ext uri="{FF2B5EF4-FFF2-40B4-BE49-F238E27FC236}">
                <a16:creationId xmlns:a16="http://schemas.microsoft.com/office/drawing/2014/main" id="{17BC0C3A-3A24-1F43-84D9-70D08C281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669088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13320" name="AutoShape 7">
            <a:extLst>
              <a:ext uri="{FF2B5EF4-FFF2-40B4-BE49-F238E27FC236}">
                <a16:creationId xmlns:a16="http://schemas.microsoft.com/office/drawing/2014/main" id="{A99E280D-2D9B-5B43-B68E-60A585B49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669088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13321" name="AutoShape 8">
            <a:extLst>
              <a:ext uri="{FF2B5EF4-FFF2-40B4-BE49-F238E27FC236}">
                <a16:creationId xmlns:a16="http://schemas.microsoft.com/office/drawing/2014/main" id="{6258523A-233B-A348-8C09-95800151D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669088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13322" name="AutoShape 9">
            <a:extLst>
              <a:ext uri="{FF2B5EF4-FFF2-40B4-BE49-F238E27FC236}">
                <a16:creationId xmlns:a16="http://schemas.microsoft.com/office/drawing/2014/main" id="{80222CC0-852F-A240-A1D1-60AFD4C8E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669088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13323" name="AutoShape 10">
            <a:extLst>
              <a:ext uri="{FF2B5EF4-FFF2-40B4-BE49-F238E27FC236}">
                <a16:creationId xmlns:a16="http://schemas.microsoft.com/office/drawing/2014/main" id="{3C5F1AFD-BE99-1F47-B7F8-B42054A9D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669088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13324" name="AutoShape 11">
            <a:extLst>
              <a:ext uri="{FF2B5EF4-FFF2-40B4-BE49-F238E27FC236}">
                <a16:creationId xmlns:a16="http://schemas.microsoft.com/office/drawing/2014/main" id="{D8EE6996-7753-CC40-8AD8-7E7FCADB4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669088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13325" name="AutoShape 12">
            <a:extLst>
              <a:ext uri="{FF2B5EF4-FFF2-40B4-BE49-F238E27FC236}">
                <a16:creationId xmlns:a16="http://schemas.microsoft.com/office/drawing/2014/main" id="{D577DEE7-E34D-2648-9DC6-F444BD469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669088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13326" name="AutoShape 13">
            <a:extLst>
              <a:ext uri="{FF2B5EF4-FFF2-40B4-BE49-F238E27FC236}">
                <a16:creationId xmlns:a16="http://schemas.microsoft.com/office/drawing/2014/main" id="{20057936-A390-CA4C-A7B3-0F1934593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669088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13327" name="AutoShape 14">
            <a:extLst>
              <a:ext uri="{FF2B5EF4-FFF2-40B4-BE49-F238E27FC236}">
                <a16:creationId xmlns:a16="http://schemas.microsoft.com/office/drawing/2014/main" id="{9E673187-C417-C446-90D9-CCC25948B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669088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13328" name="Text Box 15">
            <a:extLst>
              <a:ext uri="{FF2B5EF4-FFF2-40B4-BE49-F238E27FC236}">
                <a16:creationId xmlns:a16="http://schemas.microsoft.com/office/drawing/2014/main" id="{F40AD7C4-57A2-FA49-8B71-3ACBD5206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8892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13329" name="Text Box 16">
            <a:extLst>
              <a:ext uri="{FF2B5EF4-FFF2-40B4-BE49-F238E27FC236}">
                <a16:creationId xmlns:a16="http://schemas.microsoft.com/office/drawing/2014/main" id="{033E033B-329E-D547-808F-CAF154E05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0"/>
            <a:ext cx="28892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13330" name="Rectangle 17">
            <a:extLst>
              <a:ext uri="{FF2B5EF4-FFF2-40B4-BE49-F238E27FC236}">
                <a16:creationId xmlns:a16="http://schemas.microsoft.com/office/drawing/2014/main" id="{C44A2DAC-4AB9-104E-86E1-B7CB4DE3FF2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55663" y="742950"/>
            <a:ext cx="4935537" cy="370205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18">
            <a:extLst>
              <a:ext uri="{FF2B5EF4-FFF2-40B4-BE49-F238E27FC236}">
                <a16:creationId xmlns:a16="http://schemas.microsoft.com/office/drawing/2014/main" id="{99C365E1-85FD-3943-99E9-244D79FEAA1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889000" y="4714875"/>
            <a:ext cx="4868863" cy="4445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913" tIns="47279" rIns="94913" bIns="47279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 noProof="0"/>
          </a:p>
        </p:txBody>
      </p:sp>
      <p:sp>
        <p:nvSpPr>
          <p:cNvPr id="13332" name="Text Box 19">
            <a:extLst>
              <a:ext uri="{FF2B5EF4-FFF2-40B4-BE49-F238E27FC236}">
                <a16:creationId xmlns:a16="http://schemas.microsoft.com/office/drawing/2014/main" id="{3C7B47A5-7C9D-2A42-92FF-FFE0C35AB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29750"/>
            <a:ext cx="28892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B43D7249-DB3D-D142-804B-02805E8F925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779838" y="9429750"/>
            <a:ext cx="28670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913" tIns="47279" rIns="94913" bIns="47279" numCol="1" anchor="b" anchorCtr="0" compatLnSpc="1">
            <a:prstTxWarp prst="textNoShape">
              <a:avLst/>
            </a:prstTxWarp>
          </a:bodyPr>
          <a:lstStyle>
            <a:lvl1pPr algn="r" defTabSz="442913" eaLnBrk="1" hangingPunct="1">
              <a:buClrTx/>
              <a:buSzPct val="100000"/>
              <a:buFontTx/>
              <a:buNone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2F72B674-EED5-CE49-89D7-6EC745D2577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0">
            <a:extLst>
              <a:ext uri="{FF2B5EF4-FFF2-40B4-BE49-F238E27FC236}">
                <a16:creationId xmlns:a16="http://schemas.microsoft.com/office/drawing/2014/main" id="{807D2D5A-3D96-644B-9C0F-62F34037FB3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357FFF-FEFF-F847-B4BB-E658F6CE48E5}" type="slidenum">
              <a:rPr lang="cs-CZ" altLang="cs-CZ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cs-CZ" altLang="cs-CZ"/>
          </a:p>
        </p:txBody>
      </p:sp>
      <p:sp>
        <p:nvSpPr>
          <p:cNvPr id="15363" name="Text Box 1">
            <a:extLst>
              <a:ext uri="{FF2B5EF4-FFF2-40B4-BE49-F238E27FC236}">
                <a16:creationId xmlns:a16="http://schemas.microsoft.com/office/drawing/2014/main" id="{B3DB8FB7-9331-7B49-9695-16B315EC2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9429750"/>
            <a:ext cx="28702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913" tIns="47279" rIns="94913" bIns="47279" anchor="b"/>
          <a:lstStyle>
            <a:lvl1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33425" indent="-282575"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28713" indent="-225425"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79563" indent="-225425"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32000" indent="-225425"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89200" indent="-225425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46400" indent="-225425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3600" indent="-225425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800" indent="-225425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5570B2B-A3DB-204B-8CA3-1ADE53DA7F96}" type="slidenum">
              <a:rPr lang="cs-CZ" altLang="cs-CZ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cs-CZ" altLang="cs-CZ"/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E1C597E1-4369-4A48-B046-0D8970705A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2950"/>
            <a:ext cx="4965700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5" name="Text Box 3">
            <a:extLst>
              <a:ext uri="{FF2B5EF4-FFF2-40B4-BE49-F238E27FC236}">
                <a16:creationId xmlns:a16="http://schemas.microsoft.com/office/drawing/2014/main" id="{1AC0E02F-C9E9-784A-AF5B-C1004904E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4714875"/>
            <a:ext cx="4872038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0">
            <a:extLst>
              <a:ext uri="{FF2B5EF4-FFF2-40B4-BE49-F238E27FC236}">
                <a16:creationId xmlns:a16="http://schemas.microsoft.com/office/drawing/2014/main" id="{EAED327E-6F94-DC44-91F4-B56351DE67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2BECCBC-2A92-3542-A6D6-50A9E771348C}" type="slidenum">
              <a:rPr lang="cs-CZ" altLang="cs-CZ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cs-CZ" altLang="cs-CZ"/>
          </a:p>
        </p:txBody>
      </p:sp>
      <p:sp>
        <p:nvSpPr>
          <p:cNvPr id="39939" name="Text Box 1">
            <a:extLst>
              <a:ext uri="{FF2B5EF4-FFF2-40B4-BE49-F238E27FC236}">
                <a16:creationId xmlns:a16="http://schemas.microsoft.com/office/drawing/2014/main" id="{9D4238D4-6659-3D4D-AA06-1190CE0F8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9429750"/>
            <a:ext cx="28702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913" tIns="47279" rIns="94913" bIns="47279" anchor="b"/>
          <a:lstStyle>
            <a:lvl1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33425" indent="-282575"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28713" indent="-225425"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79563" indent="-225425"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32000" indent="-225425"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89200" indent="-225425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46400" indent="-225425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3600" indent="-225425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800" indent="-225425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055A389-D54A-BE49-BF31-19FEDE7F3649}" type="slidenum">
              <a:rPr lang="cs-CZ" altLang="cs-CZ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cs-CZ" altLang="cs-CZ"/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BC83E3DE-7D06-0342-BB4B-76332D0191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2950"/>
            <a:ext cx="4965700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1" name="Text Box 3">
            <a:extLst>
              <a:ext uri="{FF2B5EF4-FFF2-40B4-BE49-F238E27FC236}">
                <a16:creationId xmlns:a16="http://schemas.microsoft.com/office/drawing/2014/main" id="{3C82E36E-392A-2548-8142-68307ECA7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4714875"/>
            <a:ext cx="4872038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304B09A1-7084-A84F-BCDD-231BEB0B54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617145F1-67F7-2A46-A063-B7A9EA9E08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/>
              <a:t>Riziko úmrtí seniorů je srovnatelné s rizikem úmrtí alkoholiků</a:t>
            </a:r>
          </a:p>
        </p:txBody>
      </p:sp>
    </p:spTree>
    <p:extLst>
      <p:ext uri="{BB962C8B-B14F-4D97-AF65-F5344CB8AC3E}">
        <p14:creationId xmlns:p14="http://schemas.microsoft.com/office/powerpoint/2010/main" val="2678297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ACBF3ADC-C1F8-2B4D-8E99-7317746A96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F1A19B5E-A0EE-084D-A7B9-3F0CE156CF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/>
              <a:t>Nejzávažnější rizikový faktor u zdravé populace bez rozdílu věku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Zástupný symbol pro obrázek snímku 1">
            <a:extLst>
              <a:ext uri="{FF2B5EF4-FFF2-40B4-BE49-F238E27FC236}">
                <a16:creationId xmlns:a16="http://schemas.microsoft.com/office/drawing/2014/main" id="{E4712EA5-3FA4-674B-93A0-57E1742D8C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Zástupný symbol pro poznámky 2">
            <a:extLst>
              <a:ext uri="{FF2B5EF4-FFF2-40B4-BE49-F238E27FC236}">
                <a16:creationId xmlns:a16="http://schemas.microsoft.com/office/drawing/2014/main" id="{CC22AD76-5517-E347-A5D9-7D9AA7D852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Maximum onemocnění pneumonií a chřipkou kolem 80 let, </a:t>
            </a:r>
            <a:r>
              <a:rPr lang="cs-CZ" altLang="cs-CZ">
                <a:latin typeface="Arial" panose="020B0604020202020204" pitchFamily="34" charset="0"/>
              </a:rPr>
              <a:t>mortalita osob nad 65 l. je 100x vyšší než u dětí</a:t>
            </a:r>
          </a:p>
          <a:p>
            <a:endParaRPr lang="cs-CZ" altLang="cs-CZ"/>
          </a:p>
        </p:txBody>
      </p:sp>
      <p:sp>
        <p:nvSpPr>
          <p:cNvPr id="36867" name="Zástupný symbol pro číslo snímku 3">
            <a:extLst>
              <a:ext uri="{FF2B5EF4-FFF2-40B4-BE49-F238E27FC236}">
                <a16:creationId xmlns:a16="http://schemas.microsoft.com/office/drawing/2014/main" id="{E96A5949-B627-8A49-B718-B1629181A1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D422C3-502B-9E4C-9696-2D78AAF5E21A}" type="slidenum">
              <a:rPr kumimoji="0" lang="fr-FR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 panose="020B0600040502020204" pitchFamily="34" charset="0"/>
              <a:ea typeface="Geneva" panose="020B0503030404040204" pitchFamily="34" charset="0"/>
              <a:cs typeface="Geneva" panose="020B050303040404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335D686D-CA64-CC4F-9D99-DDE77E7CA2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Rectangle 3">
            <a:extLst>
              <a:ext uri="{FF2B5EF4-FFF2-40B4-BE49-F238E27FC236}">
                <a16:creationId xmlns:a16="http://schemas.microsoft.com/office/drawing/2014/main" id="{841FBB96-F439-6C48-8154-D62D41E244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32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GB" altLang="cs-CZ" sz="9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>
            <a:extLst>
              <a:ext uri="{FF2B5EF4-FFF2-40B4-BE49-F238E27FC236}">
                <a16:creationId xmlns:a16="http://schemas.microsoft.com/office/drawing/2014/main" id="{949A7AE0-452A-0C42-9B9F-1B8859BAAA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Notes Placeholder 2">
            <a:extLst>
              <a:ext uri="{FF2B5EF4-FFF2-40B4-BE49-F238E27FC236}">
                <a16:creationId xmlns:a16="http://schemas.microsoft.com/office/drawing/2014/main" id="{8E38CD49-A26F-904E-92F4-01D85E23DB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782AF1B1-4D25-F948-8C85-1C5E5148EBA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D61147B-62E7-6347-B376-813132E6AABA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45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26979" name="Rectangle 1">
            <a:extLst>
              <a:ext uri="{FF2B5EF4-FFF2-40B4-BE49-F238E27FC236}">
                <a16:creationId xmlns:a16="http://schemas.microsoft.com/office/drawing/2014/main" id="{AB60BC95-3988-5843-898C-FCFC1BFF96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6980" name="Rectangle 2">
            <a:extLst>
              <a:ext uri="{FF2B5EF4-FFF2-40B4-BE49-F238E27FC236}">
                <a16:creationId xmlns:a16="http://schemas.microsoft.com/office/drawing/2014/main" id="{BC6E4DBF-D341-9749-87F4-E577256C7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3F6E279C-E0AF-3945-A3C6-2679C98B45F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AECB84C-EE02-7442-AAEB-CB374A21891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46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29027" name="Rectangle 1">
            <a:extLst>
              <a:ext uri="{FF2B5EF4-FFF2-40B4-BE49-F238E27FC236}">
                <a16:creationId xmlns:a16="http://schemas.microsoft.com/office/drawing/2014/main" id="{131836DA-275C-5E4E-B739-CFF73B7C99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9028" name="Rectangle 2">
            <a:extLst>
              <a:ext uri="{FF2B5EF4-FFF2-40B4-BE49-F238E27FC236}">
                <a16:creationId xmlns:a16="http://schemas.microsoft.com/office/drawing/2014/main" id="{A1AC2535-07C7-0E4E-A5BD-FC5B7DFA0B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AFADFBBD-BAC3-BC48-A58A-7C1E0B78A0E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B34C66E-5171-124D-9B77-8420C0D1604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47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72553B5A-D0D9-A543-879F-79794AD9DF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6" name="Rectangle 2">
            <a:extLst>
              <a:ext uri="{FF2B5EF4-FFF2-40B4-BE49-F238E27FC236}">
                <a16:creationId xmlns:a16="http://schemas.microsoft.com/office/drawing/2014/main" id="{2D61611F-A971-4045-B3E2-2A663ED9AE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Zástupný symbol pro obrázek snímku 1">
            <a:extLst>
              <a:ext uri="{FF2B5EF4-FFF2-40B4-BE49-F238E27FC236}">
                <a16:creationId xmlns:a16="http://schemas.microsoft.com/office/drawing/2014/main" id="{17EB12B2-FD59-104F-AA4B-6DD8EDD062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4" name="Zástupný symbol pro poznámky 2">
            <a:extLst>
              <a:ext uri="{FF2B5EF4-FFF2-40B4-BE49-F238E27FC236}">
                <a16:creationId xmlns:a16="http://schemas.microsoft.com/office/drawing/2014/main" id="{B410677C-F34F-1C4D-8B82-DEC2C5AED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136195" name="Zástupný symbol pro číslo snímku 3">
            <a:extLst>
              <a:ext uri="{FF2B5EF4-FFF2-40B4-BE49-F238E27FC236}">
                <a16:creationId xmlns:a16="http://schemas.microsoft.com/office/drawing/2014/main" id="{BF6C7040-0620-F249-A40F-7C8B26E1A05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98C6C52-417F-7542-A857-4BE217CEC849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49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0">
            <a:extLst>
              <a:ext uri="{FF2B5EF4-FFF2-40B4-BE49-F238E27FC236}">
                <a16:creationId xmlns:a16="http://schemas.microsoft.com/office/drawing/2014/main" id="{E3C52D38-29C7-864A-A810-94579976273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E5A11EB-0CC1-4247-AA18-4B7F15485A8A}" type="slidenum">
              <a:rPr lang="cs-CZ" altLang="cs-CZ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cs-CZ" altLang="cs-CZ"/>
          </a:p>
        </p:txBody>
      </p:sp>
      <p:sp>
        <p:nvSpPr>
          <p:cNvPr id="17411" name="Text Box 1">
            <a:extLst>
              <a:ext uri="{FF2B5EF4-FFF2-40B4-BE49-F238E27FC236}">
                <a16:creationId xmlns:a16="http://schemas.microsoft.com/office/drawing/2014/main" id="{C3DDE77B-A274-814B-8846-ADF63C9A7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9429750"/>
            <a:ext cx="28702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913" tIns="47279" rIns="94913" bIns="47279" anchor="b"/>
          <a:lstStyle>
            <a:lvl1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33425" indent="-282575"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28713" indent="-225425"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79563" indent="-225425"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32000" indent="-225425"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89200" indent="-225425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46400" indent="-225425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3600" indent="-225425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800" indent="-225425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B568A80-EBDC-0A43-9E0B-BEF17F266D47}" type="slidenum">
              <a:rPr lang="cs-CZ" altLang="cs-CZ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cs-CZ" altLang="cs-CZ"/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1A50F5DA-3771-6942-809C-C9581B0C00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2950"/>
            <a:ext cx="4953000" cy="37147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3" name="Text Box 3">
            <a:extLst>
              <a:ext uri="{FF2B5EF4-FFF2-40B4-BE49-F238E27FC236}">
                <a16:creationId xmlns:a16="http://schemas.microsoft.com/office/drawing/2014/main" id="{43DFBFB2-8F78-1D45-BD8B-5CCA98274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4714875"/>
            <a:ext cx="4872038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>
            <a:extLst>
              <a:ext uri="{FF2B5EF4-FFF2-40B4-BE49-F238E27FC236}">
                <a16:creationId xmlns:a16="http://schemas.microsoft.com/office/drawing/2014/main" id="{6691EBD6-E14C-C546-A7CD-A0100C86869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CB2752F-1AED-4740-BE49-BAF465953FCA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55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90467" name="Rectangle 1">
            <a:extLst>
              <a:ext uri="{FF2B5EF4-FFF2-40B4-BE49-F238E27FC236}">
                <a16:creationId xmlns:a16="http://schemas.microsoft.com/office/drawing/2014/main" id="{F5307AFC-F133-2D41-9C31-0F18B88064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0468" name="Rectangle 2">
            <a:extLst>
              <a:ext uri="{FF2B5EF4-FFF2-40B4-BE49-F238E27FC236}">
                <a16:creationId xmlns:a16="http://schemas.microsoft.com/office/drawing/2014/main" id="{3BA291AC-4748-994F-8C77-06B9E40F99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050596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Image Placeholder 1">
            <a:extLst>
              <a:ext uri="{FF2B5EF4-FFF2-40B4-BE49-F238E27FC236}">
                <a16:creationId xmlns:a16="http://schemas.microsoft.com/office/drawing/2014/main" id="{DE1B10F9-B2F6-D942-BA8C-03C98C2FD3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4" name="Notes Placeholder 2">
            <a:extLst>
              <a:ext uri="{FF2B5EF4-FFF2-40B4-BE49-F238E27FC236}">
                <a16:creationId xmlns:a16="http://schemas.microsoft.com/office/drawing/2014/main" id="{0D124C44-E346-3048-9E42-9F55ACE3EA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cs-CZ" altLang="cs-CZ"/>
              <a:t>Můžeme vůbec očekávat rozvoj kolektivní imunity?</a:t>
            </a:r>
          </a:p>
          <a:p>
            <a:r>
              <a:rPr lang="cs-CZ" altLang="cs-CZ"/>
              <a:t>Očkováno je méně než 70% dětí</a:t>
            </a:r>
          </a:p>
          <a:p>
            <a:r>
              <a:rPr lang="cs-CZ" altLang="cs-CZ"/>
              <a:t>Nejčastější původci onemocnění sérotyp 3 a 19A</a:t>
            </a:r>
          </a:p>
          <a:p>
            <a:r>
              <a:rPr lang="cs-CZ" altLang="cs-CZ"/>
              <a:t>Vakcínou, která tyto sérotypy obsahuje, je naočkována cca polovina dětí </a:t>
            </a:r>
          </a:p>
          <a:p>
            <a:r>
              <a:rPr lang="cs-CZ" altLang="cs-CZ"/>
              <a:t>Děti jsou nejčastějším zdrojem onemocnění</a:t>
            </a:r>
          </a:p>
        </p:txBody>
      </p:sp>
      <p:sp>
        <p:nvSpPr>
          <p:cNvPr id="151555" name="Slide Number Placeholder 3">
            <a:extLst>
              <a:ext uri="{FF2B5EF4-FFF2-40B4-BE49-F238E27FC236}">
                <a16:creationId xmlns:a16="http://schemas.microsoft.com/office/drawing/2014/main" id="{E70044F7-83F4-DC4E-8266-DB53E7648F82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828622A-5053-9644-8822-350C4395FC80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61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>
            <a:extLst>
              <a:ext uri="{FF2B5EF4-FFF2-40B4-BE49-F238E27FC236}">
                <a16:creationId xmlns:a16="http://schemas.microsoft.com/office/drawing/2014/main" id="{5B106FEA-1A10-5C4E-B3BA-A062C3B046A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C97DF2D-8019-4A4F-9B3B-3137639D0089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66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60771" name="Rectangle 1">
            <a:extLst>
              <a:ext uri="{FF2B5EF4-FFF2-40B4-BE49-F238E27FC236}">
                <a16:creationId xmlns:a16="http://schemas.microsoft.com/office/drawing/2014/main" id="{56641F7F-2938-2848-B339-9BB598D8DC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0772" name="Rectangle 2">
            <a:extLst>
              <a:ext uri="{FF2B5EF4-FFF2-40B4-BE49-F238E27FC236}">
                <a16:creationId xmlns:a16="http://schemas.microsoft.com/office/drawing/2014/main" id="{BE3C0D03-D99C-3149-8809-F3266CED7C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>
            <a:extLst>
              <a:ext uri="{FF2B5EF4-FFF2-40B4-BE49-F238E27FC236}">
                <a16:creationId xmlns:a16="http://schemas.microsoft.com/office/drawing/2014/main" id="{D3AAD8CE-0F0B-444D-B5BF-088E6300955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FEC0B5F-9CA7-BA41-BBEB-118F9DFE0409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67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64867" name="Rectangle 1">
            <a:extLst>
              <a:ext uri="{FF2B5EF4-FFF2-40B4-BE49-F238E27FC236}">
                <a16:creationId xmlns:a16="http://schemas.microsoft.com/office/drawing/2014/main" id="{B87F749E-8DD7-BC46-AE18-0916216E5B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4868" name="Rectangle 2">
            <a:extLst>
              <a:ext uri="{FF2B5EF4-FFF2-40B4-BE49-F238E27FC236}">
                <a16:creationId xmlns:a16="http://schemas.microsoft.com/office/drawing/2014/main" id="{D3E15E16-A267-3C4F-A43E-E1817DE4E5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Zástupný symbol pro obrázek snímku 1">
            <a:extLst>
              <a:ext uri="{FF2B5EF4-FFF2-40B4-BE49-F238E27FC236}">
                <a16:creationId xmlns:a16="http://schemas.microsoft.com/office/drawing/2014/main" id="{FE241631-34B9-C54B-9086-134F425DAB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6" name="Zástupný symbol pro poznámky 2">
            <a:extLst>
              <a:ext uri="{FF2B5EF4-FFF2-40B4-BE49-F238E27FC236}">
                <a16:creationId xmlns:a16="http://schemas.microsoft.com/office/drawing/2014/main" id="{7C1AFF54-3393-214E-86F7-1C1C9A7A2E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175107" name="Zástupný symbol pro číslo snímku 3">
            <a:extLst>
              <a:ext uri="{FF2B5EF4-FFF2-40B4-BE49-F238E27FC236}">
                <a16:creationId xmlns:a16="http://schemas.microsoft.com/office/drawing/2014/main" id="{82EA8D38-0318-5E4B-AD3E-36778527731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A9664DB-D58F-1747-A30C-53CD112AAE92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70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>
            <a:extLst>
              <a:ext uri="{FF2B5EF4-FFF2-40B4-BE49-F238E27FC236}">
                <a16:creationId xmlns:a16="http://schemas.microsoft.com/office/drawing/2014/main" id="{C2BFAD51-2259-CB4C-8CD5-C99CB1BEEAB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31FB0F8-CDFE-4A43-8EDD-6580D66D4EFE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71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77155" name="Rectangle 1">
            <a:extLst>
              <a:ext uri="{FF2B5EF4-FFF2-40B4-BE49-F238E27FC236}">
                <a16:creationId xmlns:a16="http://schemas.microsoft.com/office/drawing/2014/main" id="{FAD4BB64-2F60-8640-B5FF-CEE4932A30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7156" name="Rectangle 2">
            <a:extLst>
              <a:ext uri="{FF2B5EF4-FFF2-40B4-BE49-F238E27FC236}">
                <a16:creationId xmlns:a16="http://schemas.microsoft.com/office/drawing/2014/main" id="{FB8EC97C-8990-6D4C-A9E3-9E7C7C6FBD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0">
            <a:extLst>
              <a:ext uri="{FF2B5EF4-FFF2-40B4-BE49-F238E27FC236}">
                <a16:creationId xmlns:a16="http://schemas.microsoft.com/office/drawing/2014/main" id="{0F855CE5-4CDC-4648-B73D-DC49DE56832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917C41-945E-DF48-911E-244B1E3EA4FA}" type="slidenum">
              <a:rPr lang="cs-CZ" altLang="cs-CZ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cs-CZ" altLang="cs-CZ"/>
          </a:p>
        </p:txBody>
      </p:sp>
      <p:sp>
        <p:nvSpPr>
          <p:cNvPr id="19459" name="Text Box 1">
            <a:extLst>
              <a:ext uri="{FF2B5EF4-FFF2-40B4-BE49-F238E27FC236}">
                <a16:creationId xmlns:a16="http://schemas.microsoft.com/office/drawing/2014/main" id="{56CB1528-0D69-2C41-ACD3-07C308024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9429750"/>
            <a:ext cx="28702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913" tIns="47279" rIns="94913" bIns="47279" anchor="b"/>
          <a:lstStyle>
            <a:lvl1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33425" indent="-282575"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28713" indent="-225425"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79563" indent="-225425"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32000" indent="-225425"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89200" indent="-225425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46400" indent="-225425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3600" indent="-225425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800" indent="-225425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0A215C5-492D-6348-A74A-DCA858D8F53D}" type="slidenum">
              <a:rPr lang="cs-CZ" altLang="cs-CZ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cs-CZ" altLang="cs-CZ"/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DC92146E-2FA7-F84D-A2DF-16CA75A559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2950"/>
            <a:ext cx="4965700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1" name="Text Box 3">
            <a:extLst>
              <a:ext uri="{FF2B5EF4-FFF2-40B4-BE49-F238E27FC236}">
                <a16:creationId xmlns:a16="http://schemas.microsoft.com/office/drawing/2014/main" id="{2F235C03-7FDC-6A45-BF27-7FF7655A4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4714875"/>
            <a:ext cx="4872038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0">
            <a:extLst>
              <a:ext uri="{FF2B5EF4-FFF2-40B4-BE49-F238E27FC236}">
                <a16:creationId xmlns:a16="http://schemas.microsoft.com/office/drawing/2014/main" id="{E5A27217-5505-B540-B039-C01619D8CD3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B7B382B-C704-1D4A-A23E-A31F5633C09B}" type="slidenum">
              <a:rPr lang="cs-CZ" altLang="cs-CZ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cs-CZ" altLang="cs-CZ"/>
          </a:p>
        </p:txBody>
      </p:sp>
      <p:sp>
        <p:nvSpPr>
          <p:cNvPr id="22531" name="Text Box 1">
            <a:extLst>
              <a:ext uri="{FF2B5EF4-FFF2-40B4-BE49-F238E27FC236}">
                <a16:creationId xmlns:a16="http://schemas.microsoft.com/office/drawing/2014/main" id="{F8307AF1-DC99-4441-8EB6-1900052B4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9429750"/>
            <a:ext cx="28702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913" tIns="47279" rIns="94913" bIns="47279" anchor="b"/>
          <a:lstStyle>
            <a:lvl1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33425" indent="-282575"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28713" indent="-225425"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79563" indent="-225425"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32000" indent="-225425"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89200" indent="-225425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46400" indent="-225425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3600" indent="-225425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800" indent="-225425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6CD6FF7-CEAB-4846-8936-6ACB9AD9F69B}" type="slidenum">
              <a:rPr lang="cs-CZ" altLang="cs-CZ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cs-CZ" altLang="cs-CZ"/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571AC2AC-DF75-024B-B4E7-FEB301AA75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2950"/>
            <a:ext cx="4965700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3" name="Text Box 3">
            <a:extLst>
              <a:ext uri="{FF2B5EF4-FFF2-40B4-BE49-F238E27FC236}">
                <a16:creationId xmlns:a16="http://schemas.microsoft.com/office/drawing/2014/main" id="{FAAB9205-548A-2542-A0A2-C869C1D26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4714875"/>
            <a:ext cx="4872038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0">
            <a:extLst>
              <a:ext uri="{FF2B5EF4-FFF2-40B4-BE49-F238E27FC236}">
                <a16:creationId xmlns:a16="http://schemas.microsoft.com/office/drawing/2014/main" id="{126327BD-8927-9444-AE3A-40991BE5841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CEFFDF5-A222-9D46-A6DA-5BDF8019F28F}" type="slidenum">
              <a:rPr lang="cs-CZ" altLang="cs-CZ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cs-CZ" altLang="cs-CZ"/>
          </a:p>
        </p:txBody>
      </p:sp>
      <p:sp>
        <p:nvSpPr>
          <p:cNvPr id="24579" name="Text Box 1">
            <a:extLst>
              <a:ext uri="{FF2B5EF4-FFF2-40B4-BE49-F238E27FC236}">
                <a16:creationId xmlns:a16="http://schemas.microsoft.com/office/drawing/2014/main" id="{9E421EB6-C831-C242-97C0-2FEAAAC35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9429750"/>
            <a:ext cx="28702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913" tIns="47279" rIns="94913" bIns="47279" anchor="b"/>
          <a:lstStyle>
            <a:lvl1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33425" indent="-282575"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28713" indent="-225425"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79563" indent="-225425"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32000" indent="-225425"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89200" indent="-225425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46400" indent="-225425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3600" indent="-225425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800" indent="-225425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1BE1A49-568C-D64E-82F5-2D1B0FE19E33}" type="slidenum">
              <a:rPr lang="cs-CZ" altLang="cs-CZ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cs-CZ" altLang="cs-CZ"/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30974D1B-48C1-9646-BD07-8BA6A9F652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2950"/>
            <a:ext cx="4965700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1" name="Text Box 3">
            <a:extLst>
              <a:ext uri="{FF2B5EF4-FFF2-40B4-BE49-F238E27FC236}">
                <a16:creationId xmlns:a16="http://schemas.microsoft.com/office/drawing/2014/main" id="{465FCDC6-F7C5-6144-A98D-5C78ADD27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4714875"/>
            <a:ext cx="4872038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0">
            <a:extLst>
              <a:ext uri="{FF2B5EF4-FFF2-40B4-BE49-F238E27FC236}">
                <a16:creationId xmlns:a16="http://schemas.microsoft.com/office/drawing/2014/main" id="{2E49C5FB-83FE-F94D-AAEC-C1E89E5F8AC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5C40B7F-1E1D-8446-8D77-03DEC0131309}" type="slidenum">
              <a:rPr lang="cs-CZ" altLang="cs-CZ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cs-CZ" altLang="cs-CZ"/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0AA0F403-097A-2F40-902C-56DB901CA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9429750"/>
            <a:ext cx="28702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913" tIns="47279" rIns="94913" bIns="47279" anchor="b"/>
          <a:lstStyle>
            <a:lvl1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33425" indent="-282575"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28713" indent="-225425"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79563" indent="-225425"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32000" indent="-225425"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89200" indent="-225425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46400" indent="-225425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3600" indent="-225425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800" indent="-225425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6B0D339-B5A8-F041-9828-AE5CB631D711}" type="slidenum">
              <a:rPr lang="cs-CZ" altLang="cs-CZ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cs-CZ" altLang="cs-CZ"/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0D57BB8B-EAA2-FF4D-9B8D-68AC52B160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2950"/>
            <a:ext cx="4953000" cy="37147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9" name="Text Box 3">
            <a:extLst>
              <a:ext uri="{FF2B5EF4-FFF2-40B4-BE49-F238E27FC236}">
                <a16:creationId xmlns:a16="http://schemas.microsoft.com/office/drawing/2014/main" id="{7E921F31-442E-0644-A8B1-9F619AA2A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4714875"/>
            <a:ext cx="4872038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0">
            <a:extLst>
              <a:ext uri="{FF2B5EF4-FFF2-40B4-BE49-F238E27FC236}">
                <a16:creationId xmlns:a16="http://schemas.microsoft.com/office/drawing/2014/main" id="{E3241554-BF91-4A41-A248-8594436A01E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84D8CA-8CC1-7448-984D-782738792BDE}" type="slidenum">
              <a:rPr lang="cs-CZ" altLang="cs-CZ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cs-CZ" altLang="cs-CZ"/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C39E8AD9-EECC-8342-9B66-E6B9130C6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9429750"/>
            <a:ext cx="28702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913" tIns="47279" rIns="94913" bIns="47279" anchor="b"/>
          <a:lstStyle>
            <a:lvl1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33425" indent="-282575"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28713" indent="-225425"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79563" indent="-225425"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32000" indent="-225425"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89200" indent="-225425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46400" indent="-225425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3600" indent="-225425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800" indent="-225425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1C09EBE-91D1-4E4C-B30C-26D4FF1CA82D}" type="slidenum">
              <a:rPr lang="cs-CZ" altLang="cs-CZ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cs-CZ" altLang="cs-CZ"/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B162E6EE-9CE1-6C4C-B883-58DB69A8CF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2950"/>
            <a:ext cx="4965700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9AC6DF41-FE9E-554F-A24B-49929532C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4714875"/>
            <a:ext cx="4872038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0">
            <a:extLst>
              <a:ext uri="{FF2B5EF4-FFF2-40B4-BE49-F238E27FC236}">
                <a16:creationId xmlns:a16="http://schemas.microsoft.com/office/drawing/2014/main" id="{6BF187A8-5B84-804A-BA6F-492660C8622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C181D38-E32D-914F-831F-8F2F0ED45954}" type="slidenum">
              <a:rPr lang="cs-CZ" altLang="cs-CZ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cs-CZ" altLang="cs-CZ"/>
          </a:p>
        </p:txBody>
      </p:sp>
      <p:sp>
        <p:nvSpPr>
          <p:cNvPr id="35843" name="Text Box 1">
            <a:extLst>
              <a:ext uri="{FF2B5EF4-FFF2-40B4-BE49-F238E27FC236}">
                <a16:creationId xmlns:a16="http://schemas.microsoft.com/office/drawing/2014/main" id="{492B2EB7-A9D4-764D-982D-FF774734C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9429750"/>
            <a:ext cx="28702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913" tIns="47279" rIns="94913" bIns="47279" anchor="b"/>
          <a:lstStyle>
            <a:lvl1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33425" indent="-282575"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28713" indent="-225425"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79563" indent="-225425"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32000" indent="-225425"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89200" indent="-225425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46400" indent="-225425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3600" indent="-225425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800" indent="-225425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5A3191C-E09E-B84D-86AF-1473DE943B78}" type="slidenum">
              <a:rPr lang="cs-CZ" altLang="cs-CZ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cs-CZ" altLang="cs-CZ"/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018F75BE-285C-0B4C-8334-AF6F38B6E0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2950"/>
            <a:ext cx="4965700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5" name="Text Box 3">
            <a:extLst>
              <a:ext uri="{FF2B5EF4-FFF2-40B4-BE49-F238E27FC236}">
                <a16:creationId xmlns:a16="http://schemas.microsoft.com/office/drawing/2014/main" id="{042FD424-D9CA-4343-B24F-349C009FE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4714875"/>
            <a:ext cx="4872038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">
            <a:extLst>
              <a:ext uri="{FF2B5EF4-FFF2-40B4-BE49-F238E27FC236}">
                <a16:creationId xmlns:a16="http://schemas.microsoft.com/office/drawing/2014/main" id="{7617096C-3CAE-7048-8C34-B5EA9A84ECF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752058F-5589-C742-88AD-A9CB811414D4}" type="slidenum">
              <a:rPr lang="cs-CZ" altLang="cs-CZ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cs-CZ" altLang="cs-CZ"/>
          </a:p>
        </p:txBody>
      </p:sp>
      <p:sp>
        <p:nvSpPr>
          <p:cNvPr id="37891" name="Text Box 1">
            <a:extLst>
              <a:ext uri="{FF2B5EF4-FFF2-40B4-BE49-F238E27FC236}">
                <a16:creationId xmlns:a16="http://schemas.microsoft.com/office/drawing/2014/main" id="{EB12EF1F-3BB2-604E-B44E-6AED3FC49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9429750"/>
            <a:ext cx="28702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913" tIns="47279" rIns="94913" bIns="47279" anchor="b"/>
          <a:lstStyle>
            <a:lvl1pPr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33425" indent="-282575"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28713" indent="-225425"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79563" indent="-225425"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32000" indent="-225425" defTabSz="4429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89200" indent="-225425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46400" indent="-225425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3600" indent="-225425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60800" indent="-225425" defTabSz="442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2913" algn="l"/>
                <a:tab pos="885825" algn="l"/>
                <a:tab pos="1328738" algn="l"/>
                <a:tab pos="1773238" algn="l"/>
                <a:tab pos="2216150" algn="l"/>
                <a:tab pos="2660650" algn="l"/>
                <a:tab pos="3103563" algn="l"/>
                <a:tab pos="3548063" algn="l"/>
                <a:tab pos="3990975" algn="l"/>
                <a:tab pos="4435475" algn="l"/>
                <a:tab pos="4878388" algn="l"/>
                <a:tab pos="5322888" algn="l"/>
                <a:tab pos="5765800" algn="l"/>
                <a:tab pos="6210300" algn="l"/>
                <a:tab pos="6653213" algn="l"/>
                <a:tab pos="7097713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0261717-1E4D-EF49-89F4-94F773CA1FD1}" type="slidenum">
              <a:rPr lang="cs-CZ" altLang="cs-CZ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cs-CZ" altLang="cs-CZ"/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13F7FA6D-57F8-1B4C-906B-FD4B7C7CBF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2950"/>
            <a:ext cx="4965700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3" name="Text Box 3">
            <a:extLst>
              <a:ext uri="{FF2B5EF4-FFF2-40B4-BE49-F238E27FC236}">
                <a16:creationId xmlns:a16="http://schemas.microsoft.com/office/drawing/2014/main" id="{F7A5C7BF-4C5A-4A41-9A56-9296267C7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4714875"/>
            <a:ext cx="4872038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3CB597C-D4E1-D94E-8F1F-9E5BB08F256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1329D-4B56-6645-B8FD-7FC3C9195FD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8756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1E4CFF7-E2CF-F440-BBAD-02994E6D25E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5477F-2F56-2B4D-BF3C-9A0048E993C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6930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99225" y="609600"/>
            <a:ext cx="1936750" cy="54641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61025" cy="54641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C6BF950-894B-6B44-8F1D-BBBA5D34512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4C603-3D1A-4D47-A713-1C6C079FCD8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06581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EBDBF5-12C4-E44E-B255-BC5813B2C21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F61611-2F6E-F145-810F-B53BDB99ACE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58C8A-7234-8444-B79A-EB0374BFC85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71824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A999CE-619C-E144-BCE5-57DF98FE083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4ED855-1F70-8E44-A7B1-A5562D1053D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05CB4-040D-EA45-ABC3-E02669A56F1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03288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90EDF8-0F58-374A-ADE5-E55E24C7170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403CEE-2EBF-3840-8A83-510A3B16929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53437-47F5-3E4D-8F2C-195463D1C65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2998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7BEA167-8F75-A544-9ECE-EC0B4748D9C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94E3F6-84C3-3E48-9E4B-176B35A309D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97EE1-8517-464D-988A-155917F6F4C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8472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419C86E-E345-0C48-BB47-54FD11D8450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3751A41-5B8D-064F-8C18-4ED98E9D720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7D60C-C390-204D-B288-3C34930971B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542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A9D5906-8F8B-E44B-B5F3-FB81962BFBF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C1D6201-7FA3-5045-A238-67C10B8B988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C064C-5893-614D-8FA9-206C7E99787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4627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E62AFB4-DFA6-DC4E-B346-DD6B439CDCC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80DDB82-5768-1C4B-ABDB-1D7C27F83E4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133AF-5DA0-094F-9743-4E5FDC667A3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737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B7F48E7-4DC8-7440-BBD0-480663487FF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C1BF4F-9FA3-F44F-89EC-5C1F846A6E0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82B19-0CF9-A542-BC72-2033CA68381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9985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7F1D77-5D67-E745-9F51-AA9934BBF97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F171E-EBD6-C84E-8266-82964B3482D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7399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3A7E124-4F34-4245-A61B-5D0917234F8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E8B302-F749-5949-98D0-B9F8D8BA8D9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03D01-8DA0-1142-824D-9D1F6AC9619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48226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63102C-8168-684E-BDF2-F04E8CE469E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D24498-9605-314C-AE43-6AFF4881B4F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48921-D972-2244-8450-49AEC9F6D6F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0676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360D12-BBCC-2646-BCE2-3D967184433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60BF1C-8F45-C340-8947-4445ECF9688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A350F-D36A-9B42-9F49-97FA89FFBCB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2920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64807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DA2B4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89140385-2769-E649-9678-E7855135BF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950" y="6070600"/>
            <a:ext cx="900113" cy="203200"/>
          </a:xfrm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15721867-FF5A-E245-90E3-181CB5015517}" type="datetimeFigureOut">
              <a:rPr lang="cs-CZ"/>
              <a:pPr>
                <a:defRPr/>
              </a:pPr>
              <a:t>16.09.2021</a:t>
            </a:fld>
            <a:endParaRPr lang="cs-CZ" dirty="0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759A9DDC-5B4D-4C4E-9935-FE854D495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82713" y="6069013"/>
            <a:ext cx="6302375" cy="192087"/>
          </a:xfrm>
        </p:spPr>
        <p:txBody>
          <a:bodyPr anchor="ctr"/>
          <a:lstStyle>
            <a:lvl1pPr algn="ctr">
              <a:defRPr sz="105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2D30E34D-3D00-EF49-A4B5-2A41E434B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5738" y="6065838"/>
            <a:ext cx="900112" cy="211137"/>
          </a:xfrm>
        </p:spPr>
        <p:txBody>
          <a:bodyPr/>
          <a:lstStyle>
            <a:lvl1pPr algn="r">
              <a:defRPr sz="1000"/>
            </a:lvl1pPr>
          </a:lstStyle>
          <a:p>
            <a:pPr>
              <a:defRPr/>
            </a:pPr>
            <a:fld id="{3988857F-2065-2F4F-9D80-55DCBBEF0F4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51503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369889" y="6467686"/>
            <a:ext cx="7800974" cy="227755"/>
          </a:xfrm>
        </p:spPr>
        <p:txBody>
          <a:bodyPr anchor="b">
            <a:spAutoFit/>
          </a:bodyPr>
          <a:lstStyle>
            <a:lvl1pPr marL="0" indent="0">
              <a:lnSpc>
                <a:spcPct val="88000"/>
              </a:lnSpc>
              <a:spcBef>
                <a:spcPts val="120"/>
              </a:spcBef>
              <a:buNone/>
              <a:tabLst>
                <a:tab pos="112710" algn="l"/>
              </a:tabLst>
              <a:defRPr sz="1000"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258856" indent="0">
              <a:buNone/>
              <a:defRPr/>
            </a:lvl4pPr>
            <a:lvl5pPr marL="1658897" indent="0"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2127069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9395FA5-9894-5B4F-AAFD-E94922C477D8}"/>
              </a:ext>
            </a:extLst>
          </p:cNvPr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04198C3A-BF13-FE4A-81D8-4C973E7FB01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B1924516-A7B6-2840-8D3C-F96B54737E9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3112C8FF-74D4-374E-B469-36E1C413B10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8EE8B588-5496-DD42-848D-52C620B3A51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E9059090-57E8-644A-B0B7-23665B90AC0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C44BD890-BD42-6642-AA0B-2D504F6BC7E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580572A8-452E-234E-BC05-68C2D032E88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5D4746BA-B8E2-BE4A-9172-C7BDBF28BF3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98E2A3FB-778B-4941-A1C9-60EC5CA19DB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B4F10849-1D16-FE47-BFB0-23C0E6061E5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8DA41DB5-54F7-9646-842B-3EEE6775873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2BA6BDEC-1383-FF49-90B7-BAF591CD8D2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D67CAEDA-5A0C-B343-BCD1-AA89988B70D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F88DB9B3-206C-3A4B-BF1A-A75748C47DB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D9F25D4A-8CE5-9245-BA80-E32A7D4E3B4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D07BE6A4-3307-6A4A-8FF9-6F0B1B8AB6E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39991575" flipH="1" flipV="1">
              <a:off x="5382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6B322FBE-8B14-5345-8B52-00B62AA88E8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479884E7-4179-B448-8091-9BB45B1A137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A25A9EC7-B460-664D-8E90-E432C3E323C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F9F073A8-1363-FE4E-A551-51B9E2F1310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3213F667-AAAA-EE42-84F9-830D6E01C78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AFD54E9E-DFDD-0742-AE2D-41F8CDC6D08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21FC3EA0-68C8-1A48-88DD-382FBC66C76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CD7177E4-4B4E-D548-902F-36DE31BBFCC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3A75FF7E-8CDE-264A-B997-0D1AB55194F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5D9E2601-B0B9-9C48-AB67-554AC81F1D8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22385232-6CE1-244E-94EE-C9A738D3DF6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C8508F54-0DDC-F440-AE0C-F32891DAC3F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id="{6F36AD23-710E-0B44-B952-A1D41830339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0097723C-9913-F740-8EB1-87B6AC94C7A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1DAA2678-CC27-074D-938E-7D2801D4425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36" name="Rectangle 34">
              <a:extLst>
                <a:ext uri="{FF2B5EF4-FFF2-40B4-BE49-F238E27FC236}">
                  <a16:creationId xmlns:a16="http://schemas.microsoft.com/office/drawing/2014/main" id="{FBBEA5E6-89AF-634E-A1A0-88FCD10EDF4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37" name="Oval 35">
              <a:extLst>
                <a:ext uri="{FF2B5EF4-FFF2-40B4-BE49-F238E27FC236}">
                  <a16:creationId xmlns:a16="http://schemas.microsoft.com/office/drawing/2014/main" id="{E32E8D21-333B-0249-BDA7-49781F27E20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38" name="Oval 36">
              <a:extLst>
                <a:ext uri="{FF2B5EF4-FFF2-40B4-BE49-F238E27FC236}">
                  <a16:creationId xmlns:a16="http://schemas.microsoft.com/office/drawing/2014/main" id="{B8C10D11-BE04-D64E-9B55-EC8ABFB15C4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39" name="Oval 37">
              <a:extLst>
                <a:ext uri="{FF2B5EF4-FFF2-40B4-BE49-F238E27FC236}">
                  <a16:creationId xmlns:a16="http://schemas.microsoft.com/office/drawing/2014/main" id="{7F9B33C5-6772-A04F-823C-A9E0A627656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40" name="Oval 38">
              <a:extLst>
                <a:ext uri="{FF2B5EF4-FFF2-40B4-BE49-F238E27FC236}">
                  <a16:creationId xmlns:a16="http://schemas.microsoft.com/office/drawing/2014/main" id="{F1C55C4D-79CA-9A43-B9C0-AA7600DB2BB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41" name="Oval 39">
              <a:extLst>
                <a:ext uri="{FF2B5EF4-FFF2-40B4-BE49-F238E27FC236}">
                  <a16:creationId xmlns:a16="http://schemas.microsoft.com/office/drawing/2014/main" id="{BC74C5A3-582B-7045-9DC9-782410E8165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42" name="Oval 40">
              <a:extLst>
                <a:ext uri="{FF2B5EF4-FFF2-40B4-BE49-F238E27FC236}">
                  <a16:creationId xmlns:a16="http://schemas.microsoft.com/office/drawing/2014/main" id="{CF9F9B38-0926-3F49-8E25-E2049797B30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43" name="Oval 41">
              <a:extLst>
                <a:ext uri="{FF2B5EF4-FFF2-40B4-BE49-F238E27FC236}">
                  <a16:creationId xmlns:a16="http://schemas.microsoft.com/office/drawing/2014/main" id="{AF451443-F79D-6842-8A64-455E5F0F594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44" name="Oval 42">
              <a:extLst>
                <a:ext uri="{FF2B5EF4-FFF2-40B4-BE49-F238E27FC236}">
                  <a16:creationId xmlns:a16="http://schemas.microsoft.com/office/drawing/2014/main" id="{05E7D03F-E65E-AC4E-B9DD-834F6C1F302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45" name="Oval 43">
              <a:extLst>
                <a:ext uri="{FF2B5EF4-FFF2-40B4-BE49-F238E27FC236}">
                  <a16:creationId xmlns:a16="http://schemas.microsoft.com/office/drawing/2014/main" id="{5059B3DA-9B1D-5449-9CCC-A471D2C019A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46" name="Oval 44">
              <a:extLst>
                <a:ext uri="{FF2B5EF4-FFF2-40B4-BE49-F238E27FC236}">
                  <a16:creationId xmlns:a16="http://schemas.microsoft.com/office/drawing/2014/main" id="{D12E0F44-76F1-6345-AD07-1D79D25A640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47" name="Oval 45">
              <a:extLst>
                <a:ext uri="{FF2B5EF4-FFF2-40B4-BE49-F238E27FC236}">
                  <a16:creationId xmlns:a16="http://schemas.microsoft.com/office/drawing/2014/main" id="{9C14ECF1-5348-164C-9718-DC1C2972A2B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48" name="Oval 46">
              <a:extLst>
                <a:ext uri="{FF2B5EF4-FFF2-40B4-BE49-F238E27FC236}">
                  <a16:creationId xmlns:a16="http://schemas.microsoft.com/office/drawing/2014/main" id="{E9766DF5-D200-1C4D-96CF-9029363295E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49" name="Oval 47">
              <a:extLst>
                <a:ext uri="{FF2B5EF4-FFF2-40B4-BE49-F238E27FC236}">
                  <a16:creationId xmlns:a16="http://schemas.microsoft.com/office/drawing/2014/main" id="{C9EC35B2-87E4-7447-B667-643243A7180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50" name="Oval 48">
              <a:extLst>
                <a:ext uri="{FF2B5EF4-FFF2-40B4-BE49-F238E27FC236}">
                  <a16:creationId xmlns:a16="http://schemas.microsoft.com/office/drawing/2014/main" id="{F0F42997-AD6B-A948-AB06-38B687DE44D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51" name="Oval 49">
              <a:extLst>
                <a:ext uri="{FF2B5EF4-FFF2-40B4-BE49-F238E27FC236}">
                  <a16:creationId xmlns:a16="http://schemas.microsoft.com/office/drawing/2014/main" id="{7BF7022A-01B5-204D-9E02-B5C22BE721E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52" name="Oval 50">
              <a:extLst>
                <a:ext uri="{FF2B5EF4-FFF2-40B4-BE49-F238E27FC236}">
                  <a16:creationId xmlns:a16="http://schemas.microsoft.com/office/drawing/2014/main" id="{91B87BA3-45B4-9E4F-9539-93835EDA219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53" name="Oval 51">
              <a:extLst>
                <a:ext uri="{FF2B5EF4-FFF2-40B4-BE49-F238E27FC236}">
                  <a16:creationId xmlns:a16="http://schemas.microsoft.com/office/drawing/2014/main" id="{8638B062-AD01-7B42-8958-43A3313E929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54" name="Oval 52">
              <a:extLst>
                <a:ext uri="{FF2B5EF4-FFF2-40B4-BE49-F238E27FC236}">
                  <a16:creationId xmlns:a16="http://schemas.microsoft.com/office/drawing/2014/main" id="{1E2B3034-9602-5443-8326-E683BC1B474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55" name="Oval 53">
              <a:extLst>
                <a:ext uri="{FF2B5EF4-FFF2-40B4-BE49-F238E27FC236}">
                  <a16:creationId xmlns:a16="http://schemas.microsoft.com/office/drawing/2014/main" id="{2E33EDA5-9FC2-244E-B1B4-E9E9CBFFB02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56" name="Oval 54">
              <a:extLst>
                <a:ext uri="{FF2B5EF4-FFF2-40B4-BE49-F238E27FC236}">
                  <a16:creationId xmlns:a16="http://schemas.microsoft.com/office/drawing/2014/main" id="{2685396F-9B12-CE47-8DB3-90CBA156758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57" name="Oval 55">
              <a:extLst>
                <a:ext uri="{FF2B5EF4-FFF2-40B4-BE49-F238E27FC236}">
                  <a16:creationId xmlns:a16="http://schemas.microsoft.com/office/drawing/2014/main" id="{2D43BCE2-AB4F-0341-8AF7-662A65C4FC7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58" name="Oval 56">
              <a:extLst>
                <a:ext uri="{FF2B5EF4-FFF2-40B4-BE49-F238E27FC236}">
                  <a16:creationId xmlns:a16="http://schemas.microsoft.com/office/drawing/2014/main" id="{0FBF46D0-2339-E840-B59F-E73623C63BC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59" name="Oval 57">
              <a:extLst>
                <a:ext uri="{FF2B5EF4-FFF2-40B4-BE49-F238E27FC236}">
                  <a16:creationId xmlns:a16="http://schemas.microsoft.com/office/drawing/2014/main" id="{78CC467A-1516-8343-84B7-D9397820425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60" name="Oval 58">
              <a:extLst>
                <a:ext uri="{FF2B5EF4-FFF2-40B4-BE49-F238E27FC236}">
                  <a16:creationId xmlns:a16="http://schemas.microsoft.com/office/drawing/2014/main" id="{E8782477-7BF5-A24B-AF57-FE316F6C279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61" name="Oval 59">
              <a:extLst>
                <a:ext uri="{FF2B5EF4-FFF2-40B4-BE49-F238E27FC236}">
                  <a16:creationId xmlns:a16="http://schemas.microsoft.com/office/drawing/2014/main" id="{AC873D6F-5ED0-C341-A01D-71FF297244A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62" name="Oval 60">
              <a:extLst>
                <a:ext uri="{FF2B5EF4-FFF2-40B4-BE49-F238E27FC236}">
                  <a16:creationId xmlns:a16="http://schemas.microsoft.com/office/drawing/2014/main" id="{02DCF2A5-234A-A140-B303-74C4647E718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63" name="Oval 61">
              <a:extLst>
                <a:ext uri="{FF2B5EF4-FFF2-40B4-BE49-F238E27FC236}">
                  <a16:creationId xmlns:a16="http://schemas.microsoft.com/office/drawing/2014/main" id="{EFCDBF02-D92B-1742-94B5-E3683CDC7E3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64" name="Oval 62">
              <a:extLst>
                <a:ext uri="{FF2B5EF4-FFF2-40B4-BE49-F238E27FC236}">
                  <a16:creationId xmlns:a16="http://schemas.microsoft.com/office/drawing/2014/main" id="{079088F3-2E5F-774C-951A-A146658C634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65" name="Oval 63">
              <a:extLst>
                <a:ext uri="{FF2B5EF4-FFF2-40B4-BE49-F238E27FC236}">
                  <a16:creationId xmlns:a16="http://schemas.microsoft.com/office/drawing/2014/main" id="{FC8C46F8-D329-8640-A194-6633618C447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66" name="Oval 64">
              <a:extLst>
                <a:ext uri="{FF2B5EF4-FFF2-40B4-BE49-F238E27FC236}">
                  <a16:creationId xmlns:a16="http://schemas.microsoft.com/office/drawing/2014/main" id="{683F503B-977B-E941-909D-C25F533DF75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67" name="Oval 65">
              <a:extLst>
                <a:ext uri="{FF2B5EF4-FFF2-40B4-BE49-F238E27FC236}">
                  <a16:creationId xmlns:a16="http://schemas.microsoft.com/office/drawing/2014/main" id="{FDBE3F70-1C41-554D-8D14-90A8D64409C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68" name="Oval 66">
              <a:extLst>
                <a:ext uri="{FF2B5EF4-FFF2-40B4-BE49-F238E27FC236}">
                  <a16:creationId xmlns:a16="http://schemas.microsoft.com/office/drawing/2014/main" id="{FED238A5-3FFB-D34C-963A-B23427973F3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69" name="Oval 67">
              <a:extLst>
                <a:ext uri="{FF2B5EF4-FFF2-40B4-BE49-F238E27FC236}">
                  <a16:creationId xmlns:a16="http://schemas.microsoft.com/office/drawing/2014/main" id="{786AFD46-980D-F54E-9D91-76A84A4F53E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70" name="Oval 68">
              <a:extLst>
                <a:ext uri="{FF2B5EF4-FFF2-40B4-BE49-F238E27FC236}">
                  <a16:creationId xmlns:a16="http://schemas.microsoft.com/office/drawing/2014/main" id="{AAA94B4A-3229-B844-93C0-C73719D0575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71" name="Oval 69">
              <a:extLst>
                <a:ext uri="{FF2B5EF4-FFF2-40B4-BE49-F238E27FC236}">
                  <a16:creationId xmlns:a16="http://schemas.microsoft.com/office/drawing/2014/main" id="{487870D5-9471-644B-854F-B5C100DAB4B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72" name="Oval 70">
              <a:extLst>
                <a:ext uri="{FF2B5EF4-FFF2-40B4-BE49-F238E27FC236}">
                  <a16:creationId xmlns:a16="http://schemas.microsoft.com/office/drawing/2014/main" id="{DBFB8667-B58D-E84C-BB29-DE06A5B726D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73" name="Oval 71">
              <a:extLst>
                <a:ext uri="{FF2B5EF4-FFF2-40B4-BE49-F238E27FC236}">
                  <a16:creationId xmlns:a16="http://schemas.microsoft.com/office/drawing/2014/main" id="{257EE05A-DBB4-BE4F-BF06-BF5271FEA6C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74" name="Oval 72">
              <a:extLst>
                <a:ext uri="{FF2B5EF4-FFF2-40B4-BE49-F238E27FC236}">
                  <a16:creationId xmlns:a16="http://schemas.microsoft.com/office/drawing/2014/main" id="{80D472D4-B2FA-6F4C-9954-F96A5691CE8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75" name="Oval 73">
              <a:extLst>
                <a:ext uri="{FF2B5EF4-FFF2-40B4-BE49-F238E27FC236}">
                  <a16:creationId xmlns:a16="http://schemas.microsoft.com/office/drawing/2014/main" id="{FB817A6A-4738-AB49-AFB5-790733B5615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76" name="Oval 74">
              <a:extLst>
                <a:ext uri="{FF2B5EF4-FFF2-40B4-BE49-F238E27FC236}">
                  <a16:creationId xmlns:a16="http://schemas.microsoft.com/office/drawing/2014/main" id="{D6444346-4E76-2C4C-B675-FA6C04914D5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77" name="Oval 75">
              <a:extLst>
                <a:ext uri="{FF2B5EF4-FFF2-40B4-BE49-F238E27FC236}">
                  <a16:creationId xmlns:a16="http://schemas.microsoft.com/office/drawing/2014/main" id="{C37D00C2-9358-D947-9348-C15722E8C01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78" name="Oval 76">
              <a:extLst>
                <a:ext uri="{FF2B5EF4-FFF2-40B4-BE49-F238E27FC236}">
                  <a16:creationId xmlns:a16="http://schemas.microsoft.com/office/drawing/2014/main" id="{0340A6C9-D862-5349-9227-9467AC6E536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79" name="Oval 77">
              <a:extLst>
                <a:ext uri="{FF2B5EF4-FFF2-40B4-BE49-F238E27FC236}">
                  <a16:creationId xmlns:a16="http://schemas.microsoft.com/office/drawing/2014/main" id="{A438D3B4-E202-654A-A5BB-DDE09D3A5F4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80" name="Oval 78">
              <a:extLst>
                <a:ext uri="{FF2B5EF4-FFF2-40B4-BE49-F238E27FC236}">
                  <a16:creationId xmlns:a16="http://schemas.microsoft.com/office/drawing/2014/main" id="{59EABB21-4902-2E49-94A9-34C1D94CFE7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81" name="Oval 79">
              <a:extLst>
                <a:ext uri="{FF2B5EF4-FFF2-40B4-BE49-F238E27FC236}">
                  <a16:creationId xmlns:a16="http://schemas.microsoft.com/office/drawing/2014/main" id="{95C9F3A2-C774-714D-AA80-DBBA1189202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82" name="Oval 80">
              <a:extLst>
                <a:ext uri="{FF2B5EF4-FFF2-40B4-BE49-F238E27FC236}">
                  <a16:creationId xmlns:a16="http://schemas.microsoft.com/office/drawing/2014/main" id="{A83D52E4-E52F-CC46-903F-BD1EAC8F836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83" name="Oval 81">
              <a:extLst>
                <a:ext uri="{FF2B5EF4-FFF2-40B4-BE49-F238E27FC236}">
                  <a16:creationId xmlns:a16="http://schemas.microsoft.com/office/drawing/2014/main" id="{D52D2B4E-45FD-744E-88A3-2694A64A4AC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84" name="Oval 82">
              <a:extLst>
                <a:ext uri="{FF2B5EF4-FFF2-40B4-BE49-F238E27FC236}">
                  <a16:creationId xmlns:a16="http://schemas.microsoft.com/office/drawing/2014/main" id="{33E7BCB9-12F1-5C46-AD6F-8C117968E59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85" name="Oval 83">
              <a:extLst>
                <a:ext uri="{FF2B5EF4-FFF2-40B4-BE49-F238E27FC236}">
                  <a16:creationId xmlns:a16="http://schemas.microsoft.com/office/drawing/2014/main" id="{5E8A3803-EAB0-234B-A855-4278402C58E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86" name="Oval 84">
              <a:extLst>
                <a:ext uri="{FF2B5EF4-FFF2-40B4-BE49-F238E27FC236}">
                  <a16:creationId xmlns:a16="http://schemas.microsoft.com/office/drawing/2014/main" id="{0579A3F4-979E-BD4C-A0FA-B0382F38DEF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87" name="Oval 85">
              <a:extLst>
                <a:ext uri="{FF2B5EF4-FFF2-40B4-BE49-F238E27FC236}">
                  <a16:creationId xmlns:a16="http://schemas.microsoft.com/office/drawing/2014/main" id="{56C92388-B590-8C4E-AE5E-603B1C2EB76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88" name="Oval 86">
              <a:extLst>
                <a:ext uri="{FF2B5EF4-FFF2-40B4-BE49-F238E27FC236}">
                  <a16:creationId xmlns:a16="http://schemas.microsoft.com/office/drawing/2014/main" id="{B4BB6FC6-602A-CD4F-8C50-5F48B8E27D3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89" name="Oval 87">
              <a:extLst>
                <a:ext uri="{FF2B5EF4-FFF2-40B4-BE49-F238E27FC236}">
                  <a16:creationId xmlns:a16="http://schemas.microsoft.com/office/drawing/2014/main" id="{24C49805-B667-DE42-BCEE-23B7EDCA5C5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90" name="Oval 88">
              <a:extLst>
                <a:ext uri="{FF2B5EF4-FFF2-40B4-BE49-F238E27FC236}">
                  <a16:creationId xmlns:a16="http://schemas.microsoft.com/office/drawing/2014/main" id="{36EC8589-9BED-BA40-A9ED-111B1E4D088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91" name="Oval 89">
              <a:extLst>
                <a:ext uri="{FF2B5EF4-FFF2-40B4-BE49-F238E27FC236}">
                  <a16:creationId xmlns:a16="http://schemas.microsoft.com/office/drawing/2014/main" id="{E7E9DCDE-E39B-3640-8E7A-A17329E2FA4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92" name="Oval 90">
              <a:extLst>
                <a:ext uri="{FF2B5EF4-FFF2-40B4-BE49-F238E27FC236}">
                  <a16:creationId xmlns:a16="http://schemas.microsoft.com/office/drawing/2014/main" id="{423908D5-73D7-CF4C-9DE7-D294999A70D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93" name="Oval 91">
              <a:extLst>
                <a:ext uri="{FF2B5EF4-FFF2-40B4-BE49-F238E27FC236}">
                  <a16:creationId xmlns:a16="http://schemas.microsoft.com/office/drawing/2014/main" id="{E23E58ED-979F-724A-A1B4-58376467754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94" name="Oval 92">
              <a:extLst>
                <a:ext uri="{FF2B5EF4-FFF2-40B4-BE49-F238E27FC236}">
                  <a16:creationId xmlns:a16="http://schemas.microsoft.com/office/drawing/2014/main" id="{9770034A-9202-4449-8C2A-D025E0AB534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95" name="Oval 93">
              <a:extLst>
                <a:ext uri="{FF2B5EF4-FFF2-40B4-BE49-F238E27FC236}">
                  <a16:creationId xmlns:a16="http://schemas.microsoft.com/office/drawing/2014/main" id="{354CFD65-32FE-2047-B1A1-D5B9ED0B3BD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96" name="Oval 94">
              <a:extLst>
                <a:ext uri="{FF2B5EF4-FFF2-40B4-BE49-F238E27FC236}">
                  <a16:creationId xmlns:a16="http://schemas.microsoft.com/office/drawing/2014/main" id="{A8C20B7B-C61F-7E4C-B238-66BB131968E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97" name="Oval 95">
              <a:extLst>
                <a:ext uri="{FF2B5EF4-FFF2-40B4-BE49-F238E27FC236}">
                  <a16:creationId xmlns:a16="http://schemas.microsoft.com/office/drawing/2014/main" id="{1BCB44AE-11B0-5E44-A0C7-CDE4EC18752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98" name="Oval 96">
              <a:extLst>
                <a:ext uri="{FF2B5EF4-FFF2-40B4-BE49-F238E27FC236}">
                  <a16:creationId xmlns:a16="http://schemas.microsoft.com/office/drawing/2014/main" id="{20198596-EAA0-A74D-9677-3EABB8A83A0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99" name="Oval 97">
              <a:extLst>
                <a:ext uri="{FF2B5EF4-FFF2-40B4-BE49-F238E27FC236}">
                  <a16:creationId xmlns:a16="http://schemas.microsoft.com/office/drawing/2014/main" id="{C6973291-16FD-AC40-B93C-BBE726697F8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00" name="Oval 98">
              <a:extLst>
                <a:ext uri="{FF2B5EF4-FFF2-40B4-BE49-F238E27FC236}">
                  <a16:creationId xmlns:a16="http://schemas.microsoft.com/office/drawing/2014/main" id="{8A972669-5875-7A45-B264-EEE8D779E10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01" name="Oval 99">
              <a:extLst>
                <a:ext uri="{FF2B5EF4-FFF2-40B4-BE49-F238E27FC236}">
                  <a16:creationId xmlns:a16="http://schemas.microsoft.com/office/drawing/2014/main" id="{37593B92-1AAB-9346-A347-3A0B3951FFB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02" name="Oval 100">
              <a:extLst>
                <a:ext uri="{FF2B5EF4-FFF2-40B4-BE49-F238E27FC236}">
                  <a16:creationId xmlns:a16="http://schemas.microsoft.com/office/drawing/2014/main" id="{214D44A4-3ED7-1A4A-B957-9C851E7BEB1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03" name="Oval 101">
              <a:extLst>
                <a:ext uri="{FF2B5EF4-FFF2-40B4-BE49-F238E27FC236}">
                  <a16:creationId xmlns:a16="http://schemas.microsoft.com/office/drawing/2014/main" id="{6DFEFDDB-DCF8-5E44-963A-75176C89317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04" name="Oval 102">
              <a:extLst>
                <a:ext uri="{FF2B5EF4-FFF2-40B4-BE49-F238E27FC236}">
                  <a16:creationId xmlns:a16="http://schemas.microsoft.com/office/drawing/2014/main" id="{87BEB8C7-8A2E-BE45-9900-42ED692A5AE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05" name="Oval 103">
              <a:extLst>
                <a:ext uri="{FF2B5EF4-FFF2-40B4-BE49-F238E27FC236}">
                  <a16:creationId xmlns:a16="http://schemas.microsoft.com/office/drawing/2014/main" id="{8EBB4DE3-0BC1-B046-9CC4-0E3B20AD8D3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06" name="Oval 104">
              <a:extLst>
                <a:ext uri="{FF2B5EF4-FFF2-40B4-BE49-F238E27FC236}">
                  <a16:creationId xmlns:a16="http://schemas.microsoft.com/office/drawing/2014/main" id="{36A4ADEC-1E01-D840-970A-AFD0412E6BE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07" name="Oval 105">
              <a:extLst>
                <a:ext uri="{FF2B5EF4-FFF2-40B4-BE49-F238E27FC236}">
                  <a16:creationId xmlns:a16="http://schemas.microsoft.com/office/drawing/2014/main" id="{6AFE5D87-AFCD-5447-B5EA-8DE390673C5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08" name="Oval 106">
              <a:extLst>
                <a:ext uri="{FF2B5EF4-FFF2-40B4-BE49-F238E27FC236}">
                  <a16:creationId xmlns:a16="http://schemas.microsoft.com/office/drawing/2014/main" id="{E777A1CE-ADBA-6F41-A6D2-D3BCDBD3608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09" name="Oval 107">
              <a:extLst>
                <a:ext uri="{FF2B5EF4-FFF2-40B4-BE49-F238E27FC236}">
                  <a16:creationId xmlns:a16="http://schemas.microsoft.com/office/drawing/2014/main" id="{538FA0E8-C348-9345-8FEF-40F8A9FFB9E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10" name="Oval 108">
              <a:extLst>
                <a:ext uri="{FF2B5EF4-FFF2-40B4-BE49-F238E27FC236}">
                  <a16:creationId xmlns:a16="http://schemas.microsoft.com/office/drawing/2014/main" id="{F0A785EF-F398-C24F-A2A3-2D6D6F89BAE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11" name="Oval 109">
              <a:extLst>
                <a:ext uri="{FF2B5EF4-FFF2-40B4-BE49-F238E27FC236}">
                  <a16:creationId xmlns:a16="http://schemas.microsoft.com/office/drawing/2014/main" id="{05A14ABA-E62C-1E44-9218-ED55D35AC28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12" name="Oval 110">
              <a:extLst>
                <a:ext uri="{FF2B5EF4-FFF2-40B4-BE49-F238E27FC236}">
                  <a16:creationId xmlns:a16="http://schemas.microsoft.com/office/drawing/2014/main" id="{4E6BDB6C-D7FE-EA48-B74C-1FC6BB79518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13" name="Oval 111">
              <a:extLst>
                <a:ext uri="{FF2B5EF4-FFF2-40B4-BE49-F238E27FC236}">
                  <a16:creationId xmlns:a16="http://schemas.microsoft.com/office/drawing/2014/main" id="{BA51C5A3-7490-4441-B764-7A97CADB577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14" name="Oval 112">
              <a:extLst>
                <a:ext uri="{FF2B5EF4-FFF2-40B4-BE49-F238E27FC236}">
                  <a16:creationId xmlns:a16="http://schemas.microsoft.com/office/drawing/2014/main" id="{87BFF7F3-4490-8E48-B260-5162EB6E795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15" name="Oval 113">
              <a:extLst>
                <a:ext uri="{FF2B5EF4-FFF2-40B4-BE49-F238E27FC236}">
                  <a16:creationId xmlns:a16="http://schemas.microsoft.com/office/drawing/2014/main" id="{73379D68-EC1A-3349-82BD-28E96F294A3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16" name="Oval 114">
              <a:extLst>
                <a:ext uri="{FF2B5EF4-FFF2-40B4-BE49-F238E27FC236}">
                  <a16:creationId xmlns:a16="http://schemas.microsoft.com/office/drawing/2014/main" id="{8176B5ED-0825-C94F-923E-7F44BD7C720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17" name="Oval 115">
              <a:extLst>
                <a:ext uri="{FF2B5EF4-FFF2-40B4-BE49-F238E27FC236}">
                  <a16:creationId xmlns:a16="http://schemas.microsoft.com/office/drawing/2014/main" id="{A42D2E04-3005-C14D-A759-591A83F6DCF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18" name="Oval 116">
              <a:extLst>
                <a:ext uri="{FF2B5EF4-FFF2-40B4-BE49-F238E27FC236}">
                  <a16:creationId xmlns:a16="http://schemas.microsoft.com/office/drawing/2014/main" id="{03BE181B-A121-9F41-86C7-916E44E754E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19" name="Oval 117">
              <a:extLst>
                <a:ext uri="{FF2B5EF4-FFF2-40B4-BE49-F238E27FC236}">
                  <a16:creationId xmlns:a16="http://schemas.microsoft.com/office/drawing/2014/main" id="{221A8541-6076-B84B-873F-0DC2EDDF13E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20" name="Oval 118">
              <a:extLst>
                <a:ext uri="{FF2B5EF4-FFF2-40B4-BE49-F238E27FC236}">
                  <a16:creationId xmlns:a16="http://schemas.microsoft.com/office/drawing/2014/main" id="{CE328FF8-C18A-174F-875E-36CCE295E05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21" name="Oval 119">
              <a:extLst>
                <a:ext uri="{FF2B5EF4-FFF2-40B4-BE49-F238E27FC236}">
                  <a16:creationId xmlns:a16="http://schemas.microsoft.com/office/drawing/2014/main" id="{043F759E-AB4E-C34F-9ACA-5DEFEB9DB41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22" name="Oval 120">
              <a:extLst>
                <a:ext uri="{FF2B5EF4-FFF2-40B4-BE49-F238E27FC236}">
                  <a16:creationId xmlns:a16="http://schemas.microsoft.com/office/drawing/2014/main" id="{963146AB-717B-0E4E-A6BD-A0A00F5F06B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23" name="Oval 121">
              <a:extLst>
                <a:ext uri="{FF2B5EF4-FFF2-40B4-BE49-F238E27FC236}">
                  <a16:creationId xmlns:a16="http://schemas.microsoft.com/office/drawing/2014/main" id="{7C10EF9A-154A-FA4B-8A10-C788E94549A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24" name="Oval 122">
              <a:extLst>
                <a:ext uri="{FF2B5EF4-FFF2-40B4-BE49-F238E27FC236}">
                  <a16:creationId xmlns:a16="http://schemas.microsoft.com/office/drawing/2014/main" id="{1852E6A7-26A6-FD4A-A207-E71216B084E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25" name="Oval 123">
              <a:extLst>
                <a:ext uri="{FF2B5EF4-FFF2-40B4-BE49-F238E27FC236}">
                  <a16:creationId xmlns:a16="http://schemas.microsoft.com/office/drawing/2014/main" id="{3217FA2C-8B60-984B-922E-B59924ED449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26" name="Oval 124">
              <a:extLst>
                <a:ext uri="{FF2B5EF4-FFF2-40B4-BE49-F238E27FC236}">
                  <a16:creationId xmlns:a16="http://schemas.microsoft.com/office/drawing/2014/main" id="{59D2D58A-6BC7-4B4D-A578-DC723445FE8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27" name="Oval 125">
              <a:extLst>
                <a:ext uri="{FF2B5EF4-FFF2-40B4-BE49-F238E27FC236}">
                  <a16:creationId xmlns:a16="http://schemas.microsoft.com/office/drawing/2014/main" id="{FCB193F6-8E33-BB4D-B3A1-0D0412E88A0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28" name="Oval 126">
              <a:extLst>
                <a:ext uri="{FF2B5EF4-FFF2-40B4-BE49-F238E27FC236}">
                  <a16:creationId xmlns:a16="http://schemas.microsoft.com/office/drawing/2014/main" id="{4C6C4211-8CA5-A842-B5C6-9DAC17354E2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29" name="Oval 127">
              <a:extLst>
                <a:ext uri="{FF2B5EF4-FFF2-40B4-BE49-F238E27FC236}">
                  <a16:creationId xmlns:a16="http://schemas.microsoft.com/office/drawing/2014/main" id="{3393F144-CE95-5342-90B5-949D9415F18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30" name="Oval 128">
              <a:extLst>
                <a:ext uri="{FF2B5EF4-FFF2-40B4-BE49-F238E27FC236}">
                  <a16:creationId xmlns:a16="http://schemas.microsoft.com/office/drawing/2014/main" id="{8B7E1F4D-F1F9-0D4E-9CA9-A04C78E8A7F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31" name="Oval 129">
              <a:extLst>
                <a:ext uri="{FF2B5EF4-FFF2-40B4-BE49-F238E27FC236}">
                  <a16:creationId xmlns:a16="http://schemas.microsoft.com/office/drawing/2014/main" id="{B5ED5FF1-8D7D-B541-B628-AD355B106DC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32" name="Oval 130">
              <a:extLst>
                <a:ext uri="{FF2B5EF4-FFF2-40B4-BE49-F238E27FC236}">
                  <a16:creationId xmlns:a16="http://schemas.microsoft.com/office/drawing/2014/main" id="{AF67D58E-B1B3-3143-9FFE-879C852BAF3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33" name="Oval 131">
              <a:extLst>
                <a:ext uri="{FF2B5EF4-FFF2-40B4-BE49-F238E27FC236}">
                  <a16:creationId xmlns:a16="http://schemas.microsoft.com/office/drawing/2014/main" id="{D933C3F9-86E3-E545-B0C7-042913A1C5B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34" name="Oval 132">
              <a:extLst>
                <a:ext uri="{FF2B5EF4-FFF2-40B4-BE49-F238E27FC236}">
                  <a16:creationId xmlns:a16="http://schemas.microsoft.com/office/drawing/2014/main" id="{70FC7907-D91F-2E43-95BA-2DC0B44F58E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35" name="Oval 133">
              <a:extLst>
                <a:ext uri="{FF2B5EF4-FFF2-40B4-BE49-F238E27FC236}">
                  <a16:creationId xmlns:a16="http://schemas.microsoft.com/office/drawing/2014/main" id="{88E33E7A-6646-4A49-B053-8E0D97248FC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36" name="Oval 134">
              <a:extLst>
                <a:ext uri="{FF2B5EF4-FFF2-40B4-BE49-F238E27FC236}">
                  <a16:creationId xmlns:a16="http://schemas.microsoft.com/office/drawing/2014/main" id="{3EFB5F9D-B57C-7142-8F7F-D2A162D2C9F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37" name="Oval 135">
              <a:extLst>
                <a:ext uri="{FF2B5EF4-FFF2-40B4-BE49-F238E27FC236}">
                  <a16:creationId xmlns:a16="http://schemas.microsoft.com/office/drawing/2014/main" id="{4F8F7959-2C11-1440-BAE0-50C4F9EE931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38" name="Oval 136">
              <a:extLst>
                <a:ext uri="{FF2B5EF4-FFF2-40B4-BE49-F238E27FC236}">
                  <a16:creationId xmlns:a16="http://schemas.microsoft.com/office/drawing/2014/main" id="{5AAF7921-9E69-BD40-9B98-DC6B8C608DF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39" name="Oval 137">
              <a:extLst>
                <a:ext uri="{FF2B5EF4-FFF2-40B4-BE49-F238E27FC236}">
                  <a16:creationId xmlns:a16="http://schemas.microsoft.com/office/drawing/2014/main" id="{05B00A7C-6809-2946-AB5D-2CFE8B0D588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40" name="Oval 138">
              <a:extLst>
                <a:ext uri="{FF2B5EF4-FFF2-40B4-BE49-F238E27FC236}">
                  <a16:creationId xmlns:a16="http://schemas.microsoft.com/office/drawing/2014/main" id="{E778C694-E194-3947-B2F3-68626E3E815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41" name="Oval 139">
              <a:extLst>
                <a:ext uri="{FF2B5EF4-FFF2-40B4-BE49-F238E27FC236}">
                  <a16:creationId xmlns:a16="http://schemas.microsoft.com/office/drawing/2014/main" id="{67A3BF8C-1032-4C49-9C36-37AFDB222E6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42" name="Oval 140">
              <a:extLst>
                <a:ext uri="{FF2B5EF4-FFF2-40B4-BE49-F238E27FC236}">
                  <a16:creationId xmlns:a16="http://schemas.microsoft.com/office/drawing/2014/main" id="{048ADE33-A6AC-4A47-92DA-285B7E54AB4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43" name="Oval 141">
              <a:extLst>
                <a:ext uri="{FF2B5EF4-FFF2-40B4-BE49-F238E27FC236}">
                  <a16:creationId xmlns:a16="http://schemas.microsoft.com/office/drawing/2014/main" id="{F15A58BB-36C5-8243-9828-755D378ADF0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44" name="Oval 142">
              <a:extLst>
                <a:ext uri="{FF2B5EF4-FFF2-40B4-BE49-F238E27FC236}">
                  <a16:creationId xmlns:a16="http://schemas.microsoft.com/office/drawing/2014/main" id="{025F9A30-AFD2-0343-A42A-D2F3D189AC5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45" name="Oval 143">
              <a:extLst>
                <a:ext uri="{FF2B5EF4-FFF2-40B4-BE49-F238E27FC236}">
                  <a16:creationId xmlns:a16="http://schemas.microsoft.com/office/drawing/2014/main" id="{F1A5C179-E67B-4C44-8744-887BCA5F3D8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46" name="Oval 144">
              <a:extLst>
                <a:ext uri="{FF2B5EF4-FFF2-40B4-BE49-F238E27FC236}">
                  <a16:creationId xmlns:a16="http://schemas.microsoft.com/office/drawing/2014/main" id="{6104DA38-3EE7-F248-A0B2-3C98D106BC5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47" name="Oval 145">
              <a:extLst>
                <a:ext uri="{FF2B5EF4-FFF2-40B4-BE49-F238E27FC236}">
                  <a16:creationId xmlns:a16="http://schemas.microsoft.com/office/drawing/2014/main" id="{0ECE257A-4357-3D4D-92F4-65550CCB385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48" name="Oval 146">
              <a:extLst>
                <a:ext uri="{FF2B5EF4-FFF2-40B4-BE49-F238E27FC236}">
                  <a16:creationId xmlns:a16="http://schemas.microsoft.com/office/drawing/2014/main" id="{DBEDA040-BDE1-1140-A891-E2BD91B72F2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49" name="Oval 147">
              <a:extLst>
                <a:ext uri="{FF2B5EF4-FFF2-40B4-BE49-F238E27FC236}">
                  <a16:creationId xmlns:a16="http://schemas.microsoft.com/office/drawing/2014/main" id="{FB96C386-BC89-7644-B1A3-73084F5D7BE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50" name="Oval 148">
              <a:extLst>
                <a:ext uri="{FF2B5EF4-FFF2-40B4-BE49-F238E27FC236}">
                  <a16:creationId xmlns:a16="http://schemas.microsoft.com/office/drawing/2014/main" id="{9E79E249-C75A-9748-AAF3-1A94BA7120E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51" name="Oval 149">
              <a:extLst>
                <a:ext uri="{FF2B5EF4-FFF2-40B4-BE49-F238E27FC236}">
                  <a16:creationId xmlns:a16="http://schemas.microsoft.com/office/drawing/2014/main" id="{9898884F-5E1D-6E44-BA9D-14FD13739E8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52" name="Oval 150">
              <a:extLst>
                <a:ext uri="{FF2B5EF4-FFF2-40B4-BE49-F238E27FC236}">
                  <a16:creationId xmlns:a16="http://schemas.microsoft.com/office/drawing/2014/main" id="{253C5044-00D2-484D-8CAF-42C7BAFABDD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53" name="Oval 151">
              <a:extLst>
                <a:ext uri="{FF2B5EF4-FFF2-40B4-BE49-F238E27FC236}">
                  <a16:creationId xmlns:a16="http://schemas.microsoft.com/office/drawing/2014/main" id="{02A8A337-04FF-6B4C-AC5F-B6A46425ACE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54" name="Oval 152">
              <a:extLst>
                <a:ext uri="{FF2B5EF4-FFF2-40B4-BE49-F238E27FC236}">
                  <a16:creationId xmlns:a16="http://schemas.microsoft.com/office/drawing/2014/main" id="{58CD6199-FB17-0040-B364-C2D7D63D19E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55" name="Oval 153">
              <a:extLst>
                <a:ext uri="{FF2B5EF4-FFF2-40B4-BE49-F238E27FC236}">
                  <a16:creationId xmlns:a16="http://schemas.microsoft.com/office/drawing/2014/main" id="{4547B794-A8BC-144B-9639-026EA0D2592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56" name="Oval 154">
              <a:extLst>
                <a:ext uri="{FF2B5EF4-FFF2-40B4-BE49-F238E27FC236}">
                  <a16:creationId xmlns:a16="http://schemas.microsoft.com/office/drawing/2014/main" id="{D30CD16A-3CC2-6046-BDAD-3D234996B1B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57" name="Oval 155">
              <a:extLst>
                <a:ext uri="{FF2B5EF4-FFF2-40B4-BE49-F238E27FC236}">
                  <a16:creationId xmlns:a16="http://schemas.microsoft.com/office/drawing/2014/main" id="{1AC978EB-CEB3-D94C-B574-1A00830B6A0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58" name="Oval 156">
              <a:extLst>
                <a:ext uri="{FF2B5EF4-FFF2-40B4-BE49-F238E27FC236}">
                  <a16:creationId xmlns:a16="http://schemas.microsoft.com/office/drawing/2014/main" id="{DE363457-836F-914D-9BAC-3F27CCF7ED8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59" name="Oval 157">
              <a:extLst>
                <a:ext uri="{FF2B5EF4-FFF2-40B4-BE49-F238E27FC236}">
                  <a16:creationId xmlns:a16="http://schemas.microsoft.com/office/drawing/2014/main" id="{9777226B-EB93-6E4D-BD9A-31C68EC7089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60" name="Oval 158">
              <a:extLst>
                <a:ext uri="{FF2B5EF4-FFF2-40B4-BE49-F238E27FC236}">
                  <a16:creationId xmlns:a16="http://schemas.microsoft.com/office/drawing/2014/main" id="{16FA9584-3D4F-6140-BFC1-FF94A267210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61" name="Oval 159">
              <a:extLst>
                <a:ext uri="{FF2B5EF4-FFF2-40B4-BE49-F238E27FC236}">
                  <a16:creationId xmlns:a16="http://schemas.microsoft.com/office/drawing/2014/main" id="{C326CD8E-56BC-C24C-9BB7-7FDB641731E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62" name="Oval 160">
              <a:extLst>
                <a:ext uri="{FF2B5EF4-FFF2-40B4-BE49-F238E27FC236}">
                  <a16:creationId xmlns:a16="http://schemas.microsoft.com/office/drawing/2014/main" id="{B225F0D0-B811-564A-B10C-57FE95ED8E7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63" name="Oval 161">
              <a:extLst>
                <a:ext uri="{FF2B5EF4-FFF2-40B4-BE49-F238E27FC236}">
                  <a16:creationId xmlns:a16="http://schemas.microsoft.com/office/drawing/2014/main" id="{312ECC50-706C-FC4B-841D-16D0DD13452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64" name="Oval 162">
              <a:extLst>
                <a:ext uri="{FF2B5EF4-FFF2-40B4-BE49-F238E27FC236}">
                  <a16:creationId xmlns:a16="http://schemas.microsoft.com/office/drawing/2014/main" id="{61514045-956E-684B-A86A-C0B10DA63E9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65" name="Oval 163">
              <a:extLst>
                <a:ext uri="{FF2B5EF4-FFF2-40B4-BE49-F238E27FC236}">
                  <a16:creationId xmlns:a16="http://schemas.microsoft.com/office/drawing/2014/main" id="{31B5716A-F48A-AC49-98D5-D63692158D5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66" name="Oval 164">
              <a:extLst>
                <a:ext uri="{FF2B5EF4-FFF2-40B4-BE49-F238E27FC236}">
                  <a16:creationId xmlns:a16="http://schemas.microsoft.com/office/drawing/2014/main" id="{021B1AD8-7940-254D-8F65-30B69DFCFC6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67" name="Oval 165">
              <a:extLst>
                <a:ext uri="{FF2B5EF4-FFF2-40B4-BE49-F238E27FC236}">
                  <a16:creationId xmlns:a16="http://schemas.microsoft.com/office/drawing/2014/main" id="{745C4AAB-4B38-1042-8999-F3A907F227A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68" name="Oval 166">
              <a:extLst>
                <a:ext uri="{FF2B5EF4-FFF2-40B4-BE49-F238E27FC236}">
                  <a16:creationId xmlns:a16="http://schemas.microsoft.com/office/drawing/2014/main" id="{5FB31270-AAFB-D542-A2BD-76C0555B817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69" name="Oval 167">
              <a:extLst>
                <a:ext uri="{FF2B5EF4-FFF2-40B4-BE49-F238E27FC236}">
                  <a16:creationId xmlns:a16="http://schemas.microsoft.com/office/drawing/2014/main" id="{3EB63114-AFD1-A843-A624-C2E410F0372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0" name="Oval 168">
              <a:extLst>
                <a:ext uri="{FF2B5EF4-FFF2-40B4-BE49-F238E27FC236}">
                  <a16:creationId xmlns:a16="http://schemas.microsoft.com/office/drawing/2014/main" id="{8E832E39-2B6C-394A-AF59-1D0A8EE5E74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1" name="Oval 169">
              <a:extLst>
                <a:ext uri="{FF2B5EF4-FFF2-40B4-BE49-F238E27FC236}">
                  <a16:creationId xmlns:a16="http://schemas.microsoft.com/office/drawing/2014/main" id="{D94F6CEF-22ED-3A43-9BC5-89C0EE89DA2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2" name="Oval 170">
              <a:extLst>
                <a:ext uri="{FF2B5EF4-FFF2-40B4-BE49-F238E27FC236}">
                  <a16:creationId xmlns:a16="http://schemas.microsoft.com/office/drawing/2014/main" id="{24C0343E-2517-5640-87E2-A782CFAF3BE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3" name="Oval 171">
              <a:extLst>
                <a:ext uri="{FF2B5EF4-FFF2-40B4-BE49-F238E27FC236}">
                  <a16:creationId xmlns:a16="http://schemas.microsoft.com/office/drawing/2014/main" id="{A64A6B3F-A553-6849-8D12-BA566F64230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" name="Oval 172">
              <a:extLst>
                <a:ext uri="{FF2B5EF4-FFF2-40B4-BE49-F238E27FC236}">
                  <a16:creationId xmlns:a16="http://schemas.microsoft.com/office/drawing/2014/main" id="{9F98117D-BC42-4A46-A056-2346E67E186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" name="Oval 173">
              <a:extLst>
                <a:ext uri="{FF2B5EF4-FFF2-40B4-BE49-F238E27FC236}">
                  <a16:creationId xmlns:a16="http://schemas.microsoft.com/office/drawing/2014/main" id="{C41A03FF-B23A-3F49-8ABF-1043251CBE4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6" name="Oval 174">
              <a:extLst>
                <a:ext uri="{FF2B5EF4-FFF2-40B4-BE49-F238E27FC236}">
                  <a16:creationId xmlns:a16="http://schemas.microsoft.com/office/drawing/2014/main" id="{4E5BDA65-FA63-3A45-998B-CB3E426D8F4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7" name="Oval 175">
              <a:extLst>
                <a:ext uri="{FF2B5EF4-FFF2-40B4-BE49-F238E27FC236}">
                  <a16:creationId xmlns:a16="http://schemas.microsoft.com/office/drawing/2014/main" id="{D90CB246-1508-E64C-AA8C-90C2B075F00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8" name="Oval 176">
              <a:extLst>
                <a:ext uri="{FF2B5EF4-FFF2-40B4-BE49-F238E27FC236}">
                  <a16:creationId xmlns:a16="http://schemas.microsoft.com/office/drawing/2014/main" id="{533D53AC-443C-5D4A-8599-D47C7914041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9" name="Oval 177">
              <a:extLst>
                <a:ext uri="{FF2B5EF4-FFF2-40B4-BE49-F238E27FC236}">
                  <a16:creationId xmlns:a16="http://schemas.microsoft.com/office/drawing/2014/main" id="{6E40BD1A-F6AD-304B-8A6F-250E85361FA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80" name="Oval 178">
              <a:extLst>
                <a:ext uri="{FF2B5EF4-FFF2-40B4-BE49-F238E27FC236}">
                  <a16:creationId xmlns:a16="http://schemas.microsoft.com/office/drawing/2014/main" id="{53414BFF-7F6C-D049-A8AC-2A27D657EB9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81" name="Oval 179">
              <a:extLst>
                <a:ext uri="{FF2B5EF4-FFF2-40B4-BE49-F238E27FC236}">
                  <a16:creationId xmlns:a16="http://schemas.microsoft.com/office/drawing/2014/main" id="{4B766F05-BC23-FF4B-A827-C7F70007BD3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82" name="Oval 180">
              <a:extLst>
                <a:ext uri="{FF2B5EF4-FFF2-40B4-BE49-F238E27FC236}">
                  <a16:creationId xmlns:a16="http://schemas.microsoft.com/office/drawing/2014/main" id="{88C81B0F-78FD-4642-9CBC-7DE3DEB058F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83" name="Oval 181">
              <a:extLst>
                <a:ext uri="{FF2B5EF4-FFF2-40B4-BE49-F238E27FC236}">
                  <a16:creationId xmlns:a16="http://schemas.microsoft.com/office/drawing/2014/main" id="{9CA282BA-C116-EC45-9B78-47CE7301216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84" name="Oval 182">
              <a:extLst>
                <a:ext uri="{FF2B5EF4-FFF2-40B4-BE49-F238E27FC236}">
                  <a16:creationId xmlns:a16="http://schemas.microsoft.com/office/drawing/2014/main" id="{F9742833-3379-3D43-9505-77F3AE8E1F3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85" name="Oval 183">
              <a:extLst>
                <a:ext uri="{FF2B5EF4-FFF2-40B4-BE49-F238E27FC236}">
                  <a16:creationId xmlns:a16="http://schemas.microsoft.com/office/drawing/2014/main" id="{9AF640A4-1A4F-6544-9E26-6FEF7DF7B58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86" name="Oval 184">
              <a:extLst>
                <a:ext uri="{FF2B5EF4-FFF2-40B4-BE49-F238E27FC236}">
                  <a16:creationId xmlns:a16="http://schemas.microsoft.com/office/drawing/2014/main" id="{212638BE-213B-8F40-A87E-12A82FA91A3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87" name="Oval 185">
              <a:extLst>
                <a:ext uri="{FF2B5EF4-FFF2-40B4-BE49-F238E27FC236}">
                  <a16:creationId xmlns:a16="http://schemas.microsoft.com/office/drawing/2014/main" id="{E674963E-6541-6F4D-BBF9-330C631DCD8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88" name="Oval 186">
              <a:extLst>
                <a:ext uri="{FF2B5EF4-FFF2-40B4-BE49-F238E27FC236}">
                  <a16:creationId xmlns:a16="http://schemas.microsoft.com/office/drawing/2014/main" id="{49668C93-577E-E14A-832D-3B6AD199B89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89" name="Oval 187">
              <a:extLst>
                <a:ext uri="{FF2B5EF4-FFF2-40B4-BE49-F238E27FC236}">
                  <a16:creationId xmlns:a16="http://schemas.microsoft.com/office/drawing/2014/main" id="{0F5D4ECA-C8FE-354E-9380-362E837E4AC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90" name="Oval 188">
              <a:extLst>
                <a:ext uri="{FF2B5EF4-FFF2-40B4-BE49-F238E27FC236}">
                  <a16:creationId xmlns:a16="http://schemas.microsoft.com/office/drawing/2014/main" id="{509A7BB6-42E2-D24D-8645-EC25EB687BA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91" name="Oval 189">
              <a:extLst>
                <a:ext uri="{FF2B5EF4-FFF2-40B4-BE49-F238E27FC236}">
                  <a16:creationId xmlns:a16="http://schemas.microsoft.com/office/drawing/2014/main" id="{189FCA9B-725E-9F47-90C1-DFD0D5B1A9F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92" name="Oval 190">
              <a:extLst>
                <a:ext uri="{FF2B5EF4-FFF2-40B4-BE49-F238E27FC236}">
                  <a16:creationId xmlns:a16="http://schemas.microsoft.com/office/drawing/2014/main" id="{E19D63C9-00C4-E44C-A307-1A0E9D6FE27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93" name="Oval 191">
              <a:extLst>
                <a:ext uri="{FF2B5EF4-FFF2-40B4-BE49-F238E27FC236}">
                  <a16:creationId xmlns:a16="http://schemas.microsoft.com/office/drawing/2014/main" id="{B55A038A-357C-124D-B61C-A63A35A1A9D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94" name="Oval 192">
              <a:extLst>
                <a:ext uri="{FF2B5EF4-FFF2-40B4-BE49-F238E27FC236}">
                  <a16:creationId xmlns:a16="http://schemas.microsoft.com/office/drawing/2014/main" id="{0F512695-B194-B14A-A48C-9F8D7B15C28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95" name="Oval 193">
              <a:extLst>
                <a:ext uri="{FF2B5EF4-FFF2-40B4-BE49-F238E27FC236}">
                  <a16:creationId xmlns:a16="http://schemas.microsoft.com/office/drawing/2014/main" id="{43407529-6E0F-134F-9F68-D3BBCF46491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96" name="Oval 194">
              <a:extLst>
                <a:ext uri="{FF2B5EF4-FFF2-40B4-BE49-F238E27FC236}">
                  <a16:creationId xmlns:a16="http://schemas.microsoft.com/office/drawing/2014/main" id="{3F1A95B7-88F1-294C-A44A-E8EA46B5B9F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97" name="Oval 195">
              <a:extLst>
                <a:ext uri="{FF2B5EF4-FFF2-40B4-BE49-F238E27FC236}">
                  <a16:creationId xmlns:a16="http://schemas.microsoft.com/office/drawing/2014/main" id="{63EC8373-B889-1243-9409-04AA2320D66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98" name="Oval 196">
              <a:extLst>
                <a:ext uri="{FF2B5EF4-FFF2-40B4-BE49-F238E27FC236}">
                  <a16:creationId xmlns:a16="http://schemas.microsoft.com/office/drawing/2014/main" id="{13866E6E-80FF-A743-9CA3-D46D3DED2B7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99" name="Oval 197">
              <a:extLst>
                <a:ext uri="{FF2B5EF4-FFF2-40B4-BE49-F238E27FC236}">
                  <a16:creationId xmlns:a16="http://schemas.microsoft.com/office/drawing/2014/main" id="{0BD97DB2-0854-354F-8648-BD769879EBE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200" name="Oval 198">
              <a:extLst>
                <a:ext uri="{FF2B5EF4-FFF2-40B4-BE49-F238E27FC236}">
                  <a16:creationId xmlns:a16="http://schemas.microsoft.com/office/drawing/2014/main" id="{BB7814F0-F6C5-734A-A553-8F242E5C309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201" name="Oval 199">
              <a:extLst>
                <a:ext uri="{FF2B5EF4-FFF2-40B4-BE49-F238E27FC236}">
                  <a16:creationId xmlns:a16="http://schemas.microsoft.com/office/drawing/2014/main" id="{819FE750-39EE-7843-B5D5-E37AFC77482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202" name="Oval 200">
              <a:extLst>
                <a:ext uri="{FF2B5EF4-FFF2-40B4-BE49-F238E27FC236}">
                  <a16:creationId xmlns:a16="http://schemas.microsoft.com/office/drawing/2014/main" id="{33672FBD-0585-A449-BA94-08E9FD8707E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203" name="Oval 201">
              <a:extLst>
                <a:ext uri="{FF2B5EF4-FFF2-40B4-BE49-F238E27FC236}">
                  <a16:creationId xmlns:a16="http://schemas.microsoft.com/office/drawing/2014/main" id="{3CFC8618-D524-5642-984D-010E67CC1E5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204" name="Oval 202">
              <a:extLst>
                <a:ext uri="{FF2B5EF4-FFF2-40B4-BE49-F238E27FC236}">
                  <a16:creationId xmlns:a16="http://schemas.microsoft.com/office/drawing/2014/main" id="{B65FEBB4-8F5F-784C-818B-185B6A9167A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205" name="Oval 203">
              <a:extLst>
                <a:ext uri="{FF2B5EF4-FFF2-40B4-BE49-F238E27FC236}">
                  <a16:creationId xmlns:a16="http://schemas.microsoft.com/office/drawing/2014/main" id="{84AF96D7-A306-5349-B679-A888247783E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206" name="Oval 204">
              <a:extLst>
                <a:ext uri="{FF2B5EF4-FFF2-40B4-BE49-F238E27FC236}">
                  <a16:creationId xmlns:a16="http://schemas.microsoft.com/office/drawing/2014/main" id="{9EF8A03B-9590-7F43-A74F-C2EF704C066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207" name="Oval 205">
              <a:extLst>
                <a:ext uri="{FF2B5EF4-FFF2-40B4-BE49-F238E27FC236}">
                  <a16:creationId xmlns:a16="http://schemas.microsoft.com/office/drawing/2014/main" id="{B2EE48C8-5B3C-8842-92E5-C99DD67650F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208" name="Oval 206">
              <a:extLst>
                <a:ext uri="{FF2B5EF4-FFF2-40B4-BE49-F238E27FC236}">
                  <a16:creationId xmlns:a16="http://schemas.microsoft.com/office/drawing/2014/main" id="{48846551-3139-584C-BF02-79EC33DDFFB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209" name="Oval 207">
              <a:extLst>
                <a:ext uri="{FF2B5EF4-FFF2-40B4-BE49-F238E27FC236}">
                  <a16:creationId xmlns:a16="http://schemas.microsoft.com/office/drawing/2014/main" id="{F461D493-2BDD-F440-9065-EEA02EB7E87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210" name="Oval 208">
              <a:extLst>
                <a:ext uri="{FF2B5EF4-FFF2-40B4-BE49-F238E27FC236}">
                  <a16:creationId xmlns:a16="http://schemas.microsoft.com/office/drawing/2014/main" id="{D27F9285-C358-1647-80E0-7A9F3F47726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211" name="Oval 209">
              <a:extLst>
                <a:ext uri="{FF2B5EF4-FFF2-40B4-BE49-F238E27FC236}">
                  <a16:creationId xmlns:a16="http://schemas.microsoft.com/office/drawing/2014/main" id="{0AEDD8D6-F217-9344-A0BA-291826E359E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212" name="Oval 210">
              <a:extLst>
                <a:ext uri="{FF2B5EF4-FFF2-40B4-BE49-F238E27FC236}">
                  <a16:creationId xmlns:a16="http://schemas.microsoft.com/office/drawing/2014/main" id="{A44DACA7-0F48-1A4E-8420-4FA47583981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213" name="Oval 211">
              <a:extLst>
                <a:ext uri="{FF2B5EF4-FFF2-40B4-BE49-F238E27FC236}">
                  <a16:creationId xmlns:a16="http://schemas.microsoft.com/office/drawing/2014/main" id="{160817F8-D651-D14A-B484-847F9F8C88A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214" name="Oval 212">
              <a:extLst>
                <a:ext uri="{FF2B5EF4-FFF2-40B4-BE49-F238E27FC236}">
                  <a16:creationId xmlns:a16="http://schemas.microsoft.com/office/drawing/2014/main" id="{2706AFCE-A36B-A741-97E3-CBE2A97FA00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215" name="Oval 213">
              <a:extLst>
                <a:ext uri="{FF2B5EF4-FFF2-40B4-BE49-F238E27FC236}">
                  <a16:creationId xmlns:a16="http://schemas.microsoft.com/office/drawing/2014/main" id="{EF3BECCE-244D-1747-9C03-57D78855D76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216" name="Oval 214">
              <a:extLst>
                <a:ext uri="{FF2B5EF4-FFF2-40B4-BE49-F238E27FC236}">
                  <a16:creationId xmlns:a16="http://schemas.microsoft.com/office/drawing/2014/main" id="{D6C5907E-302C-A84D-AAAC-9026622C34D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217" name="Oval 215">
              <a:extLst>
                <a:ext uri="{FF2B5EF4-FFF2-40B4-BE49-F238E27FC236}">
                  <a16:creationId xmlns:a16="http://schemas.microsoft.com/office/drawing/2014/main" id="{EA618B02-A92C-704C-A94D-169D9D69EF4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218" name="Oval 216">
              <a:extLst>
                <a:ext uri="{FF2B5EF4-FFF2-40B4-BE49-F238E27FC236}">
                  <a16:creationId xmlns:a16="http://schemas.microsoft.com/office/drawing/2014/main" id="{7E0B7FFF-6CE7-3D47-94A3-94BF01A3099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219" name="Oval 217">
              <a:extLst>
                <a:ext uri="{FF2B5EF4-FFF2-40B4-BE49-F238E27FC236}">
                  <a16:creationId xmlns:a16="http://schemas.microsoft.com/office/drawing/2014/main" id="{42C975F6-6679-554C-9B97-4C5E4C8BE0C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</p:grpSp>
      <p:sp>
        <p:nvSpPr>
          <p:cNvPr id="18650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8651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20" name="Rectangle 220">
            <a:extLst>
              <a:ext uri="{FF2B5EF4-FFF2-40B4-BE49-F238E27FC236}">
                <a16:creationId xmlns:a16="http://schemas.microsoft.com/office/drawing/2014/main" id="{3D687C91-B89D-F748-B2E2-BD6A254FB4B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1" name="Rectangle 221">
            <a:extLst>
              <a:ext uri="{FF2B5EF4-FFF2-40B4-BE49-F238E27FC236}">
                <a16:creationId xmlns:a16="http://schemas.microsoft.com/office/drawing/2014/main" id="{8120A017-7DC4-4A4B-9281-A0D8C68E52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2" name="Rectangle 222">
            <a:extLst>
              <a:ext uri="{FF2B5EF4-FFF2-40B4-BE49-F238E27FC236}">
                <a16:creationId xmlns:a16="http://schemas.microsoft.com/office/drawing/2014/main" id="{AEDED4F4-A737-B540-B3D9-D895D798BF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14993-91A0-824A-9EDE-D21A6B71C82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9317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id="{871A50E2-0F77-3F41-BB56-81494E47EB0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7D2C9-B17B-E44B-998D-CE0D6BD53F0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id="{336B8E25-10A8-874E-9788-2B862AD681C9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id="{DC9A6A0B-61FD-4C47-B75C-4A2C05299D3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76667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id="{EDE98230-0219-6C49-9AA6-764F08E1F6B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B4704-8BA0-904E-8C09-E5F5C6A4F41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id="{87C2F8DA-DD9F-2D4E-BF2F-9434C694F1B6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id="{918F697A-B0A7-BD46-91E1-BF53C1FF1FC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140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18">
            <a:extLst>
              <a:ext uri="{FF2B5EF4-FFF2-40B4-BE49-F238E27FC236}">
                <a16:creationId xmlns:a16="http://schemas.microsoft.com/office/drawing/2014/main" id="{E63669F1-3F7A-BB45-BA2A-75AFDEE5A9C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E9044-616C-7041-805F-C547229CA0A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219">
            <a:extLst>
              <a:ext uri="{FF2B5EF4-FFF2-40B4-BE49-F238E27FC236}">
                <a16:creationId xmlns:a16="http://schemas.microsoft.com/office/drawing/2014/main" id="{B211A2E0-69E7-5448-B3D3-C066B5531D14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220">
            <a:extLst>
              <a:ext uri="{FF2B5EF4-FFF2-40B4-BE49-F238E27FC236}">
                <a16:creationId xmlns:a16="http://schemas.microsoft.com/office/drawing/2014/main" id="{38E91640-DCEA-0E46-823C-7A0A4B47199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758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18">
            <a:extLst>
              <a:ext uri="{FF2B5EF4-FFF2-40B4-BE49-F238E27FC236}">
                <a16:creationId xmlns:a16="http://schemas.microsoft.com/office/drawing/2014/main" id="{58AE0D7F-3025-384C-8EA9-C67CB74A316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ABCAF-84CA-D242-9F4E-D4DE4A0C9CD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8" name="Rectangle 219">
            <a:extLst>
              <a:ext uri="{FF2B5EF4-FFF2-40B4-BE49-F238E27FC236}">
                <a16:creationId xmlns:a16="http://schemas.microsoft.com/office/drawing/2014/main" id="{C0B6298B-EBC4-004A-A3CB-A2490ED6BD17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220">
            <a:extLst>
              <a:ext uri="{FF2B5EF4-FFF2-40B4-BE49-F238E27FC236}">
                <a16:creationId xmlns:a16="http://schemas.microsoft.com/office/drawing/2014/main" id="{CA06A254-617C-DF4C-A445-6F643594119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7997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2718867-E1D6-914A-B6B9-4BABE0E560F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FA1A7-A0ED-D34B-8908-87BC5B73711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64891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218">
            <a:extLst>
              <a:ext uri="{FF2B5EF4-FFF2-40B4-BE49-F238E27FC236}">
                <a16:creationId xmlns:a16="http://schemas.microsoft.com/office/drawing/2014/main" id="{C254F192-C7A5-2C4C-8DA4-99D508D6556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36AF6-E501-264D-BAB3-80CED97F405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4" name="Rectangle 219">
            <a:extLst>
              <a:ext uri="{FF2B5EF4-FFF2-40B4-BE49-F238E27FC236}">
                <a16:creationId xmlns:a16="http://schemas.microsoft.com/office/drawing/2014/main" id="{A27F8F54-DE37-1D42-AAAF-4A5AC6122EEB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20">
            <a:extLst>
              <a:ext uri="{FF2B5EF4-FFF2-40B4-BE49-F238E27FC236}">
                <a16:creationId xmlns:a16="http://schemas.microsoft.com/office/drawing/2014/main" id="{328B0593-757E-4649-9EC7-0B90C2609E4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5006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>
            <a:extLst>
              <a:ext uri="{FF2B5EF4-FFF2-40B4-BE49-F238E27FC236}">
                <a16:creationId xmlns:a16="http://schemas.microsoft.com/office/drawing/2014/main" id="{17EDF9F5-673C-144F-BD10-13937D5A521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8869E-718B-1942-9E2D-BB964E54A22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3" name="Rectangle 219">
            <a:extLst>
              <a:ext uri="{FF2B5EF4-FFF2-40B4-BE49-F238E27FC236}">
                <a16:creationId xmlns:a16="http://schemas.microsoft.com/office/drawing/2014/main" id="{159018D8-62C0-6C44-AAC6-B6D4765AFC69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220">
            <a:extLst>
              <a:ext uri="{FF2B5EF4-FFF2-40B4-BE49-F238E27FC236}">
                <a16:creationId xmlns:a16="http://schemas.microsoft.com/office/drawing/2014/main" id="{98956511-20F8-4A4F-8445-41185BE21EA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2671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18">
            <a:extLst>
              <a:ext uri="{FF2B5EF4-FFF2-40B4-BE49-F238E27FC236}">
                <a16:creationId xmlns:a16="http://schemas.microsoft.com/office/drawing/2014/main" id="{298490F6-8632-CE47-9E0B-B250BE68E25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B92DA-4567-3640-8D40-E7B538E3919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219">
            <a:extLst>
              <a:ext uri="{FF2B5EF4-FFF2-40B4-BE49-F238E27FC236}">
                <a16:creationId xmlns:a16="http://schemas.microsoft.com/office/drawing/2014/main" id="{9D765EC1-6EC9-2A43-9B57-A9AD14BC4F03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220">
            <a:extLst>
              <a:ext uri="{FF2B5EF4-FFF2-40B4-BE49-F238E27FC236}">
                <a16:creationId xmlns:a16="http://schemas.microsoft.com/office/drawing/2014/main" id="{BB41618F-915A-8B4A-9695-369DC1C6FD9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0319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18">
            <a:extLst>
              <a:ext uri="{FF2B5EF4-FFF2-40B4-BE49-F238E27FC236}">
                <a16:creationId xmlns:a16="http://schemas.microsoft.com/office/drawing/2014/main" id="{3D96C5C8-A147-EF44-964B-89BC9A60102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27F8D-3127-104A-86D4-C332A966ED6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219">
            <a:extLst>
              <a:ext uri="{FF2B5EF4-FFF2-40B4-BE49-F238E27FC236}">
                <a16:creationId xmlns:a16="http://schemas.microsoft.com/office/drawing/2014/main" id="{9D19212E-605A-4D4B-86E0-87201D8C1D23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220">
            <a:extLst>
              <a:ext uri="{FF2B5EF4-FFF2-40B4-BE49-F238E27FC236}">
                <a16:creationId xmlns:a16="http://schemas.microsoft.com/office/drawing/2014/main" id="{29659333-DA48-134B-ACF4-6D964EF7B2E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1382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id="{A9B7729E-81EB-5144-9340-310016E654C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A42BC-4979-6349-9A62-6DACCD659F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id="{F1BE2B16-CFD5-6648-81EA-6650084C128B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id="{1021CA60-16F1-684E-AB95-A1A02BD2899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9643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id="{F32E40B5-2DAB-8C4A-8698-C7DD958A9FA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3030A-1C31-FC4E-8D9F-1FEAB21FC49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id="{0D9C1554-4324-904A-81AA-A4A4517DCC2B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id="{DF340A67-BA0B-8D49-8028-2DC12327692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29878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id="{B0A756D0-4A22-6E46-B4C2-3B9E1743678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9C741-91F1-014A-8208-D7BF66DAFE6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id="{633335DF-5500-F845-B1A5-E5BEFB63204E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id="{50271FDE-D055-2842-94CA-6AF68ECC383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4390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324000"/>
            <a:ext cx="8420100" cy="387798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593724" y="1519200"/>
            <a:ext cx="7983347" cy="4508500"/>
          </a:xfrm>
        </p:spPr>
        <p:txBody>
          <a:bodyPr/>
          <a:lstStyle>
            <a:lvl1pPr marL="166688" indent="-166688"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  <a:tabLst>
                <a:tab pos="8459788" algn="r"/>
              </a:tabLst>
              <a:defRPr sz="1800" b="0" baseline="0"/>
            </a:lvl1pPr>
            <a:lvl2pPr marL="300038" indent="-1333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tabLst>
                <a:tab pos="8460000" algn="r"/>
              </a:tabLst>
              <a:defRPr sz="1600"/>
            </a:lvl2pPr>
            <a:lvl3pPr marL="271462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Espace réservé de la date 23">
            <a:extLst>
              <a:ext uri="{FF2B5EF4-FFF2-40B4-BE49-F238E27FC236}">
                <a16:creationId xmlns:a16="http://schemas.microsoft.com/office/drawing/2014/main" id="{3C86C240-032B-8D46-8784-035BB89F0DB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713663" y="6486525"/>
            <a:ext cx="776287" cy="123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DATE</a:t>
            </a:r>
          </a:p>
        </p:txBody>
      </p:sp>
      <p:sp>
        <p:nvSpPr>
          <p:cNvPr id="5" name="Espace réservé du pied de page 24">
            <a:extLst>
              <a:ext uri="{FF2B5EF4-FFF2-40B4-BE49-F238E27FC236}">
                <a16:creationId xmlns:a16="http://schemas.microsoft.com/office/drawing/2014/main" id="{DA998393-8C6C-8842-BDB8-CFAD1AAB56B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54125" y="6486525"/>
            <a:ext cx="6635750" cy="123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Presentation title</a:t>
            </a:r>
          </a:p>
        </p:txBody>
      </p:sp>
      <p:sp>
        <p:nvSpPr>
          <p:cNvPr id="6" name="Espace réservé du numéro de diapositive 25">
            <a:extLst>
              <a:ext uri="{FF2B5EF4-FFF2-40B4-BE49-F238E27FC236}">
                <a16:creationId xmlns:a16="http://schemas.microsoft.com/office/drawing/2014/main" id="{ECA5EF61-DC2D-9849-A624-1F5AED25AD6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0B3DA-2C10-3C4B-B065-75E6F2D7C368}" type="slidenum">
              <a:rPr lang="fr-FR" altLang="cs-CZ"/>
              <a:pPr>
                <a:defRPr/>
              </a:pPr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25463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8888" cy="409257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4637088" y="1981200"/>
            <a:ext cx="3798887" cy="409257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B883AC-0CEA-664F-AF4B-04946CFC568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4570E-435B-C04B-9180-DF322DCDF61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62700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CD2E03D-AFD3-9243-8923-CDDCB589EEF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1FCD5-D0DA-5545-A13A-EE17F3ED4DE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4408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E4F954E-8A6B-C545-84BD-6672FF16BF3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0540F-778C-D844-9402-E458CD7F9A5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823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5A07F1A-1431-7347-B2F2-9BFCF4B4B0D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31F3B-2A31-0046-97BD-D2CBB01D53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2846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C10494-6449-4F45-B56F-CD5DF305052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391B2-A027-C34E-93D0-DE56B3AB8AF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8121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D71DB7-226B-3744-ABED-8AD9B2DED3B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0CAE4-F9DE-724D-AAA3-B7FABE3BDCC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8590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D0130140-F394-B545-9324-42146DF197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50175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Klikněte pro úpravu formátu textu nadpisu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561FA5D0-B04F-BA4F-881A-C608A070DB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50175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Klikněte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985C8D2D-7825-5D46-BFBF-779C0E868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5CBE1467-9D85-1A48-80D1-43ECF771D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DECD4080-AEDD-5946-9493-7DB28057301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8277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0">
                <a:solidFill>
                  <a:srgbClr val="FFFFFF"/>
                </a:solidFill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B0FEAB73-2588-9146-84C7-74E9D8CED36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>
            <a:extLst>
              <a:ext uri="{FF2B5EF4-FFF2-40B4-BE49-F238E27FC236}">
                <a16:creationId xmlns:a16="http://schemas.microsoft.com/office/drawing/2014/main" id="{972815C1-7689-5047-BFF6-4BEB8DC163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Klikněte pro úpravu formátu textu nadpisu</a:t>
            </a: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DF4D70D2-A401-7742-BA0E-78327EFD30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Klikněte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2197670-34AB-8A44-A969-1C249D24081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11621" name="Text Box 4">
            <a:extLst>
              <a:ext uri="{FF2B5EF4-FFF2-40B4-BE49-F238E27FC236}">
                <a16:creationId xmlns:a16="http://schemas.microsoft.com/office/drawing/2014/main" id="{656EDFAE-BC0E-8542-B229-02DF19552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994F20F-4E17-1A44-95F6-3AE03D69D97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FFFFFF"/>
                </a:solidFill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72CBA6F2-A144-A34E-9EE3-4C478799AAA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89174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5AB83D85-C9EC-F544-BA5E-0405740C9362}"/>
              </a:ext>
            </a:extLst>
          </p:cNvPr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7411" name="Rectangle 3">
              <a:extLst>
                <a:ext uri="{FF2B5EF4-FFF2-40B4-BE49-F238E27FC236}">
                  <a16:creationId xmlns:a16="http://schemas.microsoft.com/office/drawing/2014/main" id="{E78043DB-1DD2-0545-9424-11DC123D5A3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cs-CZ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17412" name="Rectangle 4">
              <a:extLst>
                <a:ext uri="{FF2B5EF4-FFF2-40B4-BE49-F238E27FC236}">
                  <a16:creationId xmlns:a16="http://schemas.microsoft.com/office/drawing/2014/main" id="{CC61AF16-B3B7-5D4F-9989-079553ADA5F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cs-CZ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17413" name="Rectangle 5">
              <a:extLst>
                <a:ext uri="{FF2B5EF4-FFF2-40B4-BE49-F238E27FC236}">
                  <a16:creationId xmlns:a16="http://schemas.microsoft.com/office/drawing/2014/main" id="{4CB4A5DA-231B-2E4A-A58B-8499F622ADA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cs-CZ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17414" name="Rectangle 6">
              <a:extLst>
                <a:ext uri="{FF2B5EF4-FFF2-40B4-BE49-F238E27FC236}">
                  <a16:creationId xmlns:a16="http://schemas.microsoft.com/office/drawing/2014/main" id="{DAF39F8E-0535-274C-89C8-5718313FE58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cs-CZ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17415" name="Rectangle 7">
              <a:extLst>
                <a:ext uri="{FF2B5EF4-FFF2-40B4-BE49-F238E27FC236}">
                  <a16:creationId xmlns:a16="http://schemas.microsoft.com/office/drawing/2014/main" id="{AFA628D8-6602-6643-BCFF-0BBFB17E704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cs-CZ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17416" name="Rectangle 8">
              <a:extLst>
                <a:ext uri="{FF2B5EF4-FFF2-40B4-BE49-F238E27FC236}">
                  <a16:creationId xmlns:a16="http://schemas.microsoft.com/office/drawing/2014/main" id="{D793E0C1-2AA6-6648-8AE9-C2BB6C084E5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cs-CZ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17417" name="Rectangle 9">
              <a:extLst>
                <a:ext uri="{FF2B5EF4-FFF2-40B4-BE49-F238E27FC236}">
                  <a16:creationId xmlns:a16="http://schemas.microsoft.com/office/drawing/2014/main" id="{479A71E9-2023-3047-8C6E-DBD1748BD92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cs-CZ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17418" name="Rectangle 10">
              <a:extLst>
                <a:ext uri="{FF2B5EF4-FFF2-40B4-BE49-F238E27FC236}">
                  <a16:creationId xmlns:a16="http://schemas.microsoft.com/office/drawing/2014/main" id="{FBEC15AE-4F99-3846-AB7A-7F886F15FDB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cs-CZ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17419" name="Rectangle 11">
              <a:extLst>
                <a:ext uri="{FF2B5EF4-FFF2-40B4-BE49-F238E27FC236}">
                  <a16:creationId xmlns:a16="http://schemas.microsoft.com/office/drawing/2014/main" id="{6A9173B5-5B40-204E-91DA-DAFB4AF2EBC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cs-CZ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17420" name="Rectangle 12">
              <a:extLst>
                <a:ext uri="{FF2B5EF4-FFF2-40B4-BE49-F238E27FC236}">
                  <a16:creationId xmlns:a16="http://schemas.microsoft.com/office/drawing/2014/main" id="{A9243E8F-44C6-B142-B0B9-9B3A21C8DB4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cs-CZ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17421" name="Rectangle 13">
              <a:extLst>
                <a:ext uri="{FF2B5EF4-FFF2-40B4-BE49-F238E27FC236}">
                  <a16:creationId xmlns:a16="http://schemas.microsoft.com/office/drawing/2014/main" id="{53887E55-5B21-0E42-82E8-CF13FB7FA41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cs-CZ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17422" name="Rectangle 14">
              <a:extLst>
                <a:ext uri="{FF2B5EF4-FFF2-40B4-BE49-F238E27FC236}">
                  <a16:creationId xmlns:a16="http://schemas.microsoft.com/office/drawing/2014/main" id="{99EB8672-E8E6-9348-9C2A-408319F6183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cs-CZ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17423" name="Rectangle 15">
              <a:extLst>
                <a:ext uri="{FF2B5EF4-FFF2-40B4-BE49-F238E27FC236}">
                  <a16:creationId xmlns:a16="http://schemas.microsoft.com/office/drawing/2014/main" id="{73BE0207-588B-A644-9391-21D3FCEEB85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cs-CZ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17424" name="Rectangle 16">
              <a:extLst>
                <a:ext uri="{FF2B5EF4-FFF2-40B4-BE49-F238E27FC236}">
                  <a16:creationId xmlns:a16="http://schemas.microsoft.com/office/drawing/2014/main" id="{8E113D0D-1113-2748-8F4C-F6E64B38B48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cs-CZ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17425" name="Rectangle 17">
              <a:extLst>
                <a:ext uri="{FF2B5EF4-FFF2-40B4-BE49-F238E27FC236}">
                  <a16:creationId xmlns:a16="http://schemas.microsoft.com/office/drawing/2014/main" id="{FCBEC4FF-7862-634F-A959-3F5A4E20CB1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cs-CZ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17426" name="Rectangle 18">
              <a:extLst>
                <a:ext uri="{FF2B5EF4-FFF2-40B4-BE49-F238E27FC236}">
                  <a16:creationId xmlns:a16="http://schemas.microsoft.com/office/drawing/2014/main" id="{AD8E53A5-591D-8540-B7F0-604D89F84FB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cs-CZ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17427" name="Rectangle 19">
              <a:extLst>
                <a:ext uri="{FF2B5EF4-FFF2-40B4-BE49-F238E27FC236}">
                  <a16:creationId xmlns:a16="http://schemas.microsoft.com/office/drawing/2014/main" id="{035B3123-5F3F-D54E-8975-03BF7911744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cs-CZ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17428" name="Rectangle 20">
              <a:extLst>
                <a:ext uri="{FF2B5EF4-FFF2-40B4-BE49-F238E27FC236}">
                  <a16:creationId xmlns:a16="http://schemas.microsoft.com/office/drawing/2014/main" id="{7898A005-8D00-1247-94DF-502FDAA0357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cs-CZ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17429" name="Rectangle 21">
              <a:extLst>
                <a:ext uri="{FF2B5EF4-FFF2-40B4-BE49-F238E27FC236}">
                  <a16:creationId xmlns:a16="http://schemas.microsoft.com/office/drawing/2014/main" id="{F67007D5-9EE2-A047-9542-350FF30E48F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cs-CZ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17430" name="Rectangle 22">
              <a:extLst>
                <a:ext uri="{FF2B5EF4-FFF2-40B4-BE49-F238E27FC236}">
                  <a16:creationId xmlns:a16="http://schemas.microsoft.com/office/drawing/2014/main" id="{4FBEAEB5-ED7F-184A-8108-3744B0646A3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cs-CZ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17431" name="Rectangle 23">
              <a:extLst>
                <a:ext uri="{FF2B5EF4-FFF2-40B4-BE49-F238E27FC236}">
                  <a16:creationId xmlns:a16="http://schemas.microsoft.com/office/drawing/2014/main" id="{EAC55B12-F28A-4E4A-AB6A-1A0C768B1BF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cs-CZ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17432" name="Rectangle 24">
              <a:extLst>
                <a:ext uri="{FF2B5EF4-FFF2-40B4-BE49-F238E27FC236}">
                  <a16:creationId xmlns:a16="http://schemas.microsoft.com/office/drawing/2014/main" id="{6933CC67-B1B9-7D43-AC08-F06184471C1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cs-CZ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17433" name="Rectangle 25">
              <a:extLst>
                <a:ext uri="{FF2B5EF4-FFF2-40B4-BE49-F238E27FC236}">
                  <a16:creationId xmlns:a16="http://schemas.microsoft.com/office/drawing/2014/main" id="{ADA96931-13BB-F540-A1EE-52038E5F5AA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cs-CZ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17434" name="Rectangle 26">
              <a:extLst>
                <a:ext uri="{FF2B5EF4-FFF2-40B4-BE49-F238E27FC236}">
                  <a16:creationId xmlns:a16="http://schemas.microsoft.com/office/drawing/2014/main" id="{AC1BF2DC-1770-054E-822F-815C77E287B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cs-CZ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17435" name="Rectangle 27">
              <a:extLst>
                <a:ext uri="{FF2B5EF4-FFF2-40B4-BE49-F238E27FC236}">
                  <a16:creationId xmlns:a16="http://schemas.microsoft.com/office/drawing/2014/main" id="{70E864E5-CCBD-0C48-9DC5-283E8389D66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cs-CZ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17436" name="Rectangle 28">
              <a:extLst>
                <a:ext uri="{FF2B5EF4-FFF2-40B4-BE49-F238E27FC236}">
                  <a16:creationId xmlns:a16="http://schemas.microsoft.com/office/drawing/2014/main" id="{29636C28-C071-F547-BCE5-ACA853E629D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cs-CZ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17437" name="Rectangle 29">
              <a:extLst>
                <a:ext uri="{FF2B5EF4-FFF2-40B4-BE49-F238E27FC236}">
                  <a16:creationId xmlns:a16="http://schemas.microsoft.com/office/drawing/2014/main" id="{1E7422A5-1905-5F44-B3E2-7AFA81289CD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cs-CZ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17438" name="Rectangle 30">
              <a:extLst>
                <a:ext uri="{FF2B5EF4-FFF2-40B4-BE49-F238E27FC236}">
                  <a16:creationId xmlns:a16="http://schemas.microsoft.com/office/drawing/2014/main" id="{69C6139B-248B-9F4E-BDAE-99855B758A3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cs-CZ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17439" name="Rectangle 31">
              <a:extLst>
                <a:ext uri="{FF2B5EF4-FFF2-40B4-BE49-F238E27FC236}">
                  <a16:creationId xmlns:a16="http://schemas.microsoft.com/office/drawing/2014/main" id="{F987EDCA-BFF0-A54A-B976-F7B8472B011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cs-CZ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17440" name="Rectangle 32">
              <a:extLst>
                <a:ext uri="{FF2B5EF4-FFF2-40B4-BE49-F238E27FC236}">
                  <a16:creationId xmlns:a16="http://schemas.microsoft.com/office/drawing/2014/main" id="{DECF8840-4A04-984A-A286-47D26075CB4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cs-CZ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17441" name="Rectangle 33">
              <a:extLst>
                <a:ext uri="{FF2B5EF4-FFF2-40B4-BE49-F238E27FC236}">
                  <a16:creationId xmlns:a16="http://schemas.microsoft.com/office/drawing/2014/main" id="{EEA3B7C3-5BB8-884E-B8A0-40A1989D980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cs-CZ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17442" name="Rectangle 34">
              <a:extLst>
                <a:ext uri="{FF2B5EF4-FFF2-40B4-BE49-F238E27FC236}">
                  <a16:creationId xmlns:a16="http://schemas.microsoft.com/office/drawing/2014/main" id="{40A59CA4-9837-A545-B02D-AFD3822811A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cs-CZ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17443" name="Oval 35">
              <a:extLst>
                <a:ext uri="{FF2B5EF4-FFF2-40B4-BE49-F238E27FC236}">
                  <a16:creationId xmlns:a16="http://schemas.microsoft.com/office/drawing/2014/main" id="{9BA0070D-828E-2C49-9726-2D56C6DFA60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44" name="Oval 36">
              <a:extLst>
                <a:ext uri="{FF2B5EF4-FFF2-40B4-BE49-F238E27FC236}">
                  <a16:creationId xmlns:a16="http://schemas.microsoft.com/office/drawing/2014/main" id="{0ABBEFE7-7698-BC45-A060-0E3DA8F931F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45" name="Oval 37">
              <a:extLst>
                <a:ext uri="{FF2B5EF4-FFF2-40B4-BE49-F238E27FC236}">
                  <a16:creationId xmlns:a16="http://schemas.microsoft.com/office/drawing/2014/main" id="{2F7E3D8B-A59D-3C40-964A-76DCB2DF102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46" name="Oval 38">
              <a:extLst>
                <a:ext uri="{FF2B5EF4-FFF2-40B4-BE49-F238E27FC236}">
                  <a16:creationId xmlns:a16="http://schemas.microsoft.com/office/drawing/2014/main" id="{4DC81C76-80C8-1840-9E4D-EAE1137A2DF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47" name="Oval 39">
              <a:extLst>
                <a:ext uri="{FF2B5EF4-FFF2-40B4-BE49-F238E27FC236}">
                  <a16:creationId xmlns:a16="http://schemas.microsoft.com/office/drawing/2014/main" id="{0933FFB1-5883-764B-9069-A82A72FE761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48" name="Oval 40">
              <a:extLst>
                <a:ext uri="{FF2B5EF4-FFF2-40B4-BE49-F238E27FC236}">
                  <a16:creationId xmlns:a16="http://schemas.microsoft.com/office/drawing/2014/main" id="{EE2BC321-CE22-5741-9B18-1EE87638396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49" name="Oval 41">
              <a:extLst>
                <a:ext uri="{FF2B5EF4-FFF2-40B4-BE49-F238E27FC236}">
                  <a16:creationId xmlns:a16="http://schemas.microsoft.com/office/drawing/2014/main" id="{B92EBC65-1B30-7F48-B30E-E88DCDA3004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50" name="Oval 42">
              <a:extLst>
                <a:ext uri="{FF2B5EF4-FFF2-40B4-BE49-F238E27FC236}">
                  <a16:creationId xmlns:a16="http://schemas.microsoft.com/office/drawing/2014/main" id="{E0B8A5B5-D444-FF48-AE55-CDCAF790020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51" name="Oval 43">
              <a:extLst>
                <a:ext uri="{FF2B5EF4-FFF2-40B4-BE49-F238E27FC236}">
                  <a16:creationId xmlns:a16="http://schemas.microsoft.com/office/drawing/2014/main" id="{332CF570-45BD-6546-8DB8-A6ED2A849CD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52" name="Oval 44">
              <a:extLst>
                <a:ext uri="{FF2B5EF4-FFF2-40B4-BE49-F238E27FC236}">
                  <a16:creationId xmlns:a16="http://schemas.microsoft.com/office/drawing/2014/main" id="{3EF3EDD6-1180-E84A-93EB-7FB8DBEB922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53" name="Oval 45">
              <a:extLst>
                <a:ext uri="{FF2B5EF4-FFF2-40B4-BE49-F238E27FC236}">
                  <a16:creationId xmlns:a16="http://schemas.microsoft.com/office/drawing/2014/main" id="{A9A48977-9BFC-3544-9481-4023CB2F7F1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54" name="Oval 46">
              <a:extLst>
                <a:ext uri="{FF2B5EF4-FFF2-40B4-BE49-F238E27FC236}">
                  <a16:creationId xmlns:a16="http://schemas.microsoft.com/office/drawing/2014/main" id="{E487AB38-7D97-784E-BA4A-44222AAFE38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55" name="Oval 47">
              <a:extLst>
                <a:ext uri="{FF2B5EF4-FFF2-40B4-BE49-F238E27FC236}">
                  <a16:creationId xmlns:a16="http://schemas.microsoft.com/office/drawing/2014/main" id="{2E0DA375-1E2B-6841-84F7-2286A88CDEA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56" name="Oval 48">
              <a:extLst>
                <a:ext uri="{FF2B5EF4-FFF2-40B4-BE49-F238E27FC236}">
                  <a16:creationId xmlns:a16="http://schemas.microsoft.com/office/drawing/2014/main" id="{408209B0-D74E-324D-BFAA-851B0F92528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57" name="Oval 49">
              <a:extLst>
                <a:ext uri="{FF2B5EF4-FFF2-40B4-BE49-F238E27FC236}">
                  <a16:creationId xmlns:a16="http://schemas.microsoft.com/office/drawing/2014/main" id="{4C28C88F-71C4-2F41-ACE6-C0B570E398B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58" name="Oval 50">
              <a:extLst>
                <a:ext uri="{FF2B5EF4-FFF2-40B4-BE49-F238E27FC236}">
                  <a16:creationId xmlns:a16="http://schemas.microsoft.com/office/drawing/2014/main" id="{7E570D7B-9837-AB46-8EF0-12EC27CAF07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59" name="Oval 51">
              <a:extLst>
                <a:ext uri="{FF2B5EF4-FFF2-40B4-BE49-F238E27FC236}">
                  <a16:creationId xmlns:a16="http://schemas.microsoft.com/office/drawing/2014/main" id="{5BF4AA24-E778-BA4A-8AAF-59705CF8C85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60" name="Oval 52">
              <a:extLst>
                <a:ext uri="{FF2B5EF4-FFF2-40B4-BE49-F238E27FC236}">
                  <a16:creationId xmlns:a16="http://schemas.microsoft.com/office/drawing/2014/main" id="{41EFA229-D986-264A-9DAA-61812B85BDF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61" name="Oval 53">
              <a:extLst>
                <a:ext uri="{FF2B5EF4-FFF2-40B4-BE49-F238E27FC236}">
                  <a16:creationId xmlns:a16="http://schemas.microsoft.com/office/drawing/2014/main" id="{D1FDDEF8-620D-744C-AFD6-DC406D444C9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62" name="Oval 54">
              <a:extLst>
                <a:ext uri="{FF2B5EF4-FFF2-40B4-BE49-F238E27FC236}">
                  <a16:creationId xmlns:a16="http://schemas.microsoft.com/office/drawing/2014/main" id="{34334CDE-1FB1-7948-A766-D8A26490C47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63" name="Oval 55">
              <a:extLst>
                <a:ext uri="{FF2B5EF4-FFF2-40B4-BE49-F238E27FC236}">
                  <a16:creationId xmlns:a16="http://schemas.microsoft.com/office/drawing/2014/main" id="{1A978095-46AE-7F48-B76A-2B874781F74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64" name="Oval 56">
              <a:extLst>
                <a:ext uri="{FF2B5EF4-FFF2-40B4-BE49-F238E27FC236}">
                  <a16:creationId xmlns:a16="http://schemas.microsoft.com/office/drawing/2014/main" id="{E925FF07-5C98-044F-B16C-46A17B0684F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65" name="Oval 57">
              <a:extLst>
                <a:ext uri="{FF2B5EF4-FFF2-40B4-BE49-F238E27FC236}">
                  <a16:creationId xmlns:a16="http://schemas.microsoft.com/office/drawing/2014/main" id="{FD91628C-E770-BA41-91AC-D3E72906FF3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66" name="Oval 58">
              <a:extLst>
                <a:ext uri="{FF2B5EF4-FFF2-40B4-BE49-F238E27FC236}">
                  <a16:creationId xmlns:a16="http://schemas.microsoft.com/office/drawing/2014/main" id="{D859BF5D-0367-3045-8B6C-4B859F6F296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67" name="Oval 59">
              <a:extLst>
                <a:ext uri="{FF2B5EF4-FFF2-40B4-BE49-F238E27FC236}">
                  <a16:creationId xmlns:a16="http://schemas.microsoft.com/office/drawing/2014/main" id="{8935888B-F453-A446-8151-1D051AF8EC0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68" name="Oval 60">
              <a:extLst>
                <a:ext uri="{FF2B5EF4-FFF2-40B4-BE49-F238E27FC236}">
                  <a16:creationId xmlns:a16="http://schemas.microsoft.com/office/drawing/2014/main" id="{2D45EA36-9039-6E44-A2F4-5437D86933B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69" name="Oval 61">
              <a:extLst>
                <a:ext uri="{FF2B5EF4-FFF2-40B4-BE49-F238E27FC236}">
                  <a16:creationId xmlns:a16="http://schemas.microsoft.com/office/drawing/2014/main" id="{FBFD8093-CD1A-3440-844C-BB2735379B4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70" name="Oval 62">
              <a:extLst>
                <a:ext uri="{FF2B5EF4-FFF2-40B4-BE49-F238E27FC236}">
                  <a16:creationId xmlns:a16="http://schemas.microsoft.com/office/drawing/2014/main" id="{556A1470-09BA-534A-AF5B-5E0FAEA5C0C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71" name="Oval 63">
              <a:extLst>
                <a:ext uri="{FF2B5EF4-FFF2-40B4-BE49-F238E27FC236}">
                  <a16:creationId xmlns:a16="http://schemas.microsoft.com/office/drawing/2014/main" id="{B039E43F-8FA8-994E-88A2-2F7366ACA30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72" name="Oval 64">
              <a:extLst>
                <a:ext uri="{FF2B5EF4-FFF2-40B4-BE49-F238E27FC236}">
                  <a16:creationId xmlns:a16="http://schemas.microsoft.com/office/drawing/2014/main" id="{566113E4-093A-3D40-8F05-9EC2A023A19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73" name="Oval 65">
              <a:extLst>
                <a:ext uri="{FF2B5EF4-FFF2-40B4-BE49-F238E27FC236}">
                  <a16:creationId xmlns:a16="http://schemas.microsoft.com/office/drawing/2014/main" id="{F2E77B50-9E6D-0E4D-AFAE-55AF7994112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74" name="Oval 66">
              <a:extLst>
                <a:ext uri="{FF2B5EF4-FFF2-40B4-BE49-F238E27FC236}">
                  <a16:creationId xmlns:a16="http://schemas.microsoft.com/office/drawing/2014/main" id="{205E929B-43C4-D641-A996-8803A2E27D5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75" name="Oval 67">
              <a:extLst>
                <a:ext uri="{FF2B5EF4-FFF2-40B4-BE49-F238E27FC236}">
                  <a16:creationId xmlns:a16="http://schemas.microsoft.com/office/drawing/2014/main" id="{CEF30795-0F99-2846-BAF1-199225C34AA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76" name="Oval 68">
              <a:extLst>
                <a:ext uri="{FF2B5EF4-FFF2-40B4-BE49-F238E27FC236}">
                  <a16:creationId xmlns:a16="http://schemas.microsoft.com/office/drawing/2014/main" id="{F7EF2D49-D7DC-F641-B798-08DF834532E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77" name="Oval 69">
              <a:extLst>
                <a:ext uri="{FF2B5EF4-FFF2-40B4-BE49-F238E27FC236}">
                  <a16:creationId xmlns:a16="http://schemas.microsoft.com/office/drawing/2014/main" id="{72513DB7-092A-024E-830F-273D4CA88D5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78" name="Oval 70">
              <a:extLst>
                <a:ext uri="{FF2B5EF4-FFF2-40B4-BE49-F238E27FC236}">
                  <a16:creationId xmlns:a16="http://schemas.microsoft.com/office/drawing/2014/main" id="{6FA3C359-FA77-E241-AA65-C58DFBE0E29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79" name="Oval 71">
              <a:extLst>
                <a:ext uri="{FF2B5EF4-FFF2-40B4-BE49-F238E27FC236}">
                  <a16:creationId xmlns:a16="http://schemas.microsoft.com/office/drawing/2014/main" id="{07469C49-AB51-F84F-904B-D1ED96E9D4C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80" name="Oval 72">
              <a:extLst>
                <a:ext uri="{FF2B5EF4-FFF2-40B4-BE49-F238E27FC236}">
                  <a16:creationId xmlns:a16="http://schemas.microsoft.com/office/drawing/2014/main" id="{CBFBDDA7-547C-0D40-B5C2-56C4033DF1C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81" name="Oval 73">
              <a:extLst>
                <a:ext uri="{FF2B5EF4-FFF2-40B4-BE49-F238E27FC236}">
                  <a16:creationId xmlns:a16="http://schemas.microsoft.com/office/drawing/2014/main" id="{438A4D62-5746-6E41-89EF-C732EACE6A7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82" name="Oval 74">
              <a:extLst>
                <a:ext uri="{FF2B5EF4-FFF2-40B4-BE49-F238E27FC236}">
                  <a16:creationId xmlns:a16="http://schemas.microsoft.com/office/drawing/2014/main" id="{A4B3342E-FFBF-AA4E-9B20-1FF55588B6A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83" name="Oval 75">
              <a:extLst>
                <a:ext uri="{FF2B5EF4-FFF2-40B4-BE49-F238E27FC236}">
                  <a16:creationId xmlns:a16="http://schemas.microsoft.com/office/drawing/2014/main" id="{0917ECEA-CDF6-F249-8DE8-CEA451C5C82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84" name="Oval 76">
              <a:extLst>
                <a:ext uri="{FF2B5EF4-FFF2-40B4-BE49-F238E27FC236}">
                  <a16:creationId xmlns:a16="http://schemas.microsoft.com/office/drawing/2014/main" id="{85D4AE3C-E6B4-1F4E-A363-6A67F533563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85" name="Oval 77">
              <a:extLst>
                <a:ext uri="{FF2B5EF4-FFF2-40B4-BE49-F238E27FC236}">
                  <a16:creationId xmlns:a16="http://schemas.microsoft.com/office/drawing/2014/main" id="{F324272A-4B20-8741-B701-FD042E60A1E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86" name="Oval 78">
              <a:extLst>
                <a:ext uri="{FF2B5EF4-FFF2-40B4-BE49-F238E27FC236}">
                  <a16:creationId xmlns:a16="http://schemas.microsoft.com/office/drawing/2014/main" id="{4E5AAC0D-519A-A544-9775-3E13D6A6235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87" name="Oval 79">
              <a:extLst>
                <a:ext uri="{FF2B5EF4-FFF2-40B4-BE49-F238E27FC236}">
                  <a16:creationId xmlns:a16="http://schemas.microsoft.com/office/drawing/2014/main" id="{81D17E49-EC55-FC4D-885F-49C157F0A10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88" name="Oval 80">
              <a:extLst>
                <a:ext uri="{FF2B5EF4-FFF2-40B4-BE49-F238E27FC236}">
                  <a16:creationId xmlns:a16="http://schemas.microsoft.com/office/drawing/2014/main" id="{B12607F6-DC63-6D4B-93E7-340340A0E45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89" name="Oval 81">
              <a:extLst>
                <a:ext uri="{FF2B5EF4-FFF2-40B4-BE49-F238E27FC236}">
                  <a16:creationId xmlns:a16="http://schemas.microsoft.com/office/drawing/2014/main" id="{3BA21020-F7CC-8C4E-9F35-A18D69FEE51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90" name="Oval 82">
              <a:extLst>
                <a:ext uri="{FF2B5EF4-FFF2-40B4-BE49-F238E27FC236}">
                  <a16:creationId xmlns:a16="http://schemas.microsoft.com/office/drawing/2014/main" id="{2C60E96A-F96E-8048-BF42-FCB52AE7BFC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91" name="Oval 83">
              <a:extLst>
                <a:ext uri="{FF2B5EF4-FFF2-40B4-BE49-F238E27FC236}">
                  <a16:creationId xmlns:a16="http://schemas.microsoft.com/office/drawing/2014/main" id="{65D6EE42-78AF-BB40-B983-F5F78E188FD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92" name="Oval 84">
              <a:extLst>
                <a:ext uri="{FF2B5EF4-FFF2-40B4-BE49-F238E27FC236}">
                  <a16:creationId xmlns:a16="http://schemas.microsoft.com/office/drawing/2014/main" id="{4581D7CA-025D-C64C-8703-A36B67CC2EE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93" name="Oval 85">
              <a:extLst>
                <a:ext uri="{FF2B5EF4-FFF2-40B4-BE49-F238E27FC236}">
                  <a16:creationId xmlns:a16="http://schemas.microsoft.com/office/drawing/2014/main" id="{C936F134-09CA-E34D-BF79-B378E5C2C90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94" name="Oval 86">
              <a:extLst>
                <a:ext uri="{FF2B5EF4-FFF2-40B4-BE49-F238E27FC236}">
                  <a16:creationId xmlns:a16="http://schemas.microsoft.com/office/drawing/2014/main" id="{8E8E0802-CC6C-054F-9F5C-8CA737D8E84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95" name="Oval 87">
              <a:extLst>
                <a:ext uri="{FF2B5EF4-FFF2-40B4-BE49-F238E27FC236}">
                  <a16:creationId xmlns:a16="http://schemas.microsoft.com/office/drawing/2014/main" id="{A4DE088C-ED48-4C4B-A3F9-B645CBCF1DC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96" name="Oval 88">
              <a:extLst>
                <a:ext uri="{FF2B5EF4-FFF2-40B4-BE49-F238E27FC236}">
                  <a16:creationId xmlns:a16="http://schemas.microsoft.com/office/drawing/2014/main" id="{1E459C69-497C-4248-8A51-75757C4C1AF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97" name="Oval 89">
              <a:extLst>
                <a:ext uri="{FF2B5EF4-FFF2-40B4-BE49-F238E27FC236}">
                  <a16:creationId xmlns:a16="http://schemas.microsoft.com/office/drawing/2014/main" id="{AC2E54F5-34BD-FD46-A148-E2CBD4DFDC1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98" name="Oval 90">
              <a:extLst>
                <a:ext uri="{FF2B5EF4-FFF2-40B4-BE49-F238E27FC236}">
                  <a16:creationId xmlns:a16="http://schemas.microsoft.com/office/drawing/2014/main" id="{8D4CAF3E-5131-864A-89A8-A59CB3FC68F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499" name="Oval 91">
              <a:extLst>
                <a:ext uri="{FF2B5EF4-FFF2-40B4-BE49-F238E27FC236}">
                  <a16:creationId xmlns:a16="http://schemas.microsoft.com/office/drawing/2014/main" id="{C5B137FE-2D8E-8047-A166-BCE539BA2BB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00" name="Oval 92">
              <a:extLst>
                <a:ext uri="{FF2B5EF4-FFF2-40B4-BE49-F238E27FC236}">
                  <a16:creationId xmlns:a16="http://schemas.microsoft.com/office/drawing/2014/main" id="{6CFEA322-A046-7C49-8A16-B98CB35FE2D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01" name="Oval 93">
              <a:extLst>
                <a:ext uri="{FF2B5EF4-FFF2-40B4-BE49-F238E27FC236}">
                  <a16:creationId xmlns:a16="http://schemas.microsoft.com/office/drawing/2014/main" id="{9186078A-459B-6B48-A8EE-98CFD5F0C62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02" name="Oval 94">
              <a:extLst>
                <a:ext uri="{FF2B5EF4-FFF2-40B4-BE49-F238E27FC236}">
                  <a16:creationId xmlns:a16="http://schemas.microsoft.com/office/drawing/2014/main" id="{BD4FB223-3C64-CE44-A66B-C8F111BA075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03" name="Oval 95">
              <a:extLst>
                <a:ext uri="{FF2B5EF4-FFF2-40B4-BE49-F238E27FC236}">
                  <a16:creationId xmlns:a16="http://schemas.microsoft.com/office/drawing/2014/main" id="{A0A36E5C-8DAA-1247-8D3F-19FAE7E4EED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04" name="Oval 96">
              <a:extLst>
                <a:ext uri="{FF2B5EF4-FFF2-40B4-BE49-F238E27FC236}">
                  <a16:creationId xmlns:a16="http://schemas.microsoft.com/office/drawing/2014/main" id="{84719B11-E471-AB48-B48F-5003061DDB6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05" name="Oval 97">
              <a:extLst>
                <a:ext uri="{FF2B5EF4-FFF2-40B4-BE49-F238E27FC236}">
                  <a16:creationId xmlns:a16="http://schemas.microsoft.com/office/drawing/2014/main" id="{1C9C489E-F987-1D4C-A916-91E86BB53DD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06" name="Oval 98">
              <a:extLst>
                <a:ext uri="{FF2B5EF4-FFF2-40B4-BE49-F238E27FC236}">
                  <a16:creationId xmlns:a16="http://schemas.microsoft.com/office/drawing/2014/main" id="{939CA95B-6CFC-6446-BD31-1E07A9EC495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07" name="Oval 99">
              <a:extLst>
                <a:ext uri="{FF2B5EF4-FFF2-40B4-BE49-F238E27FC236}">
                  <a16:creationId xmlns:a16="http://schemas.microsoft.com/office/drawing/2014/main" id="{53DC3AC7-B8EA-3444-93CE-2074833DF53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08" name="Oval 100">
              <a:extLst>
                <a:ext uri="{FF2B5EF4-FFF2-40B4-BE49-F238E27FC236}">
                  <a16:creationId xmlns:a16="http://schemas.microsoft.com/office/drawing/2014/main" id="{7D92E992-6A73-0C4C-9240-DC8C2F54F9D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09" name="Oval 101">
              <a:extLst>
                <a:ext uri="{FF2B5EF4-FFF2-40B4-BE49-F238E27FC236}">
                  <a16:creationId xmlns:a16="http://schemas.microsoft.com/office/drawing/2014/main" id="{18E925F5-A7F7-2A45-8FED-CFEB90E39B1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10" name="Oval 102">
              <a:extLst>
                <a:ext uri="{FF2B5EF4-FFF2-40B4-BE49-F238E27FC236}">
                  <a16:creationId xmlns:a16="http://schemas.microsoft.com/office/drawing/2014/main" id="{57748E40-7906-1D4D-AD33-F970850516B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11" name="Oval 103">
              <a:extLst>
                <a:ext uri="{FF2B5EF4-FFF2-40B4-BE49-F238E27FC236}">
                  <a16:creationId xmlns:a16="http://schemas.microsoft.com/office/drawing/2014/main" id="{2AD8295C-793C-0E4F-9AF5-FC135FF5CD2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12" name="Oval 104">
              <a:extLst>
                <a:ext uri="{FF2B5EF4-FFF2-40B4-BE49-F238E27FC236}">
                  <a16:creationId xmlns:a16="http://schemas.microsoft.com/office/drawing/2014/main" id="{DD124C8C-05D4-9F40-B13F-43393C36EEA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13" name="Oval 105">
              <a:extLst>
                <a:ext uri="{FF2B5EF4-FFF2-40B4-BE49-F238E27FC236}">
                  <a16:creationId xmlns:a16="http://schemas.microsoft.com/office/drawing/2014/main" id="{735B7A6C-B3DE-854E-859C-83EE66CA832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14" name="Oval 106">
              <a:extLst>
                <a:ext uri="{FF2B5EF4-FFF2-40B4-BE49-F238E27FC236}">
                  <a16:creationId xmlns:a16="http://schemas.microsoft.com/office/drawing/2014/main" id="{EC2C1D04-54F6-3F48-ACA2-78DAF01C847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15" name="Oval 107">
              <a:extLst>
                <a:ext uri="{FF2B5EF4-FFF2-40B4-BE49-F238E27FC236}">
                  <a16:creationId xmlns:a16="http://schemas.microsoft.com/office/drawing/2014/main" id="{2DB4AF60-F63B-864B-91F1-1ED00EC9ADE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16" name="Oval 108">
              <a:extLst>
                <a:ext uri="{FF2B5EF4-FFF2-40B4-BE49-F238E27FC236}">
                  <a16:creationId xmlns:a16="http://schemas.microsoft.com/office/drawing/2014/main" id="{945C0982-E0B0-1249-9723-9F2637B1461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17" name="Oval 109">
              <a:extLst>
                <a:ext uri="{FF2B5EF4-FFF2-40B4-BE49-F238E27FC236}">
                  <a16:creationId xmlns:a16="http://schemas.microsoft.com/office/drawing/2014/main" id="{F65F81A6-291D-ED41-B9D5-86E2C991A55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18" name="Oval 110">
              <a:extLst>
                <a:ext uri="{FF2B5EF4-FFF2-40B4-BE49-F238E27FC236}">
                  <a16:creationId xmlns:a16="http://schemas.microsoft.com/office/drawing/2014/main" id="{EBA27255-9E8B-B546-A3F2-AF16D497331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19" name="Oval 111">
              <a:extLst>
                <a:ext uri="{FF2B5EF4-FFF2-40B4-BE49-F238E27FC236}">
                  <a16:creationId xmlns:a16="http://schemas.microsoft.com/office/drawing/2014/main" id="{949C37A5-8949-1D48-8423-BE65A76505D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20" name="Oval 112">
              <a:extLst>
                <a:ext uri="{FF2B5EF4-FFF2-40B4-BE49-F238E27FC236}">
                  <a16:creationId xmlns:a16="http://schemas.microsoft.com/office/drawing/2014/main" id="{5F5DAD3C-8E48-F74B-B543-250E516A83D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21" name="Oval 113">
              <a:extLst>
                <a:ext uri="{FF2B5EF4-FFF2-40B4-BE49-F238E27FC236}">
                  <a16:creationId xmlns:a16="http://schemas.microsoft.com/office/drawing/2014/main" id="{A15000F2-3D05-6D42-8D1A-BBA75291BDC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22" name="Oval 114">
              <a:extLst>
                <a:ext uri="{FF2B5EF4-FFF2-40B4-BE49-F238E27FC236}">
                  <a16:creationId xmlns:a16="http://schemas.microsoft.com/office/drawing/2014/main" id="{1F529B64-D4F2-3445-9749-29767BEE1B0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23" name="Oval 115">
              <a:extLst>
                <a:ext uri="{FF2B5EF4-FFF2-40B4-BE49-F238E27FC236}">
                  <a16:creationId xmlns:a16="http://schemas.microsoft.com/office/drawing/2014/main" id="{8E03E300-4913-DF4E-9E79-8370DB414A6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24" name="Oval 116">
              <a:extLst>
                <a:ext uri="{FF2B5EF4-FFF2-40B4-BE49-F238E27FC236}">
                  <a16:creationId xmlns:a16="http://schemas.microsoft.com/office/drawing/2014/main" id="{8AC94D86-82F5-F149-92B6-60303452DA7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25" name="Oval 117">
              <a:extLst>
                <a:ext uri="{FF2B5EF4-FFF2-40B4-BE49-F238E27FC236}">
                  <a16:creationId xmlns:a16="http://schemas.microsoft.com/office/drawing/2014/main" id="{3DCBAFAF-9F17-BA43-B519-92A427E7B90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26" name="Oval 118">
              <a:extLst>
                <a:ext uri="{FF2B5EF4-FFF2-40B4-BE49-F238E27FC236}">
                  <a16:creationId xmlns:a16="http://schemas.microsoft.com/office/drawing/2014/main" id="{5A772210-144C-124A-A5C2-0003DB5D08D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27" name="Oval 119">
              <a:extLst>
                <a:ext uri="{FF2B5EF4-FFF2-40B4-BE49-F238E27FC236}">
                  <a16:creationId xmlns:a16="http://schemas.microsoft.com/office/drawing/2014/main" id="{753E446D-90DD-904C-B099-96C6FAA7070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28" name="Oval 120">
              <a:extLst>
                <a:ext uri="{FF2B5EF4-FFF2-40B4-BE49-F238E27FC236}">
                  <a16:creationId xmlns:a16="http://schemas.microsoft.com/office/drawing/2014/main" id="{6EF4FDCA-956F-3B47-A3DA-566E63B9DCA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29" name="Oval 121">
              <a:extLst>
                <a:ext uri="{FF2B5EF4-FFF2-40B4-BE49-F238E27FC236}">
                  <a16:creationId xmlns:a16="http://schemas.microsoft.com/office/drawing/2014/main" id="{DE44AECD-A631-3E43-AEF7-CABA1AB634E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30" name="Oval 122">
              <a:extLst>
                <a:ext uri="{FF2B5EF4-FFF2-40B4-BE49-F238E27FC236}">
                  <a16:creationId xmlns:a16="http://schemas.microsoft.com/office/drawing/2014/main" id="{C1943B7D-E8A3-774A-8FD8-1B2FAB4F04F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31" name="Oval 123">
              <a:extLst>
                <a:ext uri="{FF2B5EF4-FFF2-40B4-BE49-F238E27FC236}">
                  <a16:creationId xmlns:a16="http://schemas.microsoft.com/office/drawing/2014/main" id="{AA26390B-1507-1349-B530-22E640E861C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32" name="Oval 124">
              <a:extLst>
                <a:ext uri="{FF2B5EF4-FFF2-40B4-BE49-F238E27FC236}">
                  <a16:creationId xmlns:a16="http://schemas.microsoft.com/office/drawing/2014/main" id="{181DFED2-77E4-8543-9D30-24B533FFFA7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33" name="Oval 125">
              <a:extLst>
                <a:ext uri="{FF2B5EF4-FFF2-40B4-BE49-F238E27FC236}">
                  <a16:creationId xmlns:a16="http://schemas.microsoft.com/office/drawing/2014/main" id="{BDB3F8E3-4D38-5F4A-AC22-5B5219757E4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34" name="Oval 126">
              <a:extLst>
                <a:ext uri="{FF2B5EF4-FFF2-40B4-BE49-F238E27FC236}">
                  <a16:creationId xmlns:a16="http://schemas.microsoft.com/office/drawing/2014/main" id="{E73E5D0E-9F8D-2E49-ABB1-04469EAFE92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35" name="Oval 127">
              <a:extLst>
                <a:ext uri="{FF2B5EF4-FFF2-40B4-BE49-F238E27FC236}">
                  <a16:creationId xmlns:a16="http://schemas.microsoft.com/office/drawing/2014/main" id="{DE3C1522-4C6A-BF48-AEF5-2C4290C7B98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36" name="Oval 128">
              <a:extLst>
                <a:ext uri="{FF2B5EF4-FFF2-40B4-BE49-F238E27FC236}">
                  <a16:creationId xmlns:a16="http://schemas.microsoft.com/office/drawing/2014/main" id="{C77D20A6-4030-F647-9108-41246D81E1A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37" name="Oval 129">
              <a:extLst>
                <a:ext uri="{FF2B5EF4-FFF2-40B4-BE49-F238E27FC236}">
                  <a16:creationId xmlns:a16="http://schemas.microsoft.com/office/drawing/2014/main" id="{02F345DE-8058-184B-9E1C-242E4AAD49A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38" name="Oval 130">
              <a:extLst>
                <a:ext uri="{FF2B5EF4-FFF2-40B4-BE49-F238E27FC236}">
                  <a16:creationId xmlns:a16="http://schemas.microsoft.com/office/drawing/2014/main" id="{303912E1-DBF5-8D49-B9F0-CB4261D567B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39" name="Oval 131">
              <a:extLst>
                <a:ext uri="{FF2B5EF4-FFF2-40B4-BE49-F238E27FC236}">
                  <a16:creationId xmlns:a16="http://schemas.microsoft.com/office/drawing/2014/main" id="{E564166D-AB6C-724D-BBC3-4C5848AAB34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40" name="Oval 132">
              <a:extLst>
                <a:ext uri="{FF2B5EF4-FFF2-40B4-BE49-F238E27FC236}">
                  <a16:creationId xmlns:a16="http://schemas.microsoft.com/office/drawing/2014/main" id="{AF0A29DF-D940-2242-AA74-41662C7CB46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41" name="Oval 133">
              <a:extLst>
                <a:ext uri="{FF2B5EF4-FFF2-40B4-BE49-F238E27FC236}">
                  <a16:creationId xmlns:a16="http://schemas.microsoft.com/office/drawing/2014/main" id="{E07FDF0D-7C2A-B74C-8FEE-15893F1B68D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42" name="Oval 134">
              <a:extLst>
                <a:ext uri="{FF2B5EF4-FFF2-40B4-BE49-F238E27FC236}">
                  <a16:creationId xmlns:a16="http://schemas.microsoft.com/office/drawing/2014/main" id="{1798B5C9-15B5-534B-BBCF-3F0749BB319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43" name="Oval 135">
              <a:extLst>
                <a:ext uri="{FF2B5EF4-FFF2-40B4-BE49-F238E27FC236}">
                  <a16:creationId xmlns:a16="http://schemas.microsoft.com/office/drawing/2014/main" id="{82AEC0B3-61A4-784E-A586-4E4916EC407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44" name="Oval 136">
              <a:extLst>
                <a:ext uri="{FF2B5EF4-FFF2-40B4-BE49-F238E27FC236}">
                  <a16:creationId xmlns:a16="http://schemas.microsoft.com/office/drawing/2014/main" id="{1E27402D-F9FA-2F44-B95A-4FB4D29D5A5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45" name="Oval 137">
              <a:extLst>
                <a:ext uri="{FF2B5EF4-FFF2-40B4-BE49-F238E27FC236}">
                  <a16:creationId xmlns:a16="http://schemas.microsoft.com/office/drawing/2014/main" id="{E8ADD134-A3C2-7D4B-9181-D9EF2E6EEFA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46" name="Oval 138">
              <a:extLst>
                <a:ext uri="{FF2B5EF4-FFF2-40B4-BE49-F238E27FC236}">
                  <a16:creationId xmlns:a16="http://schemas.microsoft.com/office/drawing/2014/main" id="{57A092DB-4FCE-8B4B-8D7E-17A84B63AFA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47" name="Oval 139">
              <a:extLst>
                <a:ext uri="{FF2B5EF4-FFF2-40B4-BE49-F238E27FC236}">
                  <a16:creationId xmlns:a16="http://schemas.microsoft.com/office/drawing/2014/main" id="{F1B3DC7A-33F5-FC4B-8B48-091C7B54F12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48" name="Oval 140">
              <a:extLst>
                <a:ext uri="{FF2B5EF4-FFF2-40B4-BE49-F238E27FC236}">
                  <a16:creationId xmlns:a16="http://schemas.microsoft.com/office/drawing/2014/main" id="{3A59E9AE-007F-BE4E-AAFE-AB9EE9C5F5C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49" name="Oval 141">
              <a:extLst>
                <a:ext uri="{FF2B5EF4-FFF2-40B4-BE49-F238E27FC236}">
                  <a16:creationId xmlns:a16="http://schemas.microsoft.com/office/drawing/2014/main" id="{C1BA71D5-4482-2848-BD7E-D998B6BBBEF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50" name="Oval 142">
              <a:extLst>
                <a:ext uri="{FF2B5EF4-FFF2-40B4-BE49-F238E27FC236}">
                  <a16:creationId xmlns:a16="http://schemas.microsoft.com/office/drawing/2014/main" id="{21E50B81-A3DA-314B-845F-07FA9A6D41B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51" name="Oval 143">
              <a:extLst>
                <a:ext uri="{FF2B5EF4-FFF2-40B4-BE49-F238E27FC236}">
                  <a16:creationId xmlns:a16="http://schemas.microsoft.com/office/drawing/2014/main" id="{6B27C901-98A0-1C45-B07F-097C9C0368F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52" name="Oval 144">
              <a:extLst>
                <a:ext uri="{FF2B5EF4-FFF2-40B4-BE49-F238E27FC236}">
                  <a16:creationId xmlns:a16="http://schemas.microsoft.com/office/drawing/2014/main" id="{760F6B4F-EB09-404B-BD78-13A64042354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53" name="Oval 145">
              <a:extLst>
                <a:ext uri="{FF2B5EF4-FFF2-40B4-BE49-F238E27FC236}">
                  <a16:creationId xmlns:a16="http://schemas.microsoft.com/office/drawing/2014/main" id="{89D4749A-EC09-6E49-A818-5874359E9D9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54" name="Oval 146">
              <a:extLst>
                <a:ext uri="{FF2B5EF4-FFF2-40B4-BE49-F238E27FC236}">
                  <a16:creationId xmlns:a16="http://schemas.microsoft.com/office/drawing/2014/main" id="{3304CC6A-E089-1240-8BBA-E187C42B456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55" name="Oval 147">
              <a:extLst>
                <a:ext uri="{FF2B5EF4-FFF2-40B4-BE49-F238E27FC236}">
                  <a16:creationId xmlns:a16="http://schemas.microsoft.com/office/drawing/2014/main" id="{42338829-8E42-F244-BBD0-CB38BD111D9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56" name="Oval 148">
              <a:extLst>
                <a:ext uri="{FF2B5EF4-FFF2-40B4-BE49-F238E27FC236}">
                  <a16:creationId xmlns:a16="http://schemas.microsoft.com/office/drawing/2014/main" id="{5BE2D704-3CF4-7442-9F29-4CDC6593D14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57" name="Oval 149">
              <a:extLst>
                <a:ext uri="{FF2B5EF4-FFF2-40B4-BE49-F238E27FC236}">
                  <a16:creationId xmlns:a16="http://schemas.microsoft.com/office/drawing/2014/main" id="{2AEE37F6-0095-B640-B1B9-F2324442949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58" name="Oval 150">
              <a:extLst>
                <a:ext uri="{FF2B5EF4-FFF2-40B4-BE49-F238E27FC236}">
                  <a16:creationId xmlns:a16="http://schemas.microsoft.com/office/drawing/2014/main" id="{5CC69C75-D22B-4C4D-83EB-A8586D16E2F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59" name="Oval 151">
              <a:extLst>
                <a:ext uri="{FF2B5EF4-FFF2-40B4-BE49-F238E27FC236}">
                  <a16:creationId xmlns:a16="http://schemas.microsoft.com/office/drawing/2014/main" id="{582AE554-7BE2-3E45-BB68-B0E04FCDC73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60" name="Oval 152">
              <a:extLst>
                <a:ext uri="{FF2B5EF4-FFF2-40B4-BE49-F238E27FC236}">
                  <a16:creationId xmlns:a16="http://schemas.microsoft.com/office/drawing/2014/main" id="{22181A7A-BC72-4545-9B58-610D6E6EFEF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61" name="Oval 153">
              <a:extLst>
                <a:ext uri="{FF2B5EF4-FFF2-40B4-BE49-F238E27FC236}">
                  <a16:creationId xmlns:a16="http://schemas.microsoft.com/office/drawing/2014/main" id="{A51D414E-543E-2846-BBD3-E89E54E2DA9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62" name="Oval 154">
              <a:extLst>
                <a:ext uri="{FF2B5EF4-FFF2-40B4-BE49-F238E27FC236}">
                  <a16:creationId xmlns:a16="http://schemas.microsoft.com/office/drawing/2014/main" id="{FAB8FCAF-A638-9E4A-89E1-97BB2A2D160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63" name="Oval 155">
              <a:extLst>
                <a:ext uri="{FF2B5EF4-FFF2-40B4-BE49-F238E27FC236}">
                  <a16:creationId xmlns:a16="http://schemas.microsoft.com/office/drawing/2014/main" id="{A6E2B4C6-3718-174D-955F-3D17E2C4EA6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64" name="Oval 156">
              <a:extLst>
                <a:ext uri="{FF2B5EF4-FFF2-40B4-BE49-F238E27FC236}">
                  <a16:creationId xmlns:a16="http://schemas.microsoft.com/office/drawing/2014/main" id="{283655EC-0042-984C-8648-321441D7284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65" name="Oval 157">
              <a:extLst>
                <a:ext uri="{FF2B5EF4-FFF2-40B4-BE49-F238E27FC236}">
                  <a16:creationId xmlns:a16="http://schemas.microsoft.com/office/drawing/2014/main" id="{5DB84BBD-11F7-2B40-A15B-785E535DC9D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66" name="Oval 158">
              <a:extLst>
                <a:ext uri="{FF2B5EF4-FFF2-40B4-BE49-F238E27FC236}">
                  <a16:creationId xmlns:a16="http://schemas.microsoft.com/office/drawing/2014/main" id="{7503C50B-30B6-854A-AB15-DBC7F66A7CC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67" name="Oval 159">
              <a:extLst>
                <a:ext uri="{FF2B5EF4-FFF2-40B4-BE49-F238E27FC236}">
                  <a16:creationId xmlns:a16="http://schemas.microsoft.com/office/drawing/2014/main" id="{DFF73DC6-7E5E-3145-A37C-305641D3B07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68" name="Oval 160">
              <a:extLst>
                <a:ext uri="{FF2B5EF4-FFF2-40B4-BE49-F238E27FC236}">
                  <a16:creationId xmlns:a16="http://schemas.microsoft.com/office/drawing/2014/main" id="{492732B7-675E-0744-8AB3-E476015B29D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69" name="Oval 161">
              <a:extLst>
                <a:ext uri="{FF2B5EF4-FFF2-40B4-BE49-F238E27FC236}">
                  <a16:creationId xmlns:a16="http://schemas.microsoft.com/office/drawing/2014/main" id="{BD8EE3FE-303C-4D4F-803C-E536F7098C0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70" name="Oval 162">
              <a:extLst>
                <a:ext uri="{FF2B5EF4-FFF2-40B4-BE49-F238E27FC236}">
                  <a16:creationId xmlns:a16="http://schemas.microsoft.com/office/drawing/2014/main" id="{17D37656-B9D8-0F48-97B9-F1E7D984369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71" name="Oval 163">
              <a:extLst>
                <a:ext uri="{FF2B5EF4-FFF2-40B4-BE49-F238E27FC236}">
                  <a16:creationId xmlns:a16="http://schemas.microsoft.com/office/drawing/2014/main" id="{9DD71A64-B778-2843-9A99-A0E852B1DF9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72" name="Oval 164">
              <a:extLst>
                <a:ext uri="{FF2B5EF4-FFF2-40B4-BE49-F238E27FC236}">
                  <a16:creationId xmlns:a16="http://schemas.microsoft.com/office/drawing/2014/main" id="{43003A2F-2BCA-8C4F-916E-F8E4B1FF40A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73" name="Oval 165">
              <a:extLst>
                <a:ext uri="{FF2B5EF4-FFF2-40B4-BE49-F238E27FC236}">
                  <a16:creationId xmlns:a16="http://schemas.microsoft.com/office/drawing/2014/main" id="{C7E0DF04-CCDA-5441-BAA8-69D2DF7ECC4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74" name="Oval 166">
              <a:extLst>
                <a:ext uri="{FF2B5EF4-FFF2-40B4-BE49-F238E27FC236}">
                  <a16:creationId xmlns:a16="http://schemas.microsoft.com/office/drawing/2014/main" id="{97A6153F-27CA-6347-ABAE-401526CEA3B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75" name="Oval 167">
              <a:extLst>
                <a:ext uri="{FF2B5EF4-FFF2-40B4-BE49-F238E27FC236}">
                  <a16:creationId xmlns:a16="http://schemas.microsoft.com/office/drawing/2014/main" id="{144A005F-D322-4C46-A87E-5A4AA3BDBA5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76" name="Oval 168">
              <a:extLst>
                <a:ext uri="{FF2B5EF4-FFF2-40B4-BE49-F238E27FC236}">
                  <a16:creationId xmlns:a16="http://schemas.microsoft.com/office/drawing/2014/main" id="{33BDA40F-DAF4-2D49-BDBA-09B0ADAD723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77" name="Oval 169">
              <a:extLst>
                <a:ext uri="{FF2B5EF4-FFF2-40B4-BE49-F238E27FC236}">
                  <a16:creationId xmlns:a16="http://schemas.microsoft.com/office/drawing/2014/main" id="{3246E83D-F224-134A-B927-D071751F771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78" name="Oval 170">
              <a:extLst>
                <a:ext uri="{FF2B5EF4-FFF2-40B4-BE49-F238E27FC236}">
                  <a16:creationId xmlns:a16="http://schemas.microsoft.com/office/drawing/2014/main" id="{77D4E984-0571-EE48-8E3D-F86569B9278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79" name="Oval 171">
              <a:extLst>
                <a:ext uri="{FF2B5EF4-FFF2-40B4-BE49-F238E27FC236}">
                  <a16:creationId xmlns:a16="http://schemas.microsoft.com/office/drawing/2014/main" id="{609695B0-7AF0-024B-9284-4B0BE3C012B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80" name="Oval 172">
              <a:extLst>
                <a:ext uri="{FF2B5EF4-FFF2-40B4-BE49-F238E27FC236}">
                  <a16:creationId xmlns:a16="http://schemas.microsoft.com/office/drawing/2014/main" id="{7E86CAD0-E2D7-BE41-BB52-EAE1C5083CA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81" name="Oval 173">
              <a:extLst>
                <a:ext uri="{FF2B5EF4-FFF2-40B4-BE49-F238E27FC236}">
                  <a16:creationId xmlns:a16="http://schemas.microsoft.com/office/drawing/2014/main" id="{80146D0A-D333-E14D-9F27-0EF67E5F15D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82" name="Oval 174">
              <a:extLst>
                <a:ext uri="{FF2B5EF4-FFF2-40B4-BE49-F238E27FC236}">
                  <a16:creationId xmlns:a16="http://schemas.microsoft.com/office/drawing/2014/main" id="{FE5A7967-2651-9140-ADBC-B45277CD1CB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83" name="Oval 175">
              <a:extLst>
                <a:ext uri="{FF2B5EF4-FFF2-40B4-BE49-F238E27FC236}">
                  <a16:creationId xmlns:a16="http://schemas.microsoft.com/office/drawing/2014/main" id="{7940C616-88DE-CC4C-852E-88A0E05BBB5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84" name="Oval 176">
              <a:extLst>
                <a:ext uri="{FF2B5EF4-FFF2-40B4-BE49-F238E27FC236}">
                  <a16:creationId xmlns:a16="http://schemas.microsoft.com/office/drawing/2014/main" id="{DC93752F-506E-614A-A156-CE0250FF978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85" name="Oval 177">
              <a:extLst>
                <a:ext uri="{FF2B5EF4-FFF2-40B4-BE49-F238E27FC236}">
                  <a16:creationId xmlns:a16="http://schemas.microsoft.com/office/drawing/2014/main" id="{C959F600-2A2E-224C-8F21-ED4BBF6BB52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86" name="Oval 178">
              <a:extLst>
                <a:ext uri="{FF2B5EF4-FFF2-40B4-BE49-F238E27FC236}">
                  <a16:creationId xmlns:a16="http://schemas.microsoft.com/office/drawing/2014/main" id="{D1EE0B44-C114-2A46-8C58-C975F8908F3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87" name="Oval 179">
              <a:extLst>
                <a:ext uri="{FF2B5EF4-FFF2-40B4-BE49-F238E27FC236}">
                  <a16:creationId xmlns:a16="http://schemas.microsoft.com/office/drawing/2014/main" id="{FA4ED827-71CF-E445-BA0C-FAB577D4D36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88" name="Oval 180">
              <a:extLst>
                <a:ext uri="{FF2B5EF4-FFF2-40B4-BE49-F238E27FC236}">
                  <a16:creationId xmlns:a16="http://schemas.microsoft.com/office/drawing/2014/main" id="{F30CFD91-4C3B-F940-AA41-2ACB1D315B6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89" name="Oval 181">
              <a:extLst>
                <a:ext uri="{FF2B5EF4-FFF2-40B4-BE49-F238E27FC236}">
                  <a16:creationId xmlns:a16="http://schemas.microsoft.com/office/drawing/2014/main" id="{30D7946F-8C92-2D42-B9D9-A4FA2110E91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90" name="Oval 182">
              <a:extLst>
                <a:ext uri="{FF2B5EF4-FFF2-40B4-BE49-F238E27FC236}">
                  <a16:creationId xmlns:a16="http://schemas.microsoft.com/office/drawing/2014/main" id="{01118969-50BD-6E45-99C1-D451A20BAB4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91" name="Oval 183">
              <a:extLst>
                <a:ext uri="{FF2B5EF4-FFF2-40B4-BE49-F238E27FC236}">
                  <a16:creationId xmlns:a16="http://schemas.microsoft.com/office/drawing/2014/main" id="{D367027B-A612-734A-8E7A-B6801561D42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92" name="Oval 184">
              <a:extLst>
                <a:ext uri="{FF2B5EF4-FFF2-40B4-BE49-F238E27FC236}">
                  <a16:creationId xmlns:a16="http://schemas.microsoft.com/office/drawing/2014/main" id="{570D3EBA-8CE3-9842-89C6-CF827E0977C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93" name="Oval 185">
              <a:extLst>
                <a:ext uri="{FF2B5EF4-FFF2-40B4-BE49-F238E27FC236}">
                  <a16:creationId xmlns:a16="http://schemas.microsoft.com/office/drawing/2014/main" id="{1A6E5783-4A48-A34D-897B-7CAFF51160B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94" name="Oval 186">
              <a:extLst>
                <a:ext uri="{FF2B5EF4-FFF2-40B4-BE49-F238E27FC236}">
                  <a16:creationId xmlns:a16="http://schemas.microsoft.com/office/drawing/2014/main" id="{DD79EB92-9B7C-0B4E-8AF3-CC77230BF39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95" name="Oval 187">
              <a:extLst>
                <a:ext uri="{FF2B5EF4-FFF2-40B4-BE49-F238E27FC236}">
                  <a16:creationId xmlns:a16="http://schemas.microsoft.com/office/drawing/2014/main" id="{54C573E7-D8CC-694F-A76B-6B2F5861DC0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96" name="Oval 188">
              <a:extLst>
                <a:ext uri="{FF2B5EF4-FFF2-40B4-BE49-F238E27FC236}">
                  <a16:creationId xmlns:a16="http://schemas.microsoft.com/office/drawing/2014/main" id="{11384D83-18E9-D048-8874-66556A247EB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97" name="Oval 189">
              <a:extLst>
                <a:ext uri="{FF2B5EF4-FFF2-40B4-BE49-F238E27FC236}">
                  <a16:creationId xmlns:a16="http://schemas.microsoft.com/office/drawing/2014/main" id="{98584739-EFC4-3B43-B1C0-4EB3F43C40D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98" name="Oval 190">
              <a:extLst>
                <a:ext uri="{FF2B5EF4-FFF2-40B4-BE49-F238E27FC236}">
                  <a16:creationId xmlns:a16="http://schemas.microsoft.com/office/drawing/2014/main" id="{14DAEF62-135C-C846-9FE1-9928D567A9C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599" name="Oval 191">
              <a:extLst>
                <a:ext uri="{FF2B5EF4-FFF2-40B4-BE49-F238E27FC236}">
                  <a16:creationId xmlns:a16="http://schemas.microsoft.com/office/drawing/2014/main" id="{A09E8596-C0D2-3042-A650-E0216B7C0F4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600" name="Oval 192">
              <a:extLst>
                <a:ext uri="{FF2B5EF4-FFF2-40B4-BE49-F238E27FC236}">
                  <a16:creationId xmlns:a16="http://schemas.microsoft.com/office/drawing/2014/main" id="{CF406C27-1ED9-4B48-9E10-C0EF7C41271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601" name="Oval 193">
              <a:extLst>
                <a:ext uri="{FF2B5EF4-FFF2-40B4-BE49-F238E27FC236}">
                  <a16:creationId xmlns:a16="http://schemas.microsoft.com/office/drawing/2014/main" id="{2F743F0D-8873-6248-8D5E-0CCE6FCAB01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602" name="Oval 194">
              <a:extLst>
                <a:ext uri="{FF2B5EF4-FFF2-40B4-BE49-F238E27FC236}">
                  <a16:creationId xmlns:a16="http://schemas.microsoft.com/office/drawing/2014/main" id="{9EFE135D-8496-264C-BC92-A9BB13B3AEE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603" name="Oval 195">
              <a:extLst>
                <a:ext uri="{FF2B5EF4-FFF2-40B4-BE49-F238E27FC236}">
                  <a16:creationId xmlns:a16="http://schemas.microsoft.com/office/drawing/2014/main" id="{E04406E3-B788-FF4A-8A30-8DA749C2A4B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604" name="Oval 196">
              <a:extLst>
                <a:ext uri="{FF2B5EF4-FFF2-40B4-BE49-F238E27FC236}">
                  <a16:creationId xmlns:a16="http://schemas.microsoft.com/office/drawing/2014/main" id="{411DF8ED-D78E-354A-ACEF-5C021B8C2CC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605" name="Oval 197">
              <a:extLst>
                <a:ext uri="{FF2B5EF4-FFF2-40B4-BE49-F238E27FC236}">
                  <a16:creationId xmlns:a16="http://schemas.microsoft.com/office/drawing/2014/main" id="{B83E17DD-9818-7545-889E-122E1E5D4E0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606" name="Oval 198">
              <a:extLst>
                <a:ext uri="{FF2B5EF4-FFF2-40B4-BE49-F238E27FC236}">
                  <a16:creationId xmlns:a16="http://schemas.microsoft.com/office/drawing/2014/main" id="{D29751F3-6C71-ED44-AE9D-EFC84595C8B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607" name="Oval 199">
              <a:extLst>
                <a:ext uri="{FF2B5EF4-FFF2-40B4-BE49-F238E27FC236}">
                  <a16:creationId xmlns:a16="http://schemas.microsoft.com/office/drawing/2014/main" id="{D26B9EC4-CDE5-604D-833D-E4003551887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608" name="Oval 200">
              <a:extLst>
                <a:ext uri="{FF2B5EF4-FFF2-40B4-BE49-F238E27FC236}">
                  <a16:creationId xmlns:a16="http://schemas.microsoft.com/office/drawing/2014/main" id="{8B93B312-EC9F-0D42-B6F4-D645F09AB3A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609" name="Oval 201">
              <a:extLst>
                <a:ext uri="{FF2B5EF4-FFF2-40B4-BE49-F238E27FC236}">
                  <a16:creationId xmlns:a16="http://schemas.microsoft.com/office/drawing/2014/main" id="{2398EB8A-A9D6-0949-9C99-DCCEC5105CF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610" name="Oval 202">
              <a:extLst>
                <a:ext uri="{FF2B5EF4-FFF2-40B4-BE49-F238E27FC236}">
                  <a16:creationId xmlns:a16="http://schemas.microsoft.com/office/drawing/2014/main" id="{52FD8AAF-CB4F-1844-A4E2-529B8A2C4F7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611" name="Oval 203">
              <a:extLst>
                <a:ext uri="{FF2B5EF4-FFF2-40B4-BE49-F238E27FC236}">
                  <a16:creationId xmlns:a16="http://schemas.microsoft.com/office/drawing/2014/main" id="{476A3212-CF82-D74D-AE35-71FFEA43FB2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612" name="Oval 204">
              <a:extLst>
                <a:ext uri="{FF2B5EF4-FFF2-40B4-BE49-F238E27FC236}">
                  <a16:creationId xmlns:a16="http://schemas.microsoft.com/office/drawing/2014/main" id="{768A3F39-0F64-B245-80D4-81A96C6535F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613" name="Oval 205">
              <a:extLst>
                <a:ext uri="{FF2B5EF4-FFF2-40B4-BE49-F238E27FC236}">
                  <a16:creationId xmlns:a16="http://schemas.microsoft.com/office/drawing/2014/main" id="{2DF6DD02-54DE-F645-B64A-440CC6EACC2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614" name="Oval 206">
              <a:extLst>
                <a:ext uri="{FF2B5EF4-FFF2-40B4-BE49-F238E27FC236}">
                  <a16:creationId xmlns:a16="http://schemas.microsoft.com/office/drawing/2014/main" id="{AA3D5034-4FD9-2C4A-A3AF-6A0B9776421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615" name="Oval 207">
              <a:extLst>
                <a:ext uri="{FF2B5EF4-FFF2-40B4-BE49-F238E27FC236}">
                  <a16:creationId xmlns:a16="http://schemas.microsoft.com/office/drawing/2014/main" id="{E8DB6169-17FB-E842-BB19-2484DE57B82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616" name="Oval 208">
              <a:extLst>
                <a:ext uri="{FF2B5EF4-FFF2-40B4-BE49-F238E27FC236}">
                  <a16:creationId xmlns:a16="http://schemas.microsoft.com/office/drawing/2014/main" id="{F9D3A087-818E-7648-892A-A3BB7840913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617" name="Oval 209">
              <a:extLst>
                <a:ext uri="{FF2B5EF4-FFF2-40B4-BE49-F238E27FC236}">
                  <a16:creationId xmlns:a16="http://schemas.microsoft.com/office/drawing/2014/main" id="{E7471D79-EC88-B946-987C-69EF15B1C98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618" name="Oval 210">
              <a:extLst>
                <a:ext uri="{FF2B5EF4-FFF2-40B4-BE49-F238E27FC236}">
                  <a16:creationId xmlns:a16="http://schemas.microsoft.com/office/drawing/2014/main" id="{868FB20F-FB14-C748-94CE-8F76448D104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619" name="Oval 211">
              <a:extLst>
                <a:ext uri="{FF2B5EF4-FFF2-40B4-BE49-F238E27FC236}">
                  <a16:creationId xmlns:a16="http://schemas.microsoft.com/office/drawing/2014/main" id="{1740A37B-93F5-0E4E-BD64-5457ED3EE76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620" name="Oval 212">
              <a:extLst>
                <a:ext uri="{FF2B5EF4-FFF2-40B4-BE49-F238E27FC236}">
                  <a16:creationId xmlns:a16="http://schemas.microsoft.com/office/drawing/2014/main" id="{FE41D4C7-27CE-1341-8572-58ABD83E935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621" name="Oval 213">
              <a:extLst>
                <a:ext uri="{FF2B5EF4-FFF2-40B4-BE49-F238E27FC236}">
                  <a16:creationId xmlns:a16="http://schemas.microsoft.com/office/drawing/2014/main" id="{11CBEA54-CF76-6847-A476-9523D8F38B5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622" name="Oval 214">
              <a:extLst>
                <a:ext uri="{FF2B5EF4-FFF2-40B4-BE49-F238E27FC236}">
                  <a16:creationId xmlns:a16="http://schemas.microsoft.com/office/drawing/2014/main" id="{3DE1EC2B-172F-8E41-AEB8-C61472D09FE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623" name="Oval 215">
              <a:extLst>
                <a:ext uri="{FF2B5EF4-FFF2-40B4-BE49-F238E27FC236}">
                  <a16:creationId xmlns:a16="http://schemas.microsoft.com/office/drawing/2014/main" id="{31E41F7B-C699-EE44-9B56-E44183EC845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624" name="Oval 216">
              <a:extLst>
                <a:ext uri="{FF2B5EF4-FFF2-40B4-BE49-F238E27FC236}">
                  <a16:creationId xmlns:a16="http://schemas.microsoft.com/office/drawing/2014/main" id="{550C516C-8A1E-5849-B498-7ED24C681C3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  <p:sp>
          <p:nvSpPr>
            <p:cNvPr id="17625" name="Oval 217">
              <a:extLst>
                <a:ext uri="{FF2B5EF4-FFF2-40B4-BE49-F238E27FC236}">
                  <a16:creationId xmlns:a16="http://schemas.microsoft.com/office/drawing/2014/main" id="{DB1941E4-4ADF-A249-8679-F8092EA8EEA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b="0">
                <a:latin typeface="Arial" charset="0"/>
              </a:endParaRPr>
            </a:p>
          </p:txBody>
        </p:sp>
      </p:grpSp>
      <p:sp>
        <p:nvSpPr>
          <p:cNvPr id="17626" name="Rectangle 218">
            <a:extLst>
              <a:ext uri="{FF2B5EF4-FFF2-40B4-BE49-F238E27FC236}">
                <a16:creationId xmlns:a16="http://schemas.microsoft.com/office/drawing/2014/main" id="{E1EC94C1-8BFD-6E4D-BA3F-C12AF191BA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5C52AC97-4D5F-A74B-81E1-616119FC807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7627" name="Rectangle 219">
            <a:extLst>
              <a:ext uri="{FF2B5EF4-FFF2-40B4-BE49-F238E27FC236}">
                <a16:creationId xmlns:a16="http://schemas.microsoft.com/office/drawing/2014/main" id="{7B65DEC8-1437-F649-97F9-AD40336D88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628" name="Rectangle 220">
            <a:extLst>
              <a:ext uri="{FF2B5EF4-FFF2-40B4-BE49-F238E27FC236}">
                <a16:creationId xmlns:a16="http://schemas.microsoft.com/office/drawing/2014/main" id="{2BC810A3-1C47-9249-9014-EE38943AFD1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629" name="Rectangle 221">
            <a:extLst>
              <a:ext uri="{FF2B5EF4-FFF2-40B4-BE49-F238E27FC236}">
                <a16:creationId xmlns:a16="http://schemas.microsoft.com/office/drawing/2014/main" id="{AD3C378A-2F50-F842-8215-317B5CAA74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7630" name="Rectangle 222">
            <a:extLst>
              <a:ext uri="{FF2B5EF4-FFF2-40B4-BE49-F238E27FC236}">
                <a16:creationId xmlns:a16="http://schemas.microsoft.com/office/drawing/2014/main" id="{D2D6E7A9-0CA3-A541-9ADF-2974E8C308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42984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scr@rscr.cz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reathewithme.files.wordpress.com/2008/06/question-mark-life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ocneni-aktualne.mzcr.cz/covid-19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worldometers.info/coronavirus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D268A25-3B6C-7E4D-AC86-9BEA8ADB6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" y="768350"/>
            <a:ext cx="7556500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3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>
            <a:extLst>
              <a:ext uri="{FF2B5EF4-FFF2-40B4-BE49-F238E27FC236}">
                <a16:creationId xmlns:a16="http://schemas.microsoft.com/office/drawing/2014/main" id="{5D26AF3B-98A2-0C46-A3C3-2B3301D3C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CFD4B6A-5754-FB40-AA6A-D865C6B07217}" type="slidenum">
              <a:rPr lang="cs-CZ" altLang="cs-CZ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cs-CZ" altLang="cs-CZ" sz="1400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8E456CCF-8ED4-C742-885F-3C1991374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69585"/>
            <a:ext cx="8280400" cy="25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cs-CZ" altLang="cs-CZ" sz="2400" b="0" dirty="0">
                <a:solidFill>
                  <a:schemeClr val="tx1"/>
                </a:solidFill>
              </a:rPr>
              <a:t>Ve zprávách zrazujících od očkování se objevují jména kapacit, které skutečně existují, s přesnými tituly.</a:t>
            </a:r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endParaRPr lang="cs-CZ" altLang="cs-CZ" sz="24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cs-CZ" altLang="cs-CZ" dirty="0"/>
              <a:t> Proti sofistikovaným dezinformacím jsou bezbranní nejen senioři.</a:t>
            </a:r>
          </a:p>
          <a:p>
            <a:pPr marL="0" indent="0">
              <a:spcBef>
                <a:spcPct val="0"/>
              </a:spcBef>
            </a:pPr>
            <a:endParaRPr lang="cs-CZ" altLang="cs-CZ" sz="24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>
            <a:extLst>
              <a:ext uri="{FF2B5EF4-FFF2-40B4-BE49-F238E27FC236}">
                <a16:creationId xmlns:a16="http://schemas.microsoft.com/office/drawing/2014/main" id="{2A40C80D-56E2-BD42-A187-D2F047B8B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1D9CBD4-C370-A44F-872E-4183F027F34F}" type="slidenum">
              <a:rPr lang="cs-CZ" altLang="cs-CZ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cs-CZ" altLang="cs-CZ" sz="1400"/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21008D85-874B-1845-AD2E-15432F9E7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01675"/>
            <a:ext cx="8686800" cy="65563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cs-CZ" altLang="cs-CZ" sz="44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V. Závěr</a:t>
            </a:r>
          </a:p>
        </p:txBody>
      </p:sp>
      <p:sp>
        <p:nvSpPr>
          <p:cNvPr id="36868" name="Text Box 3">
            <a:extLst>
              <a:ext uri="{FF2B5EF4-FFF2-40B4-BE49-F238E27FC236}">
                <a16:creationId xmlns:a16="http://schemas.microsoft.com/office/drawing/2014/main" id="{E158C295-3BB3-1F4B-AF5A-00F909096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103438"/>
            <a:ext cx="7785100" cy="13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599D2A97-7D9C-084A-BDB2-91E5D2DB1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3" y="1962150"/>
            <a:ext cx="7777162" cy="489585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cs-CZ" altLang="cs-CZ" b="0" dirty="0">
                <a:solidFill>
                  <a:srgbClr val="000000"/>
                </a:solidFill>
                <a:latin typeface="+mj-lt"/>
              </a:rPr>
              <a:t>Příčin, proč se senioři neočkují, je více, a to jak objektivních, tak subjektivních. </a:t>
            </a:r>
          </a:p>
          <a:p>
            <a:pPr eaLnBrk="1" hangingPunct="1">
              <a:buClrTx/>
              <a:buFontTx/>
              <a:buNone/>
              <a:defRPr/>
            </a:pPr>
            <a:endParaRPr lang="cs-CZ" altLang="cs-CZ" b="0" dirty="0">
              <a:solidFill>
                <a:srgbClr val="000000"/>
              </a:solidFill>
              <a:latin typeface="+mj-lt"/>
            </a:endParaRPr>
          </a:p>
          <a:p>
            <a:pPr eaLnBrk="1" hangingPunct="1">
              <a:buClrTx/>
              <a:defRPr/>
            </a:pPr>
            <a:r>
              <a:rPr lang="cs-CZ" altLang="cs-CZ" dirty="0">
                <a:solidFill>
                  <a:srgbClr val="000000"/>
                </a:solidFill>
                <a:latin typeface="+mj-lt"/>
              </a:rPr>
              <a:t>Ministerstvo zdravotnictví by mělo jednoznačně deklarovat, že zvýšení proočkovanosti populace je jeho strategickým cílem.</a:t>
            </a:r>
          </a:p>
          <a:p>
            <a:pPr eaLnBrk="1" hangingPunct="1">
              <a:buClrTx/>
              <a:defRPr/>
            </a:pPr>
            <a:r>
              <a:rPr lang="cs-CZ" altLang="cs-CZ" dirty="0">
                <a:solidFill>
                  <a:srgbClr val="000000"/>
                </a:solidFill>
                <a:latin typeface="+mj-lt"/>
              </a:rPr>
              <a:t>K tomu je třeba zpracovat návrh rozvoje vakcinační strategie České republiky, zejména </a:t>
            </a:r>
          </a:p>
          <a:p>
            <a:pPr eaLnBrk="1" hangingPunct="1">
              <a:buClrTx/>
              <a:defRPr/>
            </a:pPr>
            <a:r>
              <a:rPr lang="cs-CZ" altLang="cs-CZ" dirty="0">
                <a:solidFill>
                  <a:srgbClr val="000000"/>
                </a:solidFill>
                <a:latin typeface="+mj-lt"/>
              </a:rPr>
              <a:t> u dospělé populace.</a:t>
            </a:r>
          </a:p>
          <a:p>
            <a:pPr eaLnBrk="1" hangingPunct="1">
              <a:buClrTx/>
              <a:buFontTx/>
              <a:buNone/>
              <a:defRPr/>
            </a:pPr>
            <a:endParaRPr lang="cs-CZ" altLang="cs-CZ" b="0" dirty="0">
              <a:solidFill>
                <a:srgbClr val="000000"/>
              </a:solidFill>
              <a:latin typeface="+mj-lt"/>
            </a:endParaRPr>
          </a:p>
          <a:p>
            <a:pPr eaLnBrk="1" hangingPunct="1">
              <a:buClrTx/>
              <a:buFontTx/>
              <a:buNone/>
              <a:defRPr/>
            </a:pPr>
            <a:endParaRPr lang="cs-CZ" altLang="cs-CZ" b="0" dirty="0">
              <a:solidFill>
                <a:srgbClr val="000000"/>
              </a:solidFill>
              <a:latin typeface="+mj-lt"/>
            </a:endParaRPr>
          </a:p>
          <a:p>
            <a:pPr eaLnBrk="1" hangingPunct="1">
              <a:buClrTx/>
              <a:buFontTx/>
              <a:buNone/>
              <a:defRPr/>
            </a:pPr>
            <a:endParaRPr lang="cs-CZ" altLang="cs-CZ" b="0" dirty="0">
              <a:solidFill>
                <a:srgbClr val="000000"/>
              </a:solidFill>
              <a:latin typeface="+mj-lt"/>
            </a:endParaRPr>
          </a:p>
          <a:p>
            <a:pPr eaLnBrk="1" hangingPunct="1">
              <a:buClrTx/>
              <a:buFontTx/>
              <a:buNone/>
              <a:defRPr/>
            </a:pPr>
            <a:endParaRPr lang="cs-CZ" altLang="cs-CZ" b="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31749" name="Picture 5">
            <a:extLst>
              <a:ext uri="{FF2B5EF4-FFF2-40B4-BE49-F238E27FC236}">
                <a16:creationId xmlns:a16="http://schemas.microsoft.com/office/drawing/2014/main" id="{F7530DD8-C316-F546-B35F-F3F521951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6035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0" name="Picture 6">
            <a:extLst>
              <a:ext uri="{FF2B5EF4-FFF2-40B4-BE49-F238E27FC236}">
                <a16:creationId xmlns:a16="http://schemas.microsoft.com/office/drawing/2014/main" id="{6D985C34-989C-DB49-80E0-B42CBF38A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4591050"/>
            <a:ext cx="31337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>
            <a:extLst>
              <a:ext uri="{FF2B5EF4-FFF2-40B4-BE49-F238E27FC236}">
                <a16:creationId xmlns:a16="http://schemas.microsoft.com/office/drawing/2014/main" id="{267431E7-37D7-0B4E-AA9E-0491F6A84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6653E10-5B77-304A-88AA-BF2FEBAEF3E1}" type="slidenum">
              <a:rPr lang="cs-CZ" altLang="cs-CZ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cs-CZ" altLang="cs-CZ" sz="1400"/>
          </a:p>
        </p:txBody>
      </p:sp>
      <p:sp>
        <p:nvSpPr>
          <p:cNvPr id="34818" name="Text Box 2">
            <a:extLst>
              <a:ext uri="{FF2B5EF4-FFF2-40B4-BE49-F238E27FC236}">
                <a16:creationId xmlns:a16="http://schemas.microsoft.com/office/drawing/2014/main" id="{58AD0360-3561-9B4D-BE56-4D09504CF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03225"/>
            <a:ext cx="77724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4800">
                <a:solidFill>
                  <a:srgbClr val="3333CC"/>
                </a:solidFill>
                <a:latin typeface="Arial" panose="020B0604020202020204" pitchFamily="34" charset="0"/>
              </a:rPr>
              <a:t>Děkuji vám za pozornost</a:t>
            </a:r>
            <a:br>
              <a:rPr lang="cs-CZ" altLang="cs-CZ" sz="4800">
                <a:solidFill>
                  <a:srgbClr val="3333CC"/>
                </a:solidFill>
                <a:latin typeface="Arial" panose="020B0604020202020204" pitchFamily="34" charset="0"/>
              </a:rPr>
            </a:br>
            <a:endParaRPr lang="cs-CZ" altLang="cs-CZ" sz="480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68F6EA18-2D96-6241-842E-B5D492503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412875"/>
            <a:ext cx="6913563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2067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latin typeface="Arial" panose="020B0604020202020204" pitchFamily="34" charset="0"/>
              </a:rPr>
              <a:t>Ing. Lenka Desatová</a:t>
            </a:r>
          </a:p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předsedkyně Rady seniorů ČR</a:t>
            </a:r>
          </a:p>
          <a:p>
            <a:pPr eaLnBrk="1" hangingPunct="1">
              <a:spcBef>
                <a:spcPts val="600"/>
              </a:spcBef>
              <a:buClrTx/>
              <a:buFontTx/>
              <a:buNone/>
            </a:pPr>
            <a:endParaRPr lang="cs-CZ" altLang="cs-CZ" sz="2400">
              <a:latin typeface="Arial" panose="020B0604020202020204" pitchFamily="34" charset="0"/>
            </a:endParaRP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endParaRPr lang="cs-CZ" altLang="cs-CZ" sz="2800">
              <a:latin typeface="Arial" panose="020B0604020202020204" pitchFamily="34" charset="0"/>
            </a:endParaRP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endParaRPr lang="cs-CZ" altLang="cs-CZ" sz="2800">
              <a:latin typeface="Arial" panose="020B0604020202020204" pitchFamily="34" charset="0"/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cs-CZ" altLang="cs-CZ" sz="2000">
                <a:latin typeface="Arial" panose="020B0604020202020204" pitchFamily="34" charset="0"/>
              </a:rPr>
              <a:t>                                                        </a:t>
            </a:r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06D1CA37-9522-884E-B0D3-0F4942266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068638"/>
            <a:ext cx="4076700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2067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200" dirty="0">
                <a:latin typeface="Arial" panose="020B0604020202020204" pitchFamily="34" charset="0"/>
              </a:rPr>
              <a:t>    Kontakt: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200" b="0" dirty="0">
                <a:latin typeface="Arial" panose="020B0604020202020204" pitchFamily="34" charset="0"/>
              </a:rPr>
              <a:t>    Nám. W. Churchilla 2		   </a:t>
            </a:r>
            <a:br>
              <a:rPr lang="cs-CZ" altLang="cs-CZ" sz="2200" b="0" dirty="0">
                <a:latin typeface="Arial" panose="020B0604020202020204" pitchFamily="34" charset="0"/>
              </a:rPr>
            </a:br>
            <a:r>
              <a:rPr lang="cs-CZ" altLang="cs-CZ" sz="2200" b="0" dirty="0">
                <a:latin typeface="Arial" panose="020B0604020202020204" pitchFamily="34" charset="0"/>
              </a:rPr>
              <a:t>113 59 Praha 3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200" b="0" dirty="0">
                <a:latin typeface="Arial" panose="020B0604020202020204" pitchFamily="34" charset="0"/>
              </a:rPr>
              <a:t>    </a:t>
            </a:r>
            <a:r>
              <a:rPr lang="cs-CZ" altLang="cs-CZ" sz="2200" dirty="0">
                <a:latin typeface="Arial" panose="020B0604020202020204" pitchFamily="34" charset="0"/>
              </a:rPr>
              <a:t>Tel.:</a:t>
            </a:r>
            <a:r>
              <a:rPr lang="cs-CZ" altLang="cs-CZ" sz="2200" b="0" dirty="0">
                <a:latin typeface="Arial" panose="020B0604020202020204" pitchFamily="34" charset="0"/>
              </a:rPr>
              <a:t> +420 222 560 137                                             </a:t>
            </a:r>
            <a:r>
              <a:rPr lang="cs-CZ" altLang="cs-CZ" sz="2200" dirty="0">
                <a:latin typeface="Arial" panose="020B0604020202020204" pitchFamily="34" charset="0"/>
              </a:rPr>
              <a:t>E-mail:</a:t>
            </a:r>
            <a:r>
              <a:rPr lang="cs-CZ" altLang="cs-CZ" sz="2200" b="0" dirty="0">
                <a:latin typeface="Arial" panose="020B0604020202020204" pitchFamily="34" charset="0"/>
              </a:rPr>
              <a:t> </a:t>
            </a:r>
            <a:r>
              <a:rPr lang="cs-CZ" altLang="cs-CZ" sz="2200" b="0" dirty="0">
                <a:latin typeface="Arial" panose="020B0604020202020204" pitchFamily="34" charset="0"/>
                <a:hlinkClick r:id="rId3"/>
              </a:rPr>
              <a:t>rscr@rscr.cz</a:t>
            </a:r>
            <a:r>
              <a:rPr lang="cs-CZ" altLang="cs-CZ" sz="2200" b="0" dirty="0">
                <a:latin typeface="Arial" panose="020B0604020202020204" pitchFamily="34" charset="0"/>
              </a:rPr>
              <a:t>                                             </a:t>
            </a:r>
            <a:r>
              <a:rPr lang="cs-CZ" altLang="cs-CZ" sz="2200" dirty="0">
                <a:latin typeface="Arial" panose="020B0604020202020204" pitchFamily="34" charset="0"/>
              </a:rPr>
              <a:t>Web:</a:t>
            </a:r>
            <a:r>
              <a:rPr lang="cs-CZ" altLang="cs-CZ" sz="2200" b="0" dirty="0">
                <a:latin typeface="Arial" panose="020B0604020202020204" pitchFamily="34" charset="0"/>
              </a:rPr>
              <a:t> </a:t>
            </a:r>
            <a:r>
              <a:rPr lang="cs-CZ" altLang="cs-CZ" sz="2200" b="0" dirty="0" err="1">
                <a:latin typeface="Arial" panose="020B0604020202020204" pitchFamily="34" charset="0"/>
              </a:rPr>
              <a:t>www.rscr.cz</a:t>
            </a:r>
            <a:endParaRPr lang="cs-CZ" altLang="cs-CZ" sz="22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dirty="0"/>
              <a:t>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10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1000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6" dur="1000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1" dur="1000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C49DC91-5DA4-884B-8EF5-9FE324E5F55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2133600"/>
            <a:ext cx="8713787" cy="1736725"/>
          </a:xfrm>
        </p:spPr>
        <p:txBody>
          <a:bodyPr/>
          <a:lstStyle/>
          <a:p>
            <a:pPr eaLnBrk="1" hangingPunct="1">
              <a:defRPr/>
            </a:pPr>
            <a:r>
              <a:rPr lang="cs-CZ" sz="4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Infekce ve stáří, nejen pneumokokové</a:t>
            </a:r>
            <a:br>
              <a:rPr lang="cs-CZ" sz="4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(lze se proti nim chránit?) 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2710C001-87D9-5D44-825B-4F18588E6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4652963"/>
            <a:ext cx="52578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Zuzana Blechová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Klinika Infekčních nemocí UK 2.LF, 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+mn-ea"/>
              </a:rPr>
              <a:t>Fakultní nemocnice Bulovka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Praha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23.6.2021 Praha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8778A5-C6B9-604D-B194-05C191D43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sz="4000" dirty="0"/>
              <a:t>Infekce postihující seniory </a:t>
            </a:r>
            <a:br>
              <a:rPr lang="cs-CZ" sz="4000" dirty="0"/>
            </a:br>
            <a:r>
              <a:rPr lang="cs-CZ" sz="4000" dirty="0"/>
              <a:t>s možností prevence očkováním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51BCA87-A9A3-3A4A-B872-5073F0E1E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38" y="2133600"/>
            <a:ext cx="8229600" cy="3713163"/>
          </a:xfrm>
        </p:spPr>
        <p:txBody>
          <a:bodyPr/>
          <a:lstStyle/>
          <a:p>
            <a:pPr>
              <a:buFontTx/>
              <a:buChar char="-"/>
              <a:defRPr/>
            </a:pPr>
            <a:r>
              <a:rPr lang="cs-CZ" sz="2400" dirty="0"/>
              <a:t>Covid-19</a:t>
            </a:r>
          </a:p>
          <a:p>
            <a:pPr>
              <a:buFontTx/>
              <a:buChar char="-"/>
              <a:defRPr/>
            </a:pPr>
            <a:r>
              <a:rPr lang="cs-CZ" sz="2400" dirty="0"/>
              <a:t>Pneumokokové infekce</a:t>
            </a:r>
          </a:p>
          <a:p>
            <a:pPr>
              <a:buFontTx/>
              <a:buChar char="-"/>
              <a:defRPr/>
            </a:pPr>
            <a:r>
              <a:rPr lang="cs-CZ" sz="2400" dirty="0"/>
              <a:t>Chřipka</a:t>
            </a:r>
          </a:p>
          <a:p>
            <a:pPr>
              <a:buFontTx/>
              <a:buChar char="-"/>
              <a:defRPr/>
            </a:pPr>
            <a:r>
              <a:rPr lang="cs-CZ" sz="2400" dirty="0"/>
              <a:t>Černý kašel</a:t>
            </a:r>
          </a:p>
          <a:p>
            <a:pPr>
              <a:buFontTx/>
              <a:buChar char="-"/>
              <a:defRPr/>
            </a:pPr>
            <a:endParaRPr lang="cs-CZ" sz="2400" dirty="0"/>
          </a:p>
          <a:p>
            <a:pPr>
              <a:buFontTx/>
              <a:buChar char="-"/>
              <a:defRPr/>
            </a:pPr>
            <a:r>
              <a:rPr lang="cs-CZ" sz="2400" dirty="0"/>
              <a:t>Tetanus</a:t>
            </a:r>
          </a:p>
          <a:p>
            <a:pPr>
              <a:buFontTx/>
              <a:buChar char="-"/>
              <a:defRPr/>
            </a:pPr>
            <a:r>
              <a:rPr lang="cs-CZ" sz="2400" dirty="0"/>
              <a:t>Klíšťový zánět mozku </a:t>
            </a:r>
          </a:p>
          <a:p>
            <a:pPr>
              <a:buFontTx/>
              <a:buChar char="-"/>
              <a:defRPr/>
            </a:pPr>
            <a:r>
              <a:rPr lang="cs-CZ" sz="2400" dirty="0"/>
              <a:t>(Pásový opar)</a:t>
            </a:r>
          </a:p>
          <a:p>
            <a:pPr>
              <a:buFontTx/>
              <a:buChar char="-"/>
              <a:defRPr/>
            </a:pPr>
            <a:endParaRPr lang="cs-CZ" sz="2400" dirty="0"/>
          </a:p>
          <a:p>
            <a:pPr>
              <a:buFontTx/>
              <a:buChar char="-"/>
              <a:defRPr/>
            </a:pPr>
            <a:r>
              <a:rPr lang="cs-CZ" sz="2400" dirty="0"/>
              <a:t>Preventivní očkování aktivních seniorů na cesty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C224CCF-AA5D-C143-9219-C76523EC8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F6CF83-08B6-A04B-B1DA-4861110B51EA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46594" name="Rectangle 2">
            <a:extLst>
              <a:ext uri="{FF2B5EF4-FFF2-40B4-BE49-F238E27FC236}">
                <a16:creationId xmlns:a16="http://schemas.microsoft.com/office/drawing/2014/main" id="{1AE844CE-67AA-E342-A7F4-6F42B3FA6A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714500"/>
            <a:ext cx="8229600" cy="706438"/>
          </a:xfrm>
        </p:spPr>
        <p:txBody>
          <a:bodyPr/>
          <a:lstStyle/>
          <a:p>
            <a:pPr>
              <a:defRPr/>
            </a:pPr>
            <a:r>
              <a:rPr lang="cs-CZ" altLang="cs-CZ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Proč pneumokok (</a:t>
            </a:r>
            <a:r>
              <a:rPr lang="cs-CZ" altLang="cs-CZ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Streptococcus</a:t>
            </a:r>
            <a:r>
              <a:rPr lang="cs-CZ" altLang="cs-CZ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pneumoniae</a:t>
            </a:r>
            <a:r>
              <a:rPr lang="cs-CZ" altLang="cs-CZ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cs-CZ" altLang="cs-CZ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pic>
        <p:nvPicPr>
          <p:cNvPr id="21507" name="Picture 6">
            <a:extLst>
              <a:ext uri="{FF2B5EF4-FFF2-40B4-BE49-F238E27FC236}">
                <a16:creationId xmlns:a16="http://schemas.microsoft.com/office/drawing/2014/main" id="{7E5183FC-C43F-7741-804C-C3675D5754B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2997200"/>
            <a:ext cx="2244725" cy="305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id="{D28942D4-3166-D14C-848F-347DE2323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3713" y="261938"/>
            <a:ext cx="8181975" cy="11985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je </a:t>
            </a:r>
            <a:r>
              <a:rPr lang="cs-CZ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Streptococcus</a:t>
            </a:r>
            <a:r>
              <a:rPr lang="cs-CZ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pneumoniae</a:t>
            </a:r>
            <a:r>
              <a:rPr lang="cs-CZ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(pneumokok) ?</a:t>
            </a:r>
          </a:p>
        </p:txBody>
      </p:sp>
      <p:sp>
        <p:nvSpPr>
          <p:cNvPr id="225285" name="Rectangle 5">
            <a:extLst>
              <a:ext uri="{FF2B5EF4-FFF2-40B4-BE49-F238E27FC236}">
                <a16:creationId xmlns:a16="http://schemas.microsoft.com/office/drawing/2014/main" id="{592D8C9F-98A7-5143-B591-E3DE43F5A2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39975" y="1196975"/>
            <a:ext cx="6192838" cy="506412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cs-CZ" dirty="0"/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dirty="0"/>
              <a:t>Bakterie s pouzdrem na povrchu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dirty="0"/>
              <a:t>Podle struktury pouzdra - více než </a:t>
            </a:r>
            <a:r>
              <a:rPr lang="en-US" dirty="0"/>
              <a:t>90 </a:t>
            </a:r>
            <a:r>
              <a:rPr lang="cs-CZ" dirty="0" err="1"/>
              <a:t>séro</a:t>
            </a:r>
            <a:r>
              <a:rPr lang="en-US" dirty="0" err="1"/>
              <a:t>typů</a:t>
            </a:r>
            <a:r>
              <a:rPr lang="cs-CZ" dirty="0"/>
              <a:t> – ne všechny jsou stejně nebezpečné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dirty="0"/>
              <a:t>Vyskytují se všude kolem nás, osidlují oblast nosohltanu lidí, zejména dětí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dirty="0"/>
              <a:t>Přenáší se </a:t>
            </a:r>
            <a:r>
              <a:rPr lang="cs-CZ" b="1" dirty="0"/>
              <a:t>kapénkovou infekcí </a:t>
            </a:r>
            <a:r>
              <a:rPr lang="cs-CZ" dirty="0"/>
              <a:t>– způsobují infekci převážně v rizikových skupinách – </a:t>
            </a:r>
            <a:r>
              <a:rPr lang="cs-CZ" b="1" dirty="0"/>
              <a:t>malé děti a senioři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fontAlgn="auto">
              <a:spcBef>
                <a:spcPct val="50000"/>
              </a:spcBef>
              <a:spcAft>
                <a:spcPct val="5000"/>
              </a:spcAft>
              <a:buFont typeface="Wingdings" pitchFamily="2" charset="2"/>
              <a:buChar char="Ø"/>
              <a:defRPr/>
            </a:pPr>
            <a:endParaRPr lang="en-US" dirty="0">
              <a:solidFill>
                <a:srgbClr val="000000"/>
              </a:solidFill>
              <a:ea typeface="ヒラギノ角ゴ Pro W3" charset="-128"/>
            </a:endParaRPr>
          </a:p>
        </p:txBody>
      </p:sp>
      <p:pic>
        <p:nvPicPr>
          <p:cNvPr id="22531" name="Picture 4" descr="Streptococcus_pneumoniae">
            <a:extLst>
              <a:ext uri="{FF2B5EF4-FFF2-40B4-BE49-F238E27FC236}">
                <a16:creationId xmlns:a16="http://schemas.microsoft.com/office/drawing/2014/main" id="{B99BB088-7745-1F47-B2FE-C15FD2FB8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1784350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 descr="http://creationwiki.org/pool/images/6/65/Pneumococcus.jpg">
            <a:extLst>
              <a:ext uri="{FF2B5EF4-FFF2-40B4-BE49-F238E27FC236}">
                <a16:creationId xmlns:a16="http://schemas.microsoft.com/office/drawing/2014/main" id="{1939C73D-DFF3-B842-B0C0-C8AA1A60B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89363"/>
            <a:ext cx="1806575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E33860-A503-814B-A173-9D689BF1A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Četnost pneumokokových infekcí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33FE5880-3070-5B47-8EFB-DE4D3102F81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3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5F040DBB-2E4B-F042-92C0-8EAEF1EE0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Invazivní pneumokokové infekce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7ED3A-6675-7D4B-B47C-C8991EAF0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475" y="1501775"/>
            <a:ext cx="5449888" cy="50228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3000"/>
              <a:t>Invazivní typy mohou být příčinou těžkých onemocnění= bakterie může proniknout do krevního oběhu a způsobí: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cs-CZ" altLang="cs-CZ" sz="3000"/>
          </a:p>
          <a:p>
            <a:pPr eaLnBrk="1" hangingPunct="1">
              <a:lnSpc>
                <a:spcPct val="90000"/>
              </a:lnSpc>
            </a:pPr>
            <a:r>
              <a:rPr lang="cs-CZ" altLang="cs-CZ" sz="30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zánět mozkových blan  (meningitidu)</a:t>
            </a:r>
            <a:endParaRPr lang="cs-CZ" altLang="cs-CZ" sz="1500" b="1" i="1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30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zápal plic (pneumonii)</a:t>
            </a:r>
            <a:endParaRPr lang="cs-CZ" altLang="cs-CZ" sz="1500" b="1" i="1">
              <a:solidFill>
                <a:srgbClr val="0066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30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otravu krve (sepsi)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cs-CZ" altLang="cs-CZ" sz="300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300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cs-CZ" altLang="cs-CZ" sz="150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3000"/>
          </a:p>
        </p:txBody>
      </p:sp>
      <p:pic>
        <p:nvPicPr>
          <p:cNvPr id="24579" name="Picture 3" descr="C:\Data\My Pictures\prevenar\2-zapal-plic-pneumonie.jpg">
            <a:extLst>
              <a:ext uri="{FF2B5EF4-FFF2-40B4-BE49-F238E27FC236}">
                <a16:creationId xmlns:a16="http://schemas.microsoft.com/office/drawing/2014/main" id="{5F1C5832-092E-F146-805E-B5780BD98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3094038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C:\Data\My Pictures\prevenar\imagesCABI970S.jpg">
            <a:extLst>
              <a:ext uri="{FF2B5EF4-FFF2-40B4-BE49-F238E27FC236}">
                <a16:creationId xmlns:a16="http://schemas.microsoft.com/office/drawing/2014/main" id="{9C5E3B05-7EE5-EE4E-BD05-9677034A9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44900"/>
            <a:ext cx="2516187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59B6A38-F297-8B4C-B51D-C0DD268546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4E5615-4525-B241-8E44-6BFB2AC3FDC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67074" name="Rectangle 2">
            <a:extLst>
              <a:ext uri="{FF2B5EF4-FFF2-40B4-BE49-F238E27FC236}">
                <a16:creationId xmlns:a16="http://schemas.microsoft.com/office/drawing/2014/main" id="{F4215B5B-FAC6-CC43-BD60-AC507FD9B7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12875"/>
            <a:ext cx="8229600" cy="706438"/>
          </a:xfrm>
        </p:spPr>
        <p:txBody>
          <a:bodyPr/>
          <a:lstStyle/>
          <a:p>
            <a:pPr>
              <a:defRPr/>
            </a:pPr>
            <a:r>
              <a:rPr lang="cs-CZ" altLang="cs-CZ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Kdo má vyšší riziko pneumokokových infekcí?</a:t>
            </a:r>
          </a:p>
        </p:txBody>
      </p:sp>
      <p:pic>
        <p:nvPicPr>
          <p:cNvPr id="25603" name="Picture 4">
            <a:hlinkClick r:id="rId3"/>
            <a:extLst>
              <a:ext uri="{FF2B5EF4-FFF2-40B4-BE49-F238E27FC236}">
                <a16:creationId xmlns:a16="http://schemas.microsoft.com/office/drawing/2014/main" id="{1F7B7967-6DFF-2948-BA03-0FA7EAB7C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997200"/>
            <a:ext cx="20383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7E1E4329-C27A-804A-93BE-D04018DD6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65175"/>
            <a:ext cx="8497888" cy="302418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cs-CZ" altLang="cs-CZ" sz="5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PROBLEMATIKA PROOČKOVANOSTI SENIORŮ</a:t>
            </a:r>
          </a:p>
          <a:p>
            <a:pPr algn="ctr" eaLnBrk="1" hangingPunct="1">
              <a:buSzPct val="100000"/>
              <a:defRPr/>
            </a:pPr>
            <a:r>
              <a:rPr lang="cs-CZ" altLang="cs-CZ" sz="5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V ČESKÉ REPUBLICE</a:t>
            </a:r>
          </a:p>
        </p:txBody>
      </p:sp>
      <p:pic>
        <p:nvPicPr>
          <p:cNvPr id="14339" name="Picture 5">
            <a:extLst>
              <a:ext uri="{FF2B5EF4-FFF2-40B4-BE49-F238E27FC236}">
                <a16:creationId xmlns:a16="http://schemas.microsoft.com/office/drawing/2014/main" id="{0C668CFA-5F99-A044-8977-DD2AAA0D2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084763"/>
            <a:ext cx="3692525" cy="147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BA9E1324-1761-D249-872B-FB4281008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33375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Rizikoví dospělí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E4FE0BFB-5E3C-184D-8F54-7A66318E1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268413"/>
            <a:ext cx="7991475" cy="4525962"/>
          </a:xfrm>
        </p:spPr>
        <p:txBody>
          <a:bodyPr/>
          <a:lstStyle/>
          <a:p>
            <a:pPr eaLnBrk="1" hangingPunct="1"/>
            <a:endParaRPr lang="cs-CZ" altLang="cs-CZ" sz="2400" u="sng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400"/>
              <a:t>náchylnější </a:t>
            </a:r>
            <a:r>
              <a:rPr lang="cs-CZ" altLang="cs-CZ" sz="2400" b="1"/>
              <a:t>lidé nad 60 let</a:t>
            </a:r>
          </a:p>
          <a:p>
            <a:pPr eaLnBrk="1" hangingPunct="1"/>
            <a:r>
              <a:rPr lang="cs-CZ" altLang="cs-CZ" sz="2400"/>
              <a:t>onemocnění probíhá závažněji a často nemívá typické projevy, může trvat delší dobu, než se diagnostikuje, a léčení v pokročilé fázi již bývá obtížné</a:t>
            </a:r>
          </a:p>
          <a:p>
            <a:pPr eaLnBrk="1" hangingPunct="1"/>
            <a:r>
              <a:rPr lang="cs-CZ" altLang="cs-CZ" sz="2400"/>
              <a:t>rizikovým faktorem je </a:t>
            </a:r>
            <a:r>
              <a:rPr lang="cs-CZ" altLang="cs-CZ" sz="2400" b="1"/>
              <a:t>setkávání s malými dětmi, které navštěvují kolektivní zařízení</a:t>
            </a:r>
            <a:r>
              <a:rPr lang="cs-CZ" altLang="cs-CZ" sz="2400"/>
              <a:t> (školky), protože mezi nimi je velké procento bacilonosičů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3AC6F772-1A66-7944-9EB2-90810C511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2800" b="1" u="sng"/>
              <a:t>Pacienti s oslabenou imunitou</a:t>
            </a:r>
          </a:p>
          <a:p>
            <a:pPr eaLnBrk="1" hangingPunct="1">
              <a:buFont typeface="Wingdings" pitchFamily="2" charset="2"/>
              <a:buChar char="•"/>
            </a:pPr>
            <a:r>
              <a:rPr lang="cs-CZ" altLang="cs-CZ" sz="2400"/>
              <a:t>každý člověk, který trpí chronickým onemocněním, má oslabenou imunitu </a:t>
            </a:r>
          </a:p>
          <a:p>
            <a:pPr eaLnBrk="1" hangingPunct="1">
              <a:buFont typeface="Wingdings" pitchFamily="2" charset="2"/>
              <a:buChar char="•"/>
            </a:pPr>
            <a:r>
              <a:rPr lang="cs-CZ" altLang="cs-CZ" sz="2400"/>
              <a:t>především </a:t>
            </a:r>
            <a:r>
              <a:rPr lang="cs-CZ" altLang="cs-CZ" sz="2400" b="1"/>
              <a:t>pacienti s cukrovkou, srdečními obtížemi, chorobami dýchacích cest, poškozením jater nebo ledvin </a:t>
            </a:r>
          </a:p>
          <a:p>
            <a:pPr eaLnBrk="1" hangingPunct="1">
              <a:buFont typeface="Wingdings" pitchFamily="2" charset="2"/>
              <a:buChar char="•"/>
            </a:pPr>
            <a:r>
              <a:rPr lang="cs-CZ" altLang="cs-CZ" sz="2400"/>
              <a:t>lidé, kteří v nedávné době </a:t>
            </a:r>
            <a:r>
              <a:rPr lang="cs-CZ" altLang="cs-CZ" sz="2400" u="sng"/>
              <a:t>prodělali respirační infekci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2800" b="1" u="sng"/>
              <a:t>Kuřáci</a:t>
            </a:r>
          </a:p>
          <a:p>
            <a:pPr eaLnBrk="1" hangingPunct="1">
              <a:buFont typeface="Wingdings" pitchFamily="2" charset="2"/>
              <a:buChar char="•"/>
            </a:pPr>
            <a:r>
              <a:rPr lang="cs-CZ" altLang="cs-CZ" sz="2400"/>
              <a:t>plíce poškozené pravidelným kouřením jsou mnohem náchylnější k zápalu plic a dušnosti</a:t>
            </a:r>
          </a:p>
          <a:p>
            <a:pPr eaLnBrk="1" hangingPunct="1">
              <a:buFont typeface="Wingdings" pitchFamily="2" charset="2"/>
              <a:buChar char="•"/>
            </a:pPr>
            <a:r>
              <a:rPr lang="cs-CZ" altLang="cs-CZ" sz="2400"/>
              <a:t>menší rezervy plicních funkcí, onemocnění probíhá závažněji, může se rozvinout až selhání dechu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6346C8-8B01-D349-A478-B9A53AE70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7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Rizikoví dospělí</a:t>
            </a:r>
          </a:p>
        </p:txBody>
      </p:sp>
      <p:pic>
        <p:nvPicPr>
          <p:cNvPr id="27651" name="Picture 5" descr="Prevenar 13">
            <a:extLst>
              <a:ext uri="{FF2B5EF4-FFF2-40B4-BE49-F238E27FC236}">
                <a16:creationId xmlns:a16="http://schemas.microsoft.com/office/drawing/2014/main" id="{DAD4EB31-FD1A-8447-8994-6572ED25E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0"/>
            <a:ext cx="291623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C9DCE-D450-A443-BC7D-B3A69D4C2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0"/>
            <a:ext cx="8229600" cy="954088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Rizikoví dospělí</a:t>
            </a:r>
            <a:endParaRPr lang="cs-CZ" dirty="0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C6C1D331-A030-AD46-B549-119DF4E35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836613"/>
            <a:ext cx="8066088" cy="540067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cs-CZ" altLang="cs-CZ" sz="2000" b="1" u="sng" dirty="0"/>
              <a:t>Pacienti s odoperovanou slezinou</a:t>
            </a:r>
          </a:p>
          <a:p>
            <a:pPr eaLnBrk="1" hangingPunct="1">
              <a:defRPr/>
            </a:pPr>
            <a:r>
              <a:rPr lang="cs-CZ" altLang="cs-CZ" sz="2000" dirty="0"/>
              <a:t>slezina - orgán podílející se na imunitě člověka – zachycuje bakterie, které se dostanou do krve</a:t>
            </a:r>
          </a:p>
          <a:p>
            <a:pPr eaLnBrk="1" hangingPunct="1">
              <a:defRPr/>
            </a:pPr>
            <a:r>
              <a:rPr lang="cs-CZ" altLang="cs-CZ" sz="2000" dirty="0"/>
              <a:t>pokud člověk slezinu nemá (například po operaci při úraze), brána vniku do organismu je pro bakterie včetně pneumokoků otevřená a ty se snáze šíří po těle</a:t>
            </a:r>
          </a:p>
          <a:p>
            <a:pPr eaLnBrk="1" hangingPunct="1">
              <a:defRPr/>
            </a:pPr>
            <a:r>
              <a:rPr lang="cs-CZ" altLang="cs-CZ" sz="2000" dirty="0"/>
              <a:t>pneumokoková onemocnění probíhají rychleji, závažněji a často se rozvíjí sepse – celková infekce organismu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altLang="cs-CZ" sz="2000" dirty="0"/>
          </a:p>
          <a:p>
            <a:pPr eaLnBrk="1" hangingPunct="1">
              <a:buFont typeface="Arial" pitchFamily="34" charset="0"/>
              <a:buNone/>
              <a:defRPr/>
            </a:pPr>
            <a:r>
              <a:rPr lang="cs-CZ" altLang="cs-CZ" sz="2000" b="1" u="sng" dirty="0"/>
              <a:t>Dlouhodobě ležící pacienti</a:t>
            </a:r>
          </a:p>
          <a:p>
            <a:pPr eaLnBrk="1" hangingPunct="1">
              <a:defRPr/>
            </a:pPr>
            <a:r>
              <a:rPr lang="cs-CZ" altLang="cs-CZ" sz="2000" dirty="0"/>
              <a:t>zvláště ohroženi pneumokokovou infekcí, především pneumokokovou pneumonií, jsou vážně nemocní, dlouhodobě nepohybliví pacienti</a:t>
            </a:r>
          </a:p>
          <a:p>
            <a:pPr eaLnBrk="1" hangingPunct="1">
              <a:defRPr/>
            </a:pPr>
            <a:r>
              <a:rPr lang="cs-CZ" altLang="cs-CZ" sz="2000" dirty="0"/>
              <a:t>k jejich rizikům se často přidává dlouhodobý pobyt v nemocnici, kde je zvýšený výskyt všech infekčních onemocnění.</a:t>
            </a:r>
          </a:p>
          <a:p>
            <a:pPr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endParaRPr lang="cs-CZ" altLang="cs-CZ" dirty="0"/>
          </a:p>
        </p:txBody>
      </p:sp>
      <p:pic>
        <p:nvPicPr>
          <p:cNvPr id="28675" name="Picture 5" descr="Prevenar 13">
            <a:extLst>
              <a:ext uri="{FF2B5EF4-FFF2-40B4-BE49-F238E27FC236}">
                <a16:creationId xmlns:a16="http://schemas.microsoft.com/office/drawing/2014/main" id="{EE25CB38-A84B-DF40-B9B7-F0828EE30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0"/>
            <a:ext cx="2268537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D5290364-DEA5-7A4C-9054-C7C2B8E78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Rizika infekcí ve stáří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EA5F536-BF6A-EA45-BE37-761DC96F25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sz="2800" dirty="0"/>
              <a:t>Snížená obranyschopnost</a:t>
            </a:r>
          </a:p>
          <a:p>
            <a:pPr>
              <a:lnSpc>
                <a:spcPct val="80000"/>
              </a:lnSpc>
              <a:defRPr/>
            </a:pPr>
            <a:r>
              <a:rPr lang="cs-CZ" sz="2800" dirty="0"/>
              <a:t>Zhoršení fyziologických funkcí </a:t>
            </a:r>
          </a:p>
          <a:p>
            <a:pPr>
              <a:lnSpc>
                <a:spcPct val="80000"/>
              </a:lnSpc>
              <a:defRPr/>
            </a:pPr>
            <a:r>
              <a:rPr lang="cs-CZ" sz="2800" dirty="0"/>
              <a:t>Snížený </a:t>
            </a:r>
            <a:r>
              <a:rPr lang="cs-CZ" sz="2800" dirty="0" err="1"/>
              <a:t>kašlací</a:t>
            </a:r>
            <a:r>
              <a:rPr lang="cs-CZ" sz="2800" dirty="0"/>
              <a:t> reflex</a:t>
            </a:r>
          </a:p>
          <a:p>
            <a:pPr>
              <a:lnSpc>
                <a:spcPct val="80000"/>
              </a:lnSpc>
              <a:defRPr/>
            </a:pPr>
            <a:r>
              <a:rPr lang="cs-CZ" sz="2800" dirty="0"/>
              <a:t>Poruchy krevního oběhu</a:t>
            </a:r>
          </a:p>
          <a:p>
            <a:pPr>
              <a:lnSpc>
                <a:spcPct val="80000"/>
              </a:lnSpc>
              <a:defRPr/>
            </a:pPr>
            <a:r>
              <a:rPr lang="cs-CZ" sz="2800" dirty="0"/>
              <a:t>Obtížnější hojení</a:t>
            </a:r>
          </a:p>
          <a:p>
            <a:pPr>
              <a:lnSpc>
                <a:spcPct val="80000"/>
              </a:lnSpc>
              <a:defRPr/>
            </a:pPr>
            <a:r>
              <a:rPr lang="cs-CZ" sz="2800" dirty="0"/>
              <a:t>Nárůst chronických onemocnění</a:t>
            </a:r>
          </a:p>
          <a:p>
            <a:pPr>
              <a:lnSpc>
                <a:spcPct val="80000"/>
              </a:lnSpc>
              <a:defRPr/>
            </a:pPr>
            <a:r>
              <a:rPr lang="cs-CZ" sz="2800" dirty="0"/>
              <a:t>Léčba léky ovlivňujícími obranyschopnost</a:t>
            </a:r>
          </a:p>
          <a:p>
            <a:pPr>
              <a:lnSpc>
                <a:spcPct val="80000"/>
              </a:lnSpc>
              <a:defRPr/>
            </a:pPr>
            <a:r>
              <a:rPr lang="cs-CZ" sz="2800" dirty="0"/>
              <a:t>Vliv chronické léčby</a:t>
            </a:r>
          </a:p>
          <a:p>
            <a:pPr>
              <a:lnSpc>
                <a:spcPct val="80000"/>
              </a:lnSpc>
              <a:defRPr/>
            </a:pPr>
            <a:r>
              <a:rPr lang="cs-CZ" sz="2800" dirty="0"/>
              <a:t>Vyšší výskyt některých infekcí</a:t>
            </a:r>
          </a:p>
          <a:p>
            <a:pPr>
              <a:lnSpc>
                <a:spcPct val="80000"/>
              </a:lnSpc>
              <a:defRPr/>
            </a:pPr>
            <a:r>
              <a:rPr lang="cs-CZ" sz="2800" dirty="0"/>
              <a:t>Vyšší smrtnost u infekcí</a:t>
            </a:r>
          </a:p>
          <a:p>
            <a:pPr>
              <a:lnSpc>
                <a:spcPct val="80000"/>
              </a:lnSpc>
              <a:defRPr/>
            </a:pPr>
            <a:endParaRPr lang="cs-CZ" sz="2800" dirty="0"/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id="{B8E47120-4D87-D044-8655-F443D7F2D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557338"/>
            <a:ext cx="19145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C6C468-82FB-B54A-8C59-2FB490EBC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Souvislost věku a pneumonií</a:t>
            </a:r>
            <a:endParaRPr lang="cs-CZ" dirty="0"/>
          </a:p>
        </p:txBody>
      </p:sp>
      <p:pic>
        <p:nvPicPr>
          <p:cNvPr id="30722" name="Picture 2">
            <a:extLst>
              <a:ext uri="{FF2B5EF4-FFF2-40B4-BE49-F238E27FC236}">
                <a16:creationId xmlns:a16="http://schemas.microsoft.com/office/drawing/2014/main" id="{8EF6FE74-0874-874B-9FF8-74C553327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57338"/>
            <a:ext cx="6910387" cy="44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A995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564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0AC721F5-330E-FF41-AAA5-CECEB6D9EB4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633413"/>
          </a:xfrm>
        </p:spPr>
        <p:txBody>
          <a:bodyPr/>
          <a:lstStyle/>
          <a:p>
            <a:pPr>
              <a:defRPr/>
            </a:pPr>
            <a:r>
              <a:rPr lang="cs-CZ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Vliv věku na vznik pneumonie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240C24BE-9FF5-774F-A2A6-5676250CEBD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765175"/>
            <a:ext cx="8435975" cy="568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>
                <a:effectLst/>
              </a:rPr>
              <a:t>Riziko pneumonie </a:t>
            </a:r>
            <a:r>
              <a:rPr lang="cs-CZ" altLang="cs-CZ" sz="2400" b="1">
                <a:solidFill>
                  <a:srgbClr val="0000FF"/>
                </a:solidFill>
                <a:effectLst/>
              </a:rPr>
              <a:t>6x vyšší u osob nad 65 let</a:t>
            </a:r>
            <a:r>
              <a:rPr lang="cs-CZ" altLang="cs-CZ" sz="2400">
                <a:effectLst/>
              </a:rPr>
              <a:t> než u mladší populace</a:t>
            </a:r>
          </a:p>
          <a:p>
            <a:pPr>
              <a:lnSpc>
                <a:spcPct val="90000"/>
              </a:lnSpc>
            </a:pPr>
            <a:r>
              <a:rPr lang="cs-CZ" altLang="cs-CZ" sz="2400">
                <a:effectLst/>
              </a:rPr>
              <a:t>1 osoba z 20 starších 85 let onemocní za rok pneumonií</a:t>
            </a:r>
          </a:p>
          <a:p>
            <a:pPr>
              <a:lnSpc>
                <a:spcPct val="90000"/>
              </a:lnSpc>
            </a:pPr>
            <a:r>
              <a:rPr lang="cs-CZ" altLang="cs-CZ" sz="2400">
                <a:effectLst/>
              </a:rPr>
              <a:t>Z nich zemře </a:t>
            </a:r>
            <a:r>
              <a:rPr lang="cs-CZ" altLang="cs-CZ" sz="2400">
                <a:solidFill>
                  <a:srgbClr val="0000FF"/>
                </a:solidFill>
                <a:effectLst/>
              </a:rPr>
              <a:t>20-40 %</a:t>
            </a:r>
            <a:r>
              <a:rPr lang="cs-CZ" altLang="cs-CZ" sz="2400">
                <a:effectLst/>
              </a:rPr>
              <a:t> (až </a:t>
            </a:r>
            <a:r>
              <a:rPr lang="cs-CZ" altLang="cs-CZ" sz="2400">
                <a:solidFill>
                  <a:srgbClr val="0000FF"/>
                </a:solidFill>
                <a:effectLst/>
              </a:rPr>
              <a:t>50%</a:t>
            </a:r>
            <a:r>
              <a:rPr lang="cs-CZ" altLang="cs-CZ" sz="2400">
                <a:effectLst/>
              </a:rPr>
              <a:t> u vysoce rizikových)</a:t>
            </a:r>
          </a:p>
          <a:p>
            <a:pPr>
              <a:lnSpc>
                <a:spcPct val="90000"/>
              </a:lnSpc>
            </a:pPr>
            <a:r>
              <a:rPr lang="cs-CZ" altLang="cs-CZ" sz="2400" b="1">
                <a:effectLst/>
              </a:rPr>
              <a:t>Rizikové faktory seniorů</a:t>
            </a:r>
            <a:r>
              <a:rPr lang="cs-CZ" altLang="cs-CZ" sz="2400">
                <a:effectLst/>
              </a:rPr>
              <a:t>:</a:t>
            </a:r>
            <a:r>
              <a:rPr lang="cs-CZ" altLang="cs-CZ">
                <a:effectLst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cs-CZ" altLang="cs-CZ" sz="2000">
                <a:effectLst/>
              </a:rPr>
              <a:t>Snížená fyzická aktivita</a:t>
            </a:r>
          </a:p>
          <a:p>
            <a:pPr lvl="1">
              <a:lnSpc>
                <a:spcPct val="90000"/>
              </a:lnSpc>
            </a:pPr>
            <a:r>
              <a:rPr lang="cs-CZ" altLang="cs-CZ" sz="2000">
                <a:effectLst/>
              </a:rPr>
              <a:t>Kouření </a:t>
            </a:r>
          </a:p>
          <a:p>
            <a:pPr lvl="1">
              <a:lnSpc>
                <a:spcPct val="90000"/>
              </a:lnSpc>
            </a:pPr>
            <a:r>
              <a:rPr lang="cs-CZ" altLang="cs-CZ" sz="2000">
                <a:effectLst/>
              </a:rPr>
              <a:t>kontakt s malými dětmi </a:t>
            </a:r>
          </a:p>
          <a:p>
            <a:pPr lvl="1">
              <a:lnSpc>
                <a:spcPct val="90000"/>
              </a:lnSpc>
            </a:pPr>
            <a:r>
              <a:rPr lang="cs-CZ" altLang="cs-CZ" sz="2000">
                <a:effectLst/>
              </a:rPr>
              <a:t>náhlé změny v teplotě prostředí </a:t>
            </a:r>
          </a:p>
          <a:p>
            <a:pPr lvl="1">
              <a:lnSpc>
                <a:spcPct val="90000"/>
              </a:lnSpc>
            </a:pPr>
            <a:r>
              <a:rPr lang="cs-CZ" altLang="cs-CZ" sz="2000">
                <a:effectLst/>
              </a:rPr>
              <a:t>onemocnění srdce a cév </a:t>
            </a:r>
          </a:p>
          <a:p>
            <a:pPr lvl="1">
              <a:lnSpc>
                <a:spcPct val="90000"/>
              </a:lnSpc>
            </a:pPr>
            <a:r>
              <a:rPr lang="cs-CZ" altLang="cs-CZ" sz="2000">
                <a:effectLst/>
              </a:rPr>
              <a:t>předchozí pneumonie</a:t>
            </a:r>
          </a:p>
          <a:p>
            <a:pPr lvl="1">
              <a:lnSpc>
                <a:spcPct val="90000"/>
              </a:lnSpc>
            </a:pPr>
            <a:r>
              <a:rPr lang="cs-CZ" altLang="cs-CZ" sz="2000">
                <a:effectLst/>
              </a:rPr>
              <a:t>neurologické poruchy </a:t>
            </a:r>
          </a:p>
          <a:p>
            <a:pPr lvl="1">
              <a:lnSpc>
                <a:spcPct val="90000"/>
              </a:lnSpc>
            </a:pPr>
            <a:r>
              <a:rPr lang="cs-CZ" altLang="cs-CZ" sz="2000">
                <a:effectLst/>
              </a:rPr>
              <a:t>špatná kontrola glykémie </a:t>
            </a:r>
          </a:p>
          <a:p>
            <a:pPr lvl="1">
              <a:lnSpc>
                <a:spcPct val="90000"/>
              </a:lnSpc>
            </a:pPr>
            <a:r>
              <a:rPr lang="cs-CZ" altLang="cs-CZ" sz="2000">
                <a:effectLst/>
              </a:rPr>
              <a:t>špatná ústní hygiena</a:t>
            </a:r>
          </a:p>
          <a:p>
            <a:pPr lvl="1">
              <a:lnSpc>
                <a:spcPct val="90000"/>
              </a:lnSpc>
            </a:pPr>
            <a:r>
              <a:rPr lang="cs-CZ" altLang="cs-CZ" sz="2000">
                <a:effectLst/>
              </a:rPr>
              <a:t>špatná výživa</a:t>
            </a:r>
          </a:p>
          <a:p>
            <a:pPr lvl="1">
              <a:lnSpc>
                <a:spcPct val="90000"/>
              </a:lnSpc>
            </a:pPr>
            <a:r>
              <a:rPr lang="cs-CZ" altLang="cs-CZ" sz="2000">
                <a:effectLst/>
              </a:rPr>
              <a:t>Chronická léčba</a:t>
            </a:r>
          </a:p>
        </p:txBody>
      </p:sp>
      <p:pic>
        <p:nvPicPr>
          <p:cNvPr id="40963" name="Picture 2">
            <a:extLst>
              <a:ext uri="{FF2B5EF4-FFF2-40B4-BE49-F238E27FC236}">
                <a16:creationId xmlns:a16="http://schemas.microsoft.com/office/drawing/2014/main" id="{1DD65CED-9657-0F46-B5DD-4FE1765C4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924175"/>
            <a:ext cx="28575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543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13F01467-B451-B74A-90BD-74C9E0FCB2D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cs-CZ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Kouření a infekce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3C2E121C-D910-5643-87BE-6DCFB71EF3E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412875"/>
            <a:ext cx="9036050" cy="4533900"/>
          </a:xfrm>
        </p:spPr>
        <p:txBody>
          <a:bodyPr/>
          <a:lstStyle/>
          <a:p>
            <a:pPr marL="0" indent="0">
              <a:buNone/>
              <a:defRPr/>
            </a:pPr>
            <a:endParaRPr lang="cs-CZ" altLang="cs-CZ" sz="2800" dirty="0">
              <a:solidFill>
                <a:srgbClr val="0000FF"/>
              </a:solidFill>
              <a:effectLst/>
            </a:endParaRPr>
          </a:p>
          <a:p>
            <a:pPr lvl="1">
              <a:defRPr/>
            </a:pPr>
            <a:r>
              <a:rPr lang="cs-CZ" altLang="cs-CZ" sz="2400" dirty="0">
                <a:effectLst/>
              </a:rPr>
              <a:t>bez rozdílu věku </a:t>
            </a:r>
          </a:p>
          <a:p>
            <a:pPr lvl="1">
              <a:defRPr/>
            </a:pPr>
            <a:r>
              <a:rPr lang="cs-CZ" altLang="cs-CZ" sz="2400" dirty="0">
                <a:effectLst/>
              </a:rPr>
              <a:t>Kouř </a:t>
            </a:r>
            <a:r>
              <a:rPr lang="cs-CZ" altLang="cs-CZ" sz="2400" dirty="0">
                <a:effectLst/>
                <a:cs typeface="Arial" panose="020B0604020202020204" pitchFamily="34" charset="0"/>
              </a:rPr>
              <a:t>↑</a:t>
            </a:r>
            <a:r>
              <a:rPr lang="cs-CZ" altLang="cs-CZ" sz="2400" dirty="0">
                <a:effectLst/>
              </a:rPr>
              <a:t>  produkci hlenu, zhoršuje přirozený odchod hlenů a čistění sliznic, narušuje výstelku sliznic </a:t>
            </a:r>
            <a:r>
              <a:rPr lang="cs-CZ" altLang="cs-CZ" sz="2400" dirty="0" err="1">
                <a:effectLst/>
              </a:rPr>
              <a:t>dých</a:t>
            </a:r>
            <a:r>
              <a:rPr lang="cs-CZ" altLang="cs-CZ" sz="2400" dirty="0">
                <a:effectLst/>
              </a:rPr>
              <a:t>. traktu</a:t>
            </a:r>
          </a:p>
          <a:p>
            <a:pPr lvl="1">
              <a:defRPr/>
            </a:pPr>
            <a:r>
              <a:rPr lang="cs-CZ" altLang="cs-CZ" sz="2400" dirty="0">
                <a:effectLst/>
                <a:cs typeface="Arial" panose="020B0604020202020204" pitchFamily="34" charset="0"/>
              </a:rPr>
              <a:t>↓  přirozenou imunitu, ↓ hladiny protilátek v organismu </a:t>
            </a:r>
          </a:p>
          <a:p>
            <a:pPr lvl="1">
              <a:defRPr/>
            </a:pPr>
            <a:r>
              <a:rPr lang="cs-CZ" altLang="cs-CZ" sz="2400" dirty="0">
                <a:effectLst/>
                <a:cs typeface="Arial" panose="020B0604020202020204" pitchFamily="34" charset="0"/>
              </a:rPr>
              <a:t>↑</a:t>
            </a:r>
            <a:r>
              <a:rPr lang="cs-CZ" altLang="cs-CZ" sz="2400" dirty="0">
                <a:effectLst/>
              </a:rPr>
              <a:t> </a:t>
            </a:r>
            <a:r>
              <a:rPr lang="cs-CZ" altLang="cs-CZ" sz="2400" b="1" dirty="0">
                <a:effectLst/>
              </a:rPr>
              <a:t>51%</a:t>
            </a:r>
            <a:r>
              <a:rPr lang="cs-CZ" altLang="cs-CZ" sz="2400" dirty="0">
                <a:effectLst/>
              </a:rPr>
              <a:t> pro aktivní kuřáky a </a:t>
            </a:r>
            <a:r>
              <a:rPr lang="cs-CZ" altLang="cs-CZ" sz="2400" b="1" dirty="0">
                <a:effectLst/>
              </a:rPr>
              <a:t>17%</a:t>
            </a:r>
            <a:r>
              <a:rPr lang="cs-CZ" altLang="cs-CZ" sz="2400" dirty="0">
                <a:effectLst/>
              </a:rPr>
              <a:t> pro pasivní kouření</a:t>
            </a:r>
          </a:p>
          <a:p>
            <a:pPr lvl="1">
              <a:defRPr/>
            </a:pPr>
            <a:r>
              <a:rPr lang="cs-CZ" altLang="cs-CZ" sz="2400" dirty="0">
                <a:effectLst/>
                <a:cs typeface="Arial" panose="020B0604020202020204" pitchFamily="34" charset="0"/>
              </a:rPr>
              <a:t>↑</a:t>
            </a:r>
            <a:r>
              <a:rPr lang="cs-CZ" altLang="cs-CZ" sz="2400" dirty="0">
                <a:effectLst/>
              </a:rPr>
              <a:t> rizika po </a:t>
            </a:r>
            <a:r>
              <a:rPr lang="cs-CZ" altLang="cs-CZ" sz="2400" b="1" dirty="0">
                <a:effectLst/>
              </a:rPr>
              <a:t>10 letech návyku</a:t>
            </a:r>
            <a:r>
              <a:rPr lang="cs-CZ" altLang="cs-CZ" sz="2400" dirty="0">
                <a:effectLst/>
              </a:rPr>
              <a:t>, regenerace plicní tkáně trvá 10 až 14 let po ukončení kouření, s poklesem rizika 14% ročně</a:t>
            </a:r>
          </a:p>
          <a:p>
            <a:pPr lvl="1">
              <a:defRPr/>
            </a:pPr>
            <a:endParaRPr lang="cs-CZ" altLang="cs-CZ" sz="2400" dirty="0">
              <a:effectLst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10B8B8-FFAC-5141-9BC7-45777513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74613"/>
            <a:ext cx="8420100" cy="4984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Chřipka celosvětově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9D7DFCA-0005-A044-800C-D139EF05CB4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93725" y="1519238"/>
            <a:ext cx="7983538" cy="450850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D2A53DC-E104-7147-A884-F6BA600EE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A29731-3754-784C-854F-3FEF3050B0C1}" type="slidenum">
              <a:rPr kumimoji="0" lang="fr-FR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3796" name="Picture 2">
            <a:extLst>
              <a:ext uri="{FF2B5EF4-FFF2-40B4-BE49-F238E27FC236}">
                <a16:creationId xmlns:a16="http://schemas.microsoft.com/office/drawing/2014/main" id="{2F0D6F54-097D-BF4A-B5C6-9C5179DAA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0"/>
            <a:ext cx="9091613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aoblený obdélník 6">
            <a:extLst>
              <a:ext uri="{FF2B5EF4-FFF2-40B4-BE49-F238E27FC236}">
                <a16:creationId xmlns:a16="http://schemas.microsoft.com/office/drawing/2014/main" id="{CE1FF3F8-B216-E747-BF59-946FD5C12FD4}"/>
              </a:ext>
            </a:extLst>
          </p:cNvPr>
          <p:cNvSpPr/>
          <p:nvPr/>
        </p:nvSpPr>
        <p:spPr>
          <a:xfrm>
            <a:off x="996950" y="1419225"/>
            <a:ext cx="4516438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Každý rok onemocní chřipkou 10-15 % dospělých a  až 30 % dětí</a:t>
            </a:r>
            <a:endParaRPr kumimoji="0" lang="cs-CZ" sz="20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Zaoblený obdélník 9">
            <a:extLst>
              <a:ext uri="{FF2B5EF4-FFF2-40B4-BE49-F238E27FC236}">
                <a16:creationId xmlns:a16="http://schemas.microsoft.com/office/drawing/2014/main" id="{AD6AFFF9-B050-D84A-ACB9-68E0721B8508}"/>
              </a:ext>
            </a:extLst>
          </p:cNvPr>
          <p:cNvSpPr/>
          <p:nvPr/>
        </p:nvSpPr>
        <p:spPr>
          <a:xfrm>
            <a:off x="3779838" y="3048000"/>
            <a:ext cx="4999037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Chřipka každoročně způsobuje, že 3-5 milionů pacientů má závažný průběh onemocnění</a:t>
            </a:r>
            <a:r>
              <a:rPr kumimoji="0" lang="cs-CZ" sz="20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1" name="Zaoblený obdélník 10">
            <a:extLst>
              <a:ext uri="{FF2B5EF4-FFF2-40B4-BE49-F238E27FC236}">
                <a16:creationId xmlns:a16="http://schemas.microsoft.com/office/drawing/2014/main" id="{55F8C24E-3541-134C-B3ED-0A5AF0D55C4F}"/>
              </a:ext>
            </a:extLst>
          </p:cNvPr>
          <p:cNvSpPr/>
          <p:nvPr/>
        </p:nvSpPr>
        <p:spPr>
          <a:xfrm>
            <a:off x="2343150" y="4560888"/>
            <a:ext cx="3937000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Přibližně 291 – 646 tisíc osob nemoci každý rok podlehne</a:t>
            </a:r>
            <a:r>
              <a:rPr kumimoji="0" lang="cs-CZ" sz="20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id="{B0D241C2-0E51-4A4A-A7AB-FFEABB31B9DB}"/>
              </a:ext>
            </a:extLst>
          </p:cNvPr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125538"/>
            <a:ext cx="7812087" cy="53752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24462BD-7FF7-D141-8112-F090DF002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Závislost </a:t>
            </a:r>
            <a:r>
              <a:rPr lang="cs-CZ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pneumonií a chřipky</a:t>
            </a:r>
          </a:p>
        </p:txBody>
      </p:sp>
      <p:sp>
        <p:nvSpPr>
          <p:cNvPr id="34819" name="TextovéPole 3">
            <a:extLst>
              <a:ext uri="{FF2B5EF4-FFF2-40B4-BE49-F238E27FC236}">
                <a16:creationId xmlns:a16="http://schemas.microsoft.com/office/drawing/2014/main" id="{22C3D18B-C8A9-7F48-8A49-FBE7A20AE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524625"/>
            <a:ext cx="2087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www.cdc.gov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3270C03C-48C3-564C-BDDE-233C9793B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Chřipka, pneumonie a stáří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4F2DF959-294E-FD4D-BEFA-750E206CF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125538"/>
            <a:ext cx="7772400" cy="4546600"/>
          </a:xfrm>
        </p:spPr>
        <p:txBody>
          <a:bodyPr/>
          <a:lstStyle/>
          <a:p>
            <a:pPr>
              <a:defRPr/>
            </a:pPr>
            <a:r>
              <a:rPr lang="cs-CZ" altLang="cs-CZ" sz="2800" dirty="0"/>
              <a:t>Nejčastější infekční příčina smrti</a:t>
            </a:r>
          </a:p>
          <a:p>
            <a:pPr>
              <a:defRPr/>
            </a:pPr>
            <a:r>
              <a:rPr lang="cs-CZ" altLang="cs-CZ" sz="2800" dirty="0"/>
              <a:t>Ročně ve světě zemře 4 miliony lidí na pneumonii</a:t>
            </a:r>
          </a:p>
          <a:p>
            <a:pPr>
              <a:defRPr/>
            </a:pPr>
            <a:r>
              <a:rPr lang="cs-CZ" altLang="cs-CZ" sz="2800" dirty="0"/>
              <a:t>Klesající obranyschopnost s věkem</a:t>
            </a:r>
          </a:p>
          <a:p>
            <a:pPr>
              <a:defRPr/>
            </a:pPr>
            <a:r>
              <a:rPr lang="cs-CZ" altLang="cs-CZ" sz="2800" dirty="0"/>
              <a:t>Více než </a:t>
            </a:r>
            <a:r>
              <a:rPr lang="cs-CZ" altLang="cs-CZ" sz="2800" dirty="0">
                <a:solidFill>
                  <a:srgbClr val="0000FF"/>
                </a:solidFill>
              </a:rPr>
              <a:t>90% </a:t>
            </a:r>
            <a:r>
              <a:rPr lang="cs-CZ" altLang="cs-CZ" sz="2800" dirty="0"/>
              <a:t>úmrtí spojených s chřipkou je ve stáří</a:t>
            </a:r>
          </a:p>
          <a:p>
            <a:pPr>
              <a:defRPr/>
            </a:pPr>
            <a:r>
              <a:rPr lang="cs-CZ" altLang="cs-CZ" sz="2800" dirty="0">
                <a:solidFill>
                  <a:srgbClr val="0000FF"/>
                </a:solidFill>
              </a:rPr>
              <a:t>73,6</a:t>
            </a:r>
            <a:r>
              <a:rPr lang="cs-CZ" altLang="cs-CZ" sz="2800" dirty="0"/>
              <a:t>% hospitalizací pro chřipku a pneumonii u seniorů je u osob starších 75 let</a:t>
            </a:r>
          </a:p>
          <a:p>
            <a:pPr>
              <a:defRPr/>
            </a:pPr>
            <a:r>
              <a:rPr lang="cs-CZ" altLang="cs-CZ" sz="2800" dirty="0"/>
              <a:t>Více než v </a:t>
            </a:r>
            <a:r>
              <a:rPr lang="cs-CZ" altLang="cs-CZ" sz="2800" dirty="0">
                <a:solidFill>
                  <a:srgbClr val="0000FF"/>
                </a:solidFill>
              </a:rPr>
              <a:t>53,6%</a:t>
            </a:r>
            <a:r>
              <a:rPr lang="cs-CZ" altLang="cs-CZ" sz="2800" dirty="0"/>
              <a:t> postihuje populaci starší 80 let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>
            <a:extLst>
              <a:ext uri="{FF2B5EF4-FFF2-40B4-BE49-F238E27FC236}">
                <a16:creationId xmlns:a16="http://schemas.microsoft.com/office/drawing/2014/main" id="{9247AC78-294A-7149-B56D-E49EAEAE9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138488"/>
            <a:ext cx="9291638" cy="473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0A4676DC-15AA-0B40-A08D-FD91E4C80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1975"/>
            <a:ext cx="7759700" cy="1223963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  <a:defRPr/>
            </a:pPr>
            <a:r>
              <a:rPr lang="cs-CZ" altLang="cs-CZ" sz="54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Obsah</a:t>
            </a: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8A70314A-C4C3-5E40-9082-A01CB410A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175" y="1981200"/>
            <a:ext cx="4868863" cy="51943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33375" indent="-3317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800"/>
              </a:spcBef>
              <a:buClrTx/>
              <a:buSzPct val="45000"/>
              <a:buFontTx/>
              <a:buNone/>
              <a:defRPr/>
            </a:pPr>
            <a:r>
              <a:rPr lang="cs-CZ" altLang="cs-CZ" sz="3200" b="0" dirty="0">
                <a:solidFill>
                  <a:srgbClr val="000000"/>
                </a:solidFill>
                <a:latin typeface="+mj-lt"/>
              </a:rPr>
              <a:t>I. Úvod</a:t>
            </a:r>
          </a:p>
          <a:p>
            <a:pPr>
              <a:spcBef>
                <a:spcPts val="800"/>
              </a:spcBef>
              <a:buClrTx/>
              <a:buFontTx/>
              <a:buNone/>
              <a:defRPr/>
            </a:pPr>
            <a:r>
              <a:rPr lang="cs-CZ" altLang="cs-CZ" sz="3200" b="0" dirty="0">
                <a:solidFill>
                  <a:srgbClr val="000000"/>
                </a:solidFill>
                <a:latin typeface="+mj-lt"/>
              </a:rPr>
              <a:t>II. Socioekonomická situace českých seniorů</a:t>
            </a:r>
          </a:p>
          <a:p>
            <a:pPr>
              <a:spcBef>
                <a:spcPts val="800"/>
              </a:spcBef>
              <a:buClrTx/>
              <a:buFontTx/>
              <a:buNone/>
              <a:defRPr/>
            </a:pPr>
            <a:r>
              <a:rPr lang="cs-CZ" altLang="cs-CZ" sz="3200" b="0" dirty="0">
                <a:solidFill>
                  <a:srgbClr val="000000"/>
                </a:solidFill>
                <a:latin typeface="+mj-lt"/>
              </a:rPr>
              <a:t>III. Doporučení a mýty</a:t>
            </a:r>
          </a:p>
          <a:p>
            <a:pPr>
              <a:spcBef>
                <a:spcPts val="800"/>
              </a:spcBef>
              <a:buClrTx/>
              <a:buFontTx/>
              <a:buNone/>
              <a:defRPr/>
            </a:pPr>
            <a:r>
              <a:rPr lang="cs-CZ" altLang="cs-CZ" sz="3200" b="0" dirty="0">
                <a:solidFill>
                  <a:srgbClr val="000000"/>
                </a:solidFill>
                <a:latin typeface="+mj-lt"/>
              </a:rPr>
              <a:t>IV. Ze zkušeností Rady      	    seniorů ČR</a:t>
            </a:r>
          </a:p>
          <a:p>
            <a:pPr>
              <a:spcBef>
                <a:spcPts val="800"/>
              </a:spcBef>
              <a:buClrTx/>
              <a:buFontTx/>
              <a:buNone/>
              <a:defRPr/>
            </a:pPr>
            <a:r>
              <a:rPr lang="cs-CZ" altLang="cs-CZ" sz="3200" b="0" dirty="0">
                <a:solidFill>
                  <a:srgbClr val="000000"/>
                </a:solidFill>
                <a:latin typeface="+mj-lt"/>
              </a:rPr>
              <a:t>V. Závěr</a:t>
            </a:r>
          </a:p>
          <a:p>
            <a:pPr>
              <a:spcBef>
                <a:spcPts val="800"/>
              </a:spcBef>
              <a:buClrTx/>
              <a:buFontTx/>
              <a:buNone/>
              <a:defRPr/>
            </a:pPr>
            <a:endParaRPr lang="cs-CZ" altLang="cs-CZ" sz="1200" b="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800"/>
              </a:spcBef>
              <a:buClrTx/>
              <a:buFontTx/>
              <a:buNone/>
              <a:defRPr/>
            </a:pPr>
            <a:endParaRPr lang="cs-CZ" altLang="cs-CZ" sz="3200" b="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800"/>
              </a:spcBef>
              <a:buClrTx/>
              <a:buFontTx/>
              <a:buNone/>
              <a:defRPr/>
            </a:pPr>
            <a:endParaRPr lang="cs-CZ" altLang="cs-CZ" sz="3200" b="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800"/>
              </a:spcBef>
              <a:buClrTx/>
              <a:buFontTx/>
              <a:buNone/>
              <a:defRPr/>
            </a:pPr>
            <a:endParaRPr lang="cs-CZ" altLang="cs-CZ" sz="3200" b="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89" name="Text Box 4">
            <a:extLst>
              <a:ext uri="{FF2B5EF4-FFF2-40B4-BE49-F238E27FC236}">
                <a16:creationId xmlns:a16="http://schemas.microsoft.com/office/drawing/2014/main" id="{8B29EF4F-446A-5E43-9B33-85067201E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313" y="61150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9966C55-D7D0-DA48-B0BA-A7AEB8EB01BC}" type="slidenum">
              <a:rPr lang="cs-CZ" altLang="cs-CZ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cs-CZ" altLang="cs-CZ" sz="1400"/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0A75FC36-2EAB-924D-B670-E3AA27150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2060575"/>
            <a:ext cx="2919412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527" name="Rectangle 7">
            <a:extLst>
              <a:ext uri="{FF2B5EF4-FFF2-40B4-BE49-F238E27FC236}">
                <a16:creationId xmlns:a16="http://schemas.microsoft.com/office/drawing/2014/main" id="{774C8C88-147E-CF49-9CBF-B2DB9ECDB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062038"/>
            <a:ext cx="8785225" cy="1143000"/>
          </a:xfrm>
        </p:spPr>
        <p:txBody>
          <a:bodyPr/>
          <a:lstStyle/>
          <a:p>
            <a:pPr>
              <a:defRPr/>
            </a:pPr>
            <a:r>
              <a:rPr lang="cs-CZ" alt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Jak prakticky vypadají pneumokokové infekce?</a:t>
            </a:r>
          </a:p>
        </p:txBody>
      </p:sp>
      <p:pic>
        <p:nvPicPr>
          <p:cNvPr id="47106" name="Picture 17">
            <a:extLst>
              <a:ext uri="{FF2B5EF4-FFF2-40B4-BE49-F238E27FC236}">
                <a16:creationId xmlns:a16="http://schemas.microsoft.com/office/drawing/2014/main" id="{97A397AB-C5E3-E24E-8DC3-E60503716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3284538"/>
            <a:ext cx="158591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710BE-276F-0F49-86B0-18520493D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88913"/>
            <a:ext cx="6191250" cy="922337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Zápal plic (pneumonie)  příznaky nemoci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7D1B192A-FA87-314D-AAB5-9F8C620ED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z="2400" b="1"/>
              <a:t>vysoká horečka </a:t>
            </a:r>
            <a:r>
              <a:rPr lang="cs-CZ" altLang="cs-CZ" sz="2400"/>
              <a:t>se zimnicí, schváceností a bolestí hlavy</a:t>
            </a:r>
          </a:p>
          <a:p>
            <a:pPr eaLnBrk="1" hangingPunct="1"/>
            <a:r>
              <a:rPr lang="cs-CZ" altLang="cs-CZ" sz="2400" b="1"/>
              <a:t>kašel</a:t>
            </a:r>
            <a:r>
              <a:rPr lang="cs-CZ" altLang="cs-CZ" sz="2400"/>
              <a:t>, zprvu suchý, dráždivý, ale postupně začínají vykašlávat hlenohnisavý sekret, který může obsahovat nitky krve</a:t>
            </a:r>
          </a:p>
          <a:p>
            <a:pPr eaLnBrk="1" hangingPunct="1"/>
            <a:r>
              <a:rPr lang="cs-CZ" altLang="cs-CZ" sz="2400"/>
              <a:t>časté jsou </a:t>
            </a:r>
            <a:r>
              <a:rPr lang="cs-CZ" altLang="cs-CZ" sz="2400" b="1"/>
              <a:t>bolesti na hrudi vázané na dýchání</a:t>
            </a:r>
          </a:p>
          <a:p>
            <a:pPr eaLnBrk="1" hangingPunct="1"/>
            <a:r>
              <a:rPr lang="cs-CZ" altLang="cs-CZ" sz="2400"/>
              <a:t>u rozsáhlejšího postižení plic může být dušnost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z="2400"/>
          </a:p>
        </p:txBody>
      </p:sp>
      <p:pic>
        <p:nvPicPr>
          <p:cNvPr id="49155" name="Picture 2" descr="http://www.flu-protect.co.uk/sites/default/files/121528349.jpg">
            <a:extLst>
              <a:ext uri="{FF2B5EF4-FFF2-40B4-BE49-F238E27FC236}">
                <a16:creationId xmlns:a16="http://schemas.microsoft.com/office/drawing/2014/main" id="{F01CACA3-058E-BD4C-B660-3AF3E7F49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25" y="0"/>
            <a:ext cx="207327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EE90AB21-6EE2-834F-96F9-4A39ACBA5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773238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z="2400"/>
              <a:t>nejzávažnější komplikace - </a:t>
            </a:r>
            <a:r>
              <a:rPr lang="cs-CZ" altLang="cs-CZ" sz="2400" b="1" u="sng"/>
              <a:t>selhání dechu</a:t>
            </a:r>
            <a:r>
              <a:rPr lang="cs-CZ" altLang="cs-CZ" sz="2400"/>
              <a:t>, které může pacienta ohrozit na životě</a:t>
            </a:r>
          </a:p>
          <a:p>
            <a:pPr eaLnBrk="1" hangingPunct="1"/>
            <a:r>
              <a:rPr lang="cs-CZ" altLang="cs-CZ" sz="2400"/>
              <a:t>relativně často – v pohrudniční dutině </a:t>
            </a:r>
            <a:r>
              <a:rPr lang="cs-CZ" altLang="cs-CZ" sz="2400" b="1" u="sng"/>
              <a:t>výpotek</a:t>
            </a:r>
            <a:r>
              <a:rPr lang="cs-CZ" altLang="cs-CZ" sz="2400"/>
              <a:t>, který je potom nutné chirurgicky odstranit (takzvaná hrudní drenáž)</a:t>
            </a:r>
          </a:p>
          <a:p>
            <a:pPr eaLnBrk="1" hangingPunct="1"/>
            <a:r>
              <a:rPr lang="cs-CZ" altLang="cs-CZ" sz="2400"/>
              <a:t>vzácně rozvoj </a:t>
            </a:r>
            <a:r>
              <a:rPr lang="cs-CZ" altLang="cs-CZ" sz="2400" b="1" u="sng"/>
              <a:t>plicního abscesu </a:t>
            </a:r>
            <a:r>
              <a:rPr lang="cs-CZ" altLang="cs-CZ" sz="2400"/>
              <a:t>(ohraničená dutina, která je vyplněná hnisem), kam špatně pronikají antibiotika;  absces si někdy vyžádá operaci</a:t>
            </a:r>
          </a:p>
          <a:p>
            <a:pPr eaLnBrk="1" hangingPunct="1"/>
            <a:r>
              <a:rPr lang="cs-CZ" altLang="cs-CZ" sz="2400"/>
              <a:t>Bakterie mohou přestoupit do krve, odkud se potom zanesou do různých částí těla (na mozkové pleny, do srdce nebo kloubů), nebo se rozvíjí celková otrava krve – </a:t>
            </a:r>
            <a:r>
              <a:rPr lang="cs-CZ" altLang="cs-CZ" sz="2400" b="1" u="sng"/>
              <a:t>sepse</a:t>
            </a:r>
            <a:r>
              <a:rPr lang="cs-CZ" altLang="cs-CZ" sz="2400"/>
              <a:t>, což je velmi závažný stav s vysokou úmrtností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2AEA19E-DABC-EA49-9268-FD780F6BB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908050"/>
            <a:ext cx="6840537" cy="6350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Zápal plic (pneumonie)  komplikace</a:t>
            </a:r>
          </a:p>
        </p:txBody>
      </p:sp>
      <p:pic>
        <p:nvPicPr>
          <p:cNvPr id="51203" name="Picture 2" descr="http://www.flu-protect.co.uk/sites/default/files/121528349.jpg">
            <a:extLst>
              <a:ext uri="{FF2B5EF4-FFF2-40B4-BE49-F238E27FC236}">
                <a16:creationId xmlns:a16="http://schemas.microsoft.com/office/drawing/2014/main" id="{C6BE9B3D-E202-D24F-A59F-0C8EB0C45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25" y="0"/>
            <a:ext cx="207327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B8C5A63B-8C5C-2C45-9A0A-ED4B67952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 je jiné u pneumonie seniorů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E8BE1F1-F2E3-4A4A-BA43-A6B94D41C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Možná nepřítomnost kašle a horečky</a:t>
            </a:r>
          </a:p>
          <a:p>
            <a:pPr>
              <a:defRPr/>
            </a:pPr>
            <a:r>
              <a:rPr lang="cs-CZ" sz="2400" dirty="0"/>
              <a:t>Nemocní </a:t>
            </a:r>
            <a:r>
              <a:rPr lang="en-US" sz="2400" dirty="0">
                <a:cs typeface="Arial" pitchFamily="34" charset="0"/>
              </a:rPr>
              <a:t>&gt;</a:t>
            </a:r>
            <a:r>
              <a:rPr lang="cs-CZ" sz="2400" dirty="0">
                <a:cs typeface="Arial" pitchFamily="34" charset="0"/>
              </a:rPr>
              <a:t>80 let nereagují horečkou nebo pouze změna psychického stavu až porucha vědomí, zmatenost</a:t>
            </a:r>
          </a:p>
          <a:p>
            <a:pPr>
              <a:defRPr/>
            </a:pPr>
            <a:r>
              <a:rPr lang="cs-CZ" sz="2400" dirty="0">
                <a:cs typeface="Arial" pitchFamily="34" charset="0"/>
              </a:rPr>
              <a:t>Méně časté bolesti kloubů, na hrudníku, bolesti hlavy</a:t>
            </a:r>
          </a:p>
          <a:p>
            <a:pPr>
              <a:defRPr/>
            </a:pPr>
            <a:r>
              <a:rPr lang="cs-CZ" sz="2400" dirty="0">
                <a:cs typeface="Arial" pitchFamily="34" charset="0"/>
              </a:rPr>
              <a:t>Nespecifické zhoršení – ztráta soběstačnosti, nechutenství, snížení příjmu tekutin, nevolnost, řídké stolice</a:t>
            </a:r>
          </a:p>
          <a:p>
            <a:pPr>
              <a:defRPr/>
            </a:pPr>
            <a:r>
              <a:rPr lang="cs-CZ" sz="2400" dirty="0">
                <a:cs typeface="Arial" pitchFamily="34" charset="0"/>
              </a:rPr>
              <a:t>Nereagují laboratorními známkami zánětu jako v mládí</a:t>
            </a:r>
          </a:p>
          <a:p>
            <a:pPr>
              <a:defRPr/>
            </a:pPr>
            <a:r>
              <a:rPr lang="cs-CZ" sz="2400" dirty="0">
                <a:cs typeface="Arial" pitchFamily="34" charset="0"/>
              </a:rPr>
              <a:t>Komplikace u ležících nemocných - možná spoluúčast vdechnutí bakterií ze zažívacího traktu</a:t>
            </a:r>
            <a:endParaRPr lang="cs-CZ" sz="2000" dirty="0">
              <a:cs typeface="Arial" pitchFamily="34" charset="0"/>
            </a:endParaRPr>
          </a:p>
          <a:p>
            <a:pPr>
              <a:defRPr/>
            </a:pPr>
            <a:endParaRPr lang="cs-CZ" sz="2400" dirty="0">
              <a:cs typeface="Arial" pitchFamily="34" charset="0"/>
            </a:endParaRPr>
          </a:p>
          <a:p>
            <a:pPr>
              <a:defRPr/>
            </a:pPr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0BD9B64-C5A9-F741-A283-DFCE691BD4C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vypadá pneumokoková pneumonie?</a:t>
            </a:r>
          </a:p>
        </p:txBody>
      </p:sp>
      <p:pic>
        <p:nvPicPr>
          <p:cNvPr id="54274" name="Picture 4">
            <a:extLst>
              <a:ext uri="{FF2B5EF4-FFF2-40B4-BE49-F238E27FC236}">
                <a16:creationId xmlns:a16="http://schemas.microsoft.com/office/drawing/2014/main" id="{B14F9C7F-7F21-2C45-A655-BCDAA1571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806450"/>
            <a:ext cx="6865938" cy="593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7C3CC-B887-D546-A995-81E976417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250"/>
            <a:ext cx="7345363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Zánět mozkových blan (meningitida) - projevy nemoci</a:t>
            </a:r>
            <a:b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47100A38-083B-C847-A704-045E4E026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b="1" dirty="0"/>
              <a:t>horečka, prudké bolesti hlavy, zvracení, </a:t>
            </a:r>
            <a:r>
              <a:rPr lang="cs-CZ" altLang="cs-CZ" sz="2400" dirty="0"/>
              <a:t>často bez předchozí nevolnosti, pacienti jsou zmatení, mají </a:t>
            </a:r>
            <a:r>
              <a:rPr lang="cs-CZ" altLang="cs-CZ" sz="2400" b="1" dirty="0"/>
              <a:t>pozitivní takzvané meningeální známky – vázne šíje, pacient se nedokáže předklonit čelem ke kolenům</a:t>
            </a:r>
          </a:p>
          <a:p>
            <a:pPr eaLnBrk="1" hangingPunct="1">
              <a:defRPr/>
            </a:pPr>
            <a:r>
              <a:rPr lang="cs-CZ" altLang="cs-CZ" sz="2400" dirty="0"/>
              <a:t>často bývají také ochrnuté hlavové nervy, což se projevuje asymetrií v obličeji nebo poruchami vidění</a:t>
            </a:r>
          </a:p>
          <a:p>
            <a:pPr eaLnBrk="1" hangingPunct="1">
              <a:defRPr/>
            </a:pPr>
            <a:r>
              <a:rPr lang="cs-CZ" altLang="cs-CZ" sz="2400" dirty="0"/>
              <a:t>v pokročilé fázi, kdy dochází k </a:t>
            </a:r>
            <a:r>
              <a:rPr lang="cs-CZ" altLang="cs-CZ" sz="2400" b="1" dirty="0"/>
              <a:t>otoku mozku</a:t>
            </a:r>
            <a:r>
              <a:rPr lang="cs-CZ" altLang="cs-CZ" sz="2400" dirty="0"/>
              <a:t>, upadají pacienti do bezvědomí, snižuje se jim srdeční frekvence, zvyšuje se jim krevní tlak a jsou v ohrožení života</a:t>
            </a:r>
          </a:p>
          <a:p>
            <a:pPr eaLnBrk="1" hangingPunct="1">
              <a:defRPr/>
            </a:pPr>
            <a:r>
              <a:rPr lang="cs-CZ" altLang="cs-CZ" sz="2400" dirty="0"/>
              <a:t>sekundární meningitida se často vyvíjí pomaleji a mívá méně nápadné projevy, často ale přechází do chronické fáze a v její léčbě je mnohdy nutný chirurgický zákrok</a:t>
            </a:r>
          </a:p>
          <a:p>
            <a:pPr eaLnBrk="1" hangingPunct="1">
              <a:defRPr/>
            </a:pPr>
            <a:endParaRPr lang="cs-CZ" altLang="cs-CZ" dirty="0"/>
          </a:p>
        </p:txBody>
      </p:sp>
      <p:pic>
        <p:nvPicPr>
          <p:cNvPr id="57347" name="Picture 2" descr="C:\Data\My Pictures\prevenar\1232317311.jpg">
            <a:extLst>
              <a:ext uri="{FF2B5EF4-FFF2-40B4-BE49-F238E27FC236}">
                <a16:creationId xmlns:a16="http://schemas.microsoft.com/office/drawing/2014/main" id="{9368BA91-743C-5245-BE35-C5A26B171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0"/>
            <a:ext cx="165417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D88F9-A129-2048-91DE-3B43A4A35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Léčba pneumokokové infekce</a:t>
            </a:r>
            <a:endParaRPr lang="cs-CZ" dirty="0"/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1BEA1604-3C00-734B-82C2-FBB057525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908050"/>
            <a:ext cx="82296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2800" b="1" i="1" u="sng"/>
              <a:t>Odolnost pneumokoků</a:t>
            </a:r>
          </a:p>
          <a:p>
            <a:pPr eaLnBrk="1" hangingPunct="1">
              <a:buFont typeface="Wingdings" pitchFamily="2" charset="2"/>
              <a:buChar char="•"/>
            </a:pPr>
            <a:r>
              <a:rPr lang="cs-CZ" altLang="cs-CZ" sz="2800"/>
              <a:t>problémem v léčbě je </a:t>
            </a:r>
            <a:r>
              <a:rPr lang="cs-CZ" altLang="cs-CZ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narůstající odolnost (rezistence) pneumokoků vůči běžně používaným antibiotikům </a:t>
            </a:r>
            <a:r>
              <a:rPr lang="cs-CZ" altLang="cs-CZ" sz="2800"/>
              <a:t>první volby, protože se tím zužuje možnost výběru vhodné léčby</a:t>
            </a:r>
          </a:p>
          <a:p>
            <a:pPr eaLnBrk="1" hangingPunct="1">
              <a:buFont typeface="Wingdings" pitchFamily="2" charset="2"/>
              <a:buChar char="•"/>
            </a:pPr>
            <a:r>
              <a:rPr lang="cs-CZ" altLang="cs-CZ" sz="2800"/>
              <a:t>potom je nutné využívat léky, které jsou velmi drahé, a rezistence pneumokoků se zvyšuje postupně i vůči nim</a:t>
            </a:r>
          </a:p>
          <a:p>
            <a:pPr eaLnBrk="1" hangingPunct="1">
              <a:buFont typeface="Wingdings" pitchFamily="2" charset="2"/>
              <a:buChar char="•"/>
            </a:pPr>
            <a:r>
              <a:rPr lang="cs-CZ" altLang="cs-CZ" sz="2800"/>
              <a:t>obecně je rezistence bakterií způsobená nadužíváním antibiotik v léčbě u nemocí, kde není důvod je podávat, nebo podáváním antibiotik zbytečně silných při běžných infekcích, kde by stačila antibiotika základní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015ECD-D731-4B4D-A796-5DACDEAFE4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CDA569-A090-9F40-A321-ADE455FD590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72194" name="Rectangle 2">
            <a:extLst>
              <a:ext uri="{FF2B5EF4-FFF2-40B4-BE49-F238E27FC236}">
                <a16:creationId xmlns:a16="http://schemas.microsoft.com/office/drawing/2014/main" id="{B8114BA9-9684-E94D-AEDE-8EDCEEA9C1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714500"/>
            <a:ext cx="8229600" cy="706438"/>
          </a:xfrm>
        </p:spPr>
        <p:txBody>
          <a:bodyPr/>
          <a:lstStyle/>
          <a:p>
            <a:pPr>
              <a:defRPr/>
            </a:pPr>
            <a:r>
              <a:rPr lang="cs-CZ" altLang="cs-CZ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Jaký význam má očkování </a:t>
            </a:r>
            <a:br>
              <a:rPr lang="cs-CZ" altLang="cs-CZ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u dospělých?</a:t>
            </a:r>
            <a:endParaRPr lang="cs-CZ" altLang="cs-CZ" sz="4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6563" name="Picture 5" descr="Question mark">
            <a:extLst>
              <a:ext uri="{FF2B5EF4-FFF2-40B4-BE49-F238E27FC236}">
                <a16:creationId xmlns:a16="http://schemas.microsoft.com/office/drawing/2014/main" id="{3D497EF2-2404-044B-B949-B0F7A4E7DB5D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2997200"/>
            <a:ext cx="3657600" cy="2609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858" name="Rectangle 2">
            <a:extLst>
              <a:ext uri="{FF2B5EF4-FFF2-40B4-BE49-F238E27FC236}">
                <a16:creationId xmlns:a16="http://schemas.microsoft.com/office/drawing/2014/main" id="{D892A018-F9A8-1842-A1B0-C08359310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Očkování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6590C09-EBB4-9E4F-878A-4195153F36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5738" y="1555750"/>
            <a:ext cx="8432800" cy="502761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dirty="0"/>
              <a:t>Očkovací látky obsahují složku, která se získává z původce onemocnění (virus, bakterie), nazýváme ji </a:t>
            </a:r>
            <a:r>
              <a:rPr lang="cs-CZ" altLang="cs-CZ" sz="2400" u="sng" dirty="0"/>
              <a:t>antigen</a:t>
            </a:r>
            <a:r>
              <a:rPr lang="cs-CZ" altLang="cs-CZ" sz="2400" dirty="0"/>
              <a:t>.</a:t>
            </a:r>
          </a:p>
          <a:p>
            <a:pPr eaLnBrk="1" hangingPunct="1">
              <a:defRPr/>
            </a:pPr>
            <a:r>
              <a:rPr lang="cs-CZ" altLang="cs-CZ" sz="2400" u="sng" dirty="0"/>
              <a:t>Antigen</a:t>
            </a:r>
            <a:r>
              <a:rPr lang="cs-CZ" altLang="cs-CZ" sz="2400" dirty="0"/>
              <a:t> v organismu povzbudí imunitní systém k tvorbě protilátek.</a:t>
            </a:r>
          </a:p>
          <a:p>
            <a:pPr eaLnBrk="1" hangingPunct="1">
              <a:defRPr/>
            </a:pPr>
            <a:r>
              <a:rPr lang="cs-CZ" altLang="cs-CZ" sz="2400" dirty="0"/>
              <a:t>Pokud se očkovaný člověk setká později s původcem dané nemoci, je jeho imunitní systém již připraven a původce  zničí, aniž by očkovaný člověk onemocněl. </a:t>
            </a:r>
          </a:p>
          <a:p>
            <a:pPr eaLnBrk="1" hangingPunct="1">
              <a:defRPr/>
            </a:pPr>
            <a:r>
              <a:rPr lang="cs-CZ" altLang="cs-CZ" sz="2400" u="sng" dirty="0"/>
              <a:t>Nejvýznamnější možnost prevence infekčních chorob – je lepší infekční chorobě předcházet než ji léčit</a:t>
            </a:r>
            <a:endParaRPr lang="cs-CZ" altLang="cs-CZ" sz="2400" dirty="0"/>
          </a:p>
          <a:p>
            <a:pPr eaLnBrk="1" hangingPunct="1">
              <a:defRPr/>
            </a:pPr>
            <a:r>
              <a:rPr lang="cs-CZ" altLang="cs-CZ" sz="2400" dirty="0"/>
              <a:t>Vakcíny jsou </a:t>
            </a:r>
            <a:r>
              <a:rPr lang="cs-CZ" altLang="cs-CZ" sz="2400" b="1" dirty="0"/>
              <a:t>ověřovány </a:t>
            </a:r>
            <a:r>
              <a:rPr lang="pl-PL" altLang="cs-CZ" sz="2400" b="1" dirty="0"/>
              <a:t>v rozsáhlých klinických studiích na velkém počtu pacientů.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pl-PL" altLang="cs-CZ" sz="2400" dirty="0"/>
              <a:t>      </a:t>
            </a:r>
            <a:endParaRPr lang="cs-CZ" altLang="cs-CZ" sz="2400" u="sng" dirty="0"/>
          </a:p>
          <a:p>
            <a:pPr eaLnBrk="1" hangingPunct="1">
              <a:defRPr/>
            </a:pPr>
            <a:endParaRPr lang="cs-CZ" altLang="cs-CZ" sz="2400" dirty="0"/>
          </a:p>
          <a:p>
            <a:pPr eaLnBrk="1" hangingPunct="1">
              <a:defRPr/>
            </a:pPr>
            <a:endParaRPr lang="cs-CZ" altLang="cs-CZ" sz="2400" dirty="0"/>
          </a:p>
          <a:p>
            <a:pPr eaLnBrk="1" hangingPunct="1">
              <a:defRPr/>
            </a:pPr>
            <a:endParaRPr lang="cs-CZ" altLang="cs-CZ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>
            <a:extLst>
              <a:ext uri="{FF2B5EF4-FFF2-40B4-BE49-F238E27FC236}">
                <a16:creationId xmlns:a16="http://schemas.microsoft.com/office/drawing/2014/main" id="{01EAF03D-D16B-E34F-BB13-F4B797DE6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2275" y="2286000"/>
            <a:ext cx="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>
              <a:ln>
                <a:noFill/>
              </a:ln>
              <a:solidFill>
                <a:srgbClr val="6F003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GillSans" pitchFamily="34" charset="-18"/>
              <a:ea typeface="+mn-ea"/>
              <a:cs typeface="+mn-cs"/>
            </a:endParaRPr>
          </a:p>
        </p:txBody>
      </p:sp>
      <p:sp>
        <p:nvSpPr>
          <p:cNvPr id="472067" name="Rectangle 3">
            <a:extLst>
              <a:ext uri="{FF2B5EF4-FFF2-40B4-BE49-F238E27FC236}">
                <a16:creationId xmlns:a16="http://schemas.microsoft.com/office/drawing/2014/main" id="{2D995C37-7E0C-0A40-8C2B-774E36805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4050" y="2628900"/>
            <a:ext cx="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>
              <a:ln>
                <a:noFill/>
              </a:ln>
              <a:solidFill>
                <a:srgbClr val="6F003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GillSans" pitchFamily="34" charset="-18"/>
              <a:ea typeface="+mn-ea"/>
              <a:cs typeface="+mn-cs"/>
            </a:endParaRP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84D554E4-F725-4F4F-9298-38DE99512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52525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PŘIROZENÁ INFEKCE versus VAKCINACE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8612" name="Group 5">
            <a:extLst>
              <a:ext uri="{FF2B5EF4-FFF2-40B4-BE49-F238E27FC236}">
                <a16:creationId xmlns:a16="http://schemas.microsoft.com/office/drawing/2014/main" id="{DDFCF9B4-B6BD-6046-B440-D2E52A6ECC42}"/>
              </a:ext>
            </a:extLst>
          </p:cNvPr>
          <p:cNvGrpSpPr>
            <a:grpSpLocks/>
          </p:cNvGrpSpPr>
          <p:nvPr/>
        </p:nvGrpSpPr>
        <p:grpSpPr bwMode="auto">
          <a:xfrm>
            <a:off x="141288" y="1433513"/>
            <a:ext cx="8791575" cy="4503737"/>
            <a:chOff x="140" y="935"/>
            <a:chExt cx="5538" cy="2837"/>
          </a:xfrm>
        </p:grpSpPr>
        <p:sp>
          <p:nvSpPr>
            <p:cNvPr id="472070" name="Rectangle 6">
              <a:extLst>
                <a:ext uri="{FF2B5EF4-FFF2-40B4-BE49-F238E27FC236}">
                  <a16:creationId xmlns:a16="http://schemas.microsoft.com/office/drawing/2014/main" id="{04FAD863-E56B-A84C-A646-ED4081C91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" y="1489"/>
              <a:ext cx="816" cy="461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+mn-ea"/>
                  <a:cs typeface="+mn-cs"/>
                </a:rPr>
                <a:t>Patogen</a:t>
              </a:r>
            </a:p>
          </p:txBody>
        </p:sp>
        <p:sp>
          <p:nvSpPr>
            <p:cNvPr id="68614" name="Rectangle 7">
              <a:extLst>
                <a:ext uri="{FF2B5EF4-FFF2-40B4-BE49-F238E27FC236}">
                  <a16:creationId xmlns:a16="http://schemas.microsoft.com/office/drawing/2014/main" id="{6B1C2843-1110-1D4F-873C-22069AA63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540"/>
              <a:ext cx="1179" cy="38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cs-CZ" sz="1600" b="1" i="0" u="none" strike="noStrike" kern="1200" cap="none" spc="0" normalizeH="0" baseline="0" noProof="0">
                  <a:ln>
                    <a:noFill/>
                  </a:ln>
                  <a:solidFill>
                    <a:srgbClr val="E6F8F4"/>
                  </a:solidFill>
                  <a:effectLst/>
                  <a:uLnTx/>
                  <a:uFillTx/>
                  <a:latin typeface="Calibri" panose="020F0502020204030204" pitchFamily="34" charset="0"/>
                  <a:ea typeface="PMingLiU" panose="02020500000000000000" pitchFamily="18" charset="-120"/>
                  <a:cs typeface="+mn-cs"/>
                </a:rPr>
                <a:t>Im</a:t>
              </a:r>
              <a:r>
                <a:rPr kumimoji="0" lang="cs-CZ" altLang="cs-CZ" sz="1600" b="1" i="0" u="none" strike="noStrike" kern="1200" cap="none" spc="0" normalizeH="0" baseline="0" noProof="0">
                  <a:ln>
                    <a:noFill/>
                  </a:ln>
                  <a:solidFill>
                    <a:srgbClr val="E6F8F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unitní odpověď</a:t>
              </a:r>
              <a:endParaRPr kumimoji="0" lang="de-DE" altLang="cs-CZ" sz="1600" b="1" i="0" u="none" strike="noStrike" kern="1200" cap="none" spc="0" normalizeH="0" baseline="0" noProof="0">
                <a:ln>
                  <a:noFill/>
                </a:ln>
                <a:solidFill>
                  <a:srgbClr val="E6F8F4"/>
                </a:solidFill>
                <a:effectLst/>
                <a:uLnTx/>
                <a:uFillTx/>
                <a:latin typeface="Calibri" panose="020F0502020204030204" pitchFamily="34" charset="0"/>
                <a:ea typeface="PMingLiU" panose="02020500000000000000" pitchFamily="18" charset="-120"/>
                <a:cs typeface="+mn-cs"/>
              </a:endParaRPr>
            </a:p>
          </p:txBody>
        </p:sp>
        <p:sp>
          <p:nvSpPr>
            <p:cNvPr id="472072" name="Rectangle 8">
              <a:extLst>
                <a:ext uri="{FF2B5EF4-FFF2-40B4-BE49-F238E27FC236}">
                  <a16:creationId xmlns:a16="http://schemas.microsoft.com/office/drawing/2014/main" id="{AD822E53-4AD5-8345-948A-CCF3A7F7E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2" y="1294"/>
              <a:ext cx="816" cy="88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Vyléčení</a:t>
              </a:r>
            </a:p>
            <a:p>
              <a:pPr marL="0" marR="0" lvl="0" indent="0" algn="ctr" defTabSz="914400" rtl="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Protekce</a:t>
              </a:r>
              <a:endPara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616" name="Rectangle 9">
              <a:extLst>
                <a:ext uri="{FF2B5EF4-FFF2-40B4-BE49-F238E27FC236}">
                  <a16:creationId xmlns:a16="http://schemas.microsoft.com/office/drawing/2014/main" id="{A34679C0-1591-E24B-9A39-03CC98149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8" y="1026"/>
              <a:ext cx="1733" cy="1428"/>
            </a:xfrm>
            <a:prstGeom prst="rect">
              <a:avLst/>
            </a:prstGeom>
            <a:gradFill rotWithShape="0">
              <a:gsLst>
                <a:gs pos="0">
                  <a:srgbClr val="2F2F47"/>
                </a:gs>
                <a:gs pos="100000">
                  <a:srgbClr val="6666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68617" name="Rectangle 10">
              <a:extLst>
                <a:ext uri="{FF2B5EF4-FFF2-40B4-BE49-F238E27FC236}">
                  <a16:creationId xmlns:a16="http://schemas.microsoft.com/office/drawing/2014/main" id="{0D664066-05B2-1E4F-9138-6B37FE272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4" y="1283"/>
              <a:ext cx="682" cy="3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</p:spPr>
          <p:txBody>
            <a:bodyPr wrap="none" lIns="108000" tIns="180000" rIns="108000" bIns="180000" anchor="ctr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600" b="1" i="0" u="none" strike="noStrike" kern="1200" cap="none" spc="0" normalizeH="0" baseline="0" noProof="0">
                  <a:ln>
                    <a:noFill/>
                  </a:ln>
                  <a:solidFill>
                    <a:srgbClr val="6F003F"/>
                  </a:solidFill>
                  <a:effectLst/>
                  <a:uLnTx/>
                  <a:uFillTx/>
                  <a:latin typeface="GillSans" panose="020B0502020104020203" pitchFamily="34" charset="-79"/>
                  <a:ea typeface="+mn-ea"/>
                  <a:cs typeface="+mn-cs"/>
                </a:rPr>
                <a:t>Nemocný</a:t>
              </a:r>
              <a:endParaRPr kumimoji="0" lang="de-DE" altLang="cs-CZ" sz="1600" b="1" i="0" u="none" strike="noStrike" kern="1200" cap="none" spc="0" normalizeH="0" baseline="0" noProof="0">
                <a:ln>
                  <a:noFill/>
                </a:ln>
                <a:solidFill>
                  <a:srgbClr val="6F003F"/>
                </a:solidFill>
                <a:effectLst/>
                <a:uLnTx/>
                <a:uFillTx/>
                <a:latin typeface="GillSans" panose="020B0502020104020203" pitchFamily="34" charset="-79"/>
                <a:ea typeface="+mn-ea"/>
                <a:cs typeface="+mn-cs"/>
              </a:endParaRPr>
            </a:p>
          </p:txBody>
        </p:sp>
        <p:sp>
          <p:nvSpPr>
            <p:cNvPr id="68618" name="Rectangle 11">
              <a:extLst>
                <a:ext uri="{FF2B5EF4-FFF2-40B4-BE49-F238E27FC236}">
                  <a16:creationId xmlns:a16="http://schemas.microsoft.com/office/drawing/2014/main" id="{2B8B48C0-BDEA-F149-A650-BD01E4FBA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1" y="1920"/>
              <a:ext cx="518" cy="3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</p:spPr>
          <p:txBody>
            <a:bodyPr wrap="none" lIns="108000" tIns="180000" rIns="108000" bIns="180000" anchor="ctr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cs-CZ" sz="1600" b="1" i="0" u="none" strike="noStrike" kern="1200" cap="none" spc="0" normalizeH="0" baseline="0" noProof="0">
                  <a:ln>
                    <a:noFill/>
                  </a:ln>
                  <a:solidFill>
                    <a:srgbClr val="6F003F"/>
                  </a:solidFill>
                  <a:effectLst/>
                  <a:uLnTx/>
                  <a:uFillTx/>
                  <a:latin typeface="GillSans" panose="020B0502020104020203" pitchFamily="34" charset="-79"/>
                  <a:ea typeface="+mn-ea"/>
                  <a:cs typeface="+mn-cs"/>
                </a:rPr>
                <a:t>Toxin</a:t>
              </a:r>
              <a:r>
                <a:rPr kumimoji="0" lang="cs-CZ" altLang="cs-CZ" sz="1600" b="1" i="0" u="none" strike="noStrike" kern="1200" cap="none" spc="0" normalizeH="0" baseline="0" noProof="0">
                  <a:ln>
                    <a:noFill/>
                  </a:ln>
                  <a:solidFill>
                    <a:srgbClr val="6F003F"/>
                  </a:solidFill>
                  <a:effectLst/>
                  <a:uLnTx/>
                  <a:uFillTx/>
                  <a:latin typeface="GillSans" panose="020B0502020104020203" pitchFamily="34" charset="-79"/>
                  <a:ea typeface="+mn-ea"/>
                  <a:cs typeface="+mn-cs"/>
                </a:rPr>
                <a:t>y</a:t>
              </a:r>
              <a:endParaRPr kumimoji="0" lang="de-DE" altLang="cs-CZ" sz="1600" b="1" i="0" u="none" strike="noStrike" kern="1200" cap="none" spc="0" normalizeH="0" baseline="0" noProof="0">
                <a:ln>
                  <a:noFill/>
                </a:ln>
                <a:solidFill>
                  <a:srgbClr val="6F003F"/>
                </a:solidFill>
                <a:effectLst/>
                <a:uLnTx/>
                <a:uFillTx/>
                <a:latin typeface="GillSans" panose="020B0502020104020203" pitchFamily="34" charset="-79"/>
                <a:ea typeface="+mn-ea"/>
                <a:cs typeface="+mn-cs"/>
              </a:endParaRPr>
            </a:p>
          </p:txBody>
        </p:sp>
        <p:sp>
          <p:nvSpPr>
            <p:cNvPr id="68619" name="Rectangle 12">
              <a:extLst>
                <a:ext uri="{FF2B5EF4-FFF2-40B4-BE49-F238E27FC236}">
                  <a16:creationId xmlns:a16="http://schemas.microsoft.com/office/drawing/2014/main" id="{A238A5BC-6A68-2847-92E4-6D38EF6C3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" y="1282"/>
              <a:ext cx="555" cy="3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90033"/>
              </a:solidFill>
              <a:miter lim="800000"/>
              <a:headEnd/>
              <a:tailEnd/>
            </a:ln>
          </p:spPr>
          <p:txBody>
            <a:bodyPr wrap="none" lIns="108000" tIns="180000" rIns="108000" bIns="180000" anchor="ctr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cs-CZ" sz="1600" b="1" i="0" u="none" strike="noStrike" kern="1200" cap="none" spc="0" normalizeH="0" baseline="0" noProof="0">
                  <a:ln>
                    <a:noFill/>
                  </a:ln>
                  <a:solidFill>
                    <a:srgbClr val="6F003F"/>
                  </a:solidFill>
                  <a:effectLst/>
                  <a:uLnTx/>
                  <a:uFillTx/>
                  <a:latin typeface="GillSans" panose="020B0502020104020203" pitchFamily="34" charset="-79"/>
                  <a:ea typeface="+mn-ea"/>
                  <a:cs typeface="+mn-cs"/>
                </a:rPr>
                <a:t>Infe</a:t>
              </a:r>
              <a:r>
                <a:rPr kumimoji="0" lang="cs-CZ" altLang="cs-CZ" sz="1600" b="1" i="0" u="none" strike="noStrike" kern="1200" cap="none" spc="0" normalizeH="0" baseline="0" noProof="0">
                  <a:ln>
                    <a:noFill/>
                  </a:ln>
                  <a:solidFill>
                    <a:srgbClr val="6F003F"/>
                  </a:solidFill>
                  <a:effectLst/>
                  <a:uLnTx/>
                  <a:uFillTx/>
                  <a:latin typeface="GillSans" panose="020B0502020104020203" pitchFamily="34" charset="-79"/>
                  <a:ea typeface="+mn-ea"/>
                  <a:cs typeface="+mn-cs"/>
                </a:rPr>
                <a:t>kce</a:t>
              </a:r>
              <a:endParaRPr kumimoji="0" lang="de-DE" altLang="cs-CZ" sz="1600" b="1" i="0" u="none" strike="noStrike" kern="1200" cap="none" spc="0" normalizeH="0" baseline="0" noProof="0">
                <a:ln>
                  <a:noFill/>
                </a:ln>
                <a:solidFill>
                  <a:srgbClr val="6F003F"/>
                </a:solidFill>
                <a:effectLst/>
                <a:uLnTx/>
                <a:uFillTx/>
                <a:latin typeface="GillSans" panose="020B0502020104020203" pitchFamily="34" charset="-79"/>
                <a:ea typeface="+mn-ea"/>
                <a:cs typeface="+mn-cs"/>
              </a:endParaRPr>
            </a:p>
          </p:txBody>
        </p:sp>
        <p:cxnSp>
          <p:nvCxnSpPr>
            <p:cNvPr id="68620" name="AutoShape 13">
              <a:extLst>
                <a:ext uri="{FF2B5EF4-FFF2-40B4-BE49-F238E27FC236}">
                  <a16:creationId xmlns:a16="http://schemas.microsoft.com/office/drawing/2014/main" id="{225C83CF-C984-8F4A-8C93-8D1C1FD8C4F7}"/>
                </a:ext>
              </a:extLst>
            </p:cNvPr>
            <p:cNvCxnSpPr>
              <a:cxnSpLocks noChangeShapeType="1"/>
              <a:stCxn id="68619" idx="3"/>
              <a:endCxn id="68617" idx="1"/>
            </p:cNvCxnSpPr>
            <p:nvPr/>
          </p:nvCxnSpPr>
          <p:spPr bwMode="auto">
            <a:xfrm>
              <a:off x="1867" y="1475"/>
              <a:ext cx="407" cy="1"/>
            </a:xfrm>
            <a:prstGeom prst="straightConnector1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21" name="AutoShape 14">
              <a:extLst>
                <a:ext uri="{FF2B5EF4-FFF2-40B4-BE49-F238E27FC236}">
                  <a16:creationId xmlns:a16="http://schemas.microsoft.com/office/drawing/2014/main" id="{A5AE30CB-67FE-2542-ABA3-EDBEAA197469}"/>
                </a:ext>
              </a:extLst>
            </p:cNvPr>
            <p:cNvCxnSpPr>
              <a:cxnSpLocks noChangeShapeType="1"/>
              <a:stCxn id="68619" idx="2"/>
              <a:endCxn id="68618" idx="1"/>
            </p:cNvCxnSpPr>
            <p:nvPr/>
          </p:nvCxnSpPr>
          <p:spPr bwMode="auto">
            <a:xfrm rot="16200000" flipH="1">
              <a:off x="1508" y="1750"/>
              <a:ext cx="445" cy="281"/>
            </a:xfrm>
            <a:prstGeom prst="curvedConnector2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22" name="AutoShape 15">
              <a:extLst>
                <a:ext uri="{FF2B5EF4-FFF2-40B4-BE49-F238E27FC236}">
                  <a16:creationId xmlns:a16="http://schemas.microsoft.com/office/drawing/2014/main" id="{C2934335-E140-7D45-8DD8-D81C7A58F85D}"/>
                </a:ext>
              </a:extLst>
            </p:cNvPr>
            <p:cNvCxnSpPr>
              <a:cxnSpLocks noChangeShapeType="1"/>
              <a:stCxn id="68618" idx="3"/>
              <a:endCxn id="68617" idx="2"/>
            </p:cNvCxnSpPr>
            <p:nvPr/>
          </p:nvCxnSpPr>
          <p:spPr bwMode="auto">
            <a:xfrm flipV="1">
              <a:off x="2389" y="1669"/>
              <a:ext cx="226" cy="444"/>
            </a:xfrm>
            <a:prstGeom prst="curvedConnector2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8623" name="Text Box 16">
              <a:extLst>
                <a:ext uri="{FF2B5EF4-FFF2-40B4-BE49-F238E27FC236}">
                  <a16:creationId xmlns:a16="http://schemas.microsoft.com/office/drawing/2014/main" id="{D9311557-A6C1-3A41-9138-04AD69A10B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3" y="2432"/>
              <a:ext cx="1396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9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Specific</a:t>
              </a:r>
              <a:r>
                <a:rPr kumimoji="0" lang="cs-CZ" altLang="cs-CZ" sz="19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ká paměť</a:t>
              </a:r>
              <a:endParaRPr kumimoji="0" lang="en-US" altLang="cs-CZ" sz="1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2081" name="Rectangle 17">
              <a:extLst>
                <a:ext uri="{FF2B5EF4-FFF2-40B4-BE49-F238E27FC236}">
                  <a16:creationId xmlns:a16="http://schemas.microsoft.com/office/drawing/2014/main" id="{866EB541-9060-7C47-9456-BC93317AB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" y="3198"/>
              <a:ext cx="816" cy="461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+mn-ea"/>
                  <a:cs typeface="+mn-cs"/>
                </a:rPr>
                <a:t>Va</a:t>
              </a:r>
              <a:r>
                <a:rPr kumimoji="0" lang="cs-CZ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+mn-ea"/>
                  <a:cs typeface="+mn-cs"/>
                </a:rPr>
                <a:t>kcína</a:t>
              </a:r>
              <a:endPara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72082" name="Rectangle 18">
              <a:extLst>
                <a:ext uri="{FF2B5EF4-FFF2-40B4-BE49-F238E27FC236}">
                  <a16:creationId xmlns:a16="http://schemas.microsoft.com/office/drawing/2014/main" id="{B25698DC-1C61-7A47-AEA2-8D9175E16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2" y="3242"/>
              <a:ext cx="816" cy="371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Prote</a:t>
              </a:r>
              <a:r>
                <a:rPr kumimoji="0" lang="cs-CZ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kce</a:t>
              </a:r>
              <a:endPara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68626" name="AutoShape 19">
              <a:extLst>
                <a:ext uri="{FF2B5EF4-FFF2-40B4-BE49-F238E27FC236}">
                  <a16:creationId xmlns:a16="http://schemas.microsoft.com/office/drawing/2014/main" id="{0CC3D690-7B2F-C542-83A6-C09BE12568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75" y="3430"/>
              <a:ext cx="2245" cy="5"/>
            </a:xfrm>
            <a:prstGeom prst="straightConnector1">
              <a:avLst/>
            </a:prstGeom>
            <a:noFill/>
            <a:ln w="50800">
              <a:solidFill>
                <a:srgbClr val="FFBF3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627" name="AutoShape 20">
              <a:extLst>
                <a:ext uri="{FF2B5EF4-FFF2-40B4-BE49-F238E27FC236}">
                  <a16:creationId xmlns:a16="http://schemas.microsoft.com/office/drawing/2014/main" id="{AC2823B1-610F-9046-B484-FC51E341E723}"/>
                </a:ext>
              </a:extLst>
            </p:cNvPr>
            <p:cNvCxnSpPr>
              <a:cxnSpLocks noChangeShapeType="1"/>
              <a:endCxn id="472082" idx="1"/>
            </p:cNvCxnSpPr>
            <p:nvPr/>
          </p:nvCxnSpPr>
          <p:spPr bwMode="auto">
            <a:xfrm>
              <a:off x="4434" y="3428"/>
              <a:ext cx="428" cy="0"/>
            </a:xfrm>
            <a:prstGeom prst="straightConnector1">
              <a:avLst/>
            </a:prstGeom>
            <a:noFill/>
            <a:ln w="38100">
              <a:solidFill>
                <a:srgbClr val="FFBF3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8628" name="Oval 21">
              <a:extLst>
                <a:ext uri="{FF2B5EF4-FFF2-40B4-BE49-F238E27FC236}">
                  <a16:creationId xmlns:a16="http://schemas.microsoft.com/office/drawing/2014/main" id="{EEA5A1CE-6545-5948-9189-DF2FBFCC3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0" y="2351"/>
              <a:ext cx="1452" cy="4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6F003F"/>
                </a:solidFill>
                <a:effectLst/>
                <a:uLnTx/>
                <a:uFillTx/>
                <a:latin typeface="GillSans" panose="020B0502020104020203" pitchFamily="34" charset="-79"/>
                <a:ea typeface="+mn-ea"/>
                <a:cs typeface="+mn-cs"/>
              </a:endParaRPr>
            </a:p>
          </p:txBody>
        </p:sp>
        <p:sp>
          <p:nvSpPr>
            <p:cNvPr id="472086" name="Rectangle 22">
              <a:extLst>
                <a:ext uri="{FF2B5EF4-FFF2-40B4-BE49-F238E27FC236}">
                  <a16:creationId xmlns:a16="http://schemas.microsoft.com/office/drawing/2014/main" id="{C9FFE4AC-86D9-DB47-BABA-06C04AF5F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4" y="3084"/>
              <a:ext cx="1521" cy="68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447675" marR="0" lvl="1" indent="-180975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>
                  <a:ln>
                    <a:noFill/>
                  </a:ln>
                  <a:solidFill>
                    <a:srgbClr val="E6F8F4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+mn-ea"/>
                  <a:cs typeface="+mn-cs"/>
                </a:rPr>
                <a:t>         Zdravý</a:t>
              </a:r>
              <a:endPara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E6F8F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68630" name="Group 23">
              <a:extLst>
                <a:ext uri="{FF2B5EF4-FFF2-40B4-BE49-F238E27FC236}">
                  <a16:creationId xmlns:a16="http://schemas.microsoft.com/office/drawing/2014/main" id="{B444F073-4D9E-5B4F-B8B8-2359CFAA4D08}"/>
                </a:ext>
              </a:extLst>
            </p:cNvPr>
            <p:cNvGrpSpPr>
              <a:grpSpLocks/>
            </p:cNvGrpSpPr>
            <p:nvPr/>
          </p:nvGrpSpPr>
          <p:grpSpPr bwMode="auto">
            <a:xfrm rot="2879971">
              <a:off x="2546" y="3446"/>
              <a:ext cx="252" cy="219"/>
              <a:chOff x="35" y="59"/>
              <a:chExt cx="252" cy="201"/>
            </a:xfrm>
          </p:grpSpPr>
          <p:sp>
            <p:nvSpPr>
              <p:cNvPr id="68648" name="Oval 24">
                <a:extLst>
                  <a:ext uri="{FF2B5EF4-FFF2-40B4-BE49-F238E27FC236}">
                    <a16:creationId xmlns:a16="http://schemas.microsoft.com/office/drawing/2014/main" id="{B86171F0-24BF-5B49-8255-DB61870142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" y="1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649" name="Oval 25">
                <a:extLst>
                  <a:ext uri="{FF2B5EF4-FFF2-40B4-BE49-F238E27FC236}">
                    <a16:creationId xmlns:a16="http://schemas.microsoft.com/office/drawing/2014/main" id="{60E388ED-1F92-9240-9BC4-CED90A2578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" y="59"/>
                <a:ext cx="96" cy="96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650" name="Oval 26">
                <a:extLst>
                  <a:ext uri="{FF2B5EF4-FFF2-40B4-BE49-F238E27FC236}">
                    <a16:creationId xmlns:a16="http://schemas.microsoft.com/office/drawing/2014/main" id="{4EAEF6DA-2FEF-8A40-8396-CF73C6B744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" y="107"/>
                <a:ext cx="96" cy="96"/>
              </a:xfrm>
              <a:prstGeom prst="ellipse">
                <a:avLst/>
              </a:prstGeom>
              <a:solidFill>
                <a:srgbClr val="66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651" name="Oval 27">
                <a:extLst>
                  <a:ext uri="{FF2B5EF4-FFF2-40B4-BE49-F238E27FC236}">
                    <a16:creationId xmlns:a16="http://schemas.microsoft.com/office/drawing/2014/main" id="{7B0A4009-76EB-F349-BF61-8E4256C1E9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" y="107"/>
                <a:ext cx="96" cy="9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652" name="Oval 28">
                <a:extLst>
                  <a:ext uri="{FF2B5EF4-FFF2-40B4-BE49-F238E27FC236}">
                    <a16:creationId xmlns:a16="http://schemas.microsoft.com/office/drawing/2014/main" id="{C9401473-8313-2E45-BC70-A212CD30FE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" y="119"/>
                <a:ext cx="96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8631" name="Group 29">
              <a:extLst>
                <a:ext uri="{FF2B5EF4-FFF2-40B4-BE49-F238E27FC236}">
                  <a16:creationId xmlns:a16="http://schemas.microsoft.com/office/drawing/2014/main" id="{D58C9279-DF0E-4147-B30D-4BD7CBFCB623}"/>
                </a:ext>
              </a:extLst>
            </p:cNvPr>
            <p:cNvGrpSpPr>
              <a:grpSpLocks/>
            </p:cNvGrpSpPr>
            <p:nvPr/>
          </p:nvGrpSpPr>
          <p:grpSpPr bwMode="auto">
            <a:xfrm rot="2879971">
              <a:off x="1458" y="3174"/>
              <a:ext cx="252" cy="219"/>
              <a:chOff x="35" y="59"/>
              <a:chExt cx="252" cy="201"/>
            </a:xfrm>
          </p:grpSpPr>
          <p:sp>
            <p:nvSpPr>
              <p:cNvPr id="68643" name="Oval 30">
                <a:extLst>
                  <a:ext uri="{FF2B5EF4-FFF2-40B4-BE49-F238E27FC236}">
                    <a16:creationId xmlns:a16="http://schemas.microsoft.com/office/drawing/2014/main" id="{11B7871A-E64C-9242-B92C-4AC13FD20A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" y="1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644" name="Oval 31">
                <a:extLst>
                  <a:ext uri="{FF2B5EF4-FFF2-40B4-BE49-F238E27FC236}">
                    <a16:creationId xmlns:a16="http://schemas.microsoft.com/office/drawing/2014/main" id="{B4FB0D44-3FD1-9B4D-A69A-907A22C7B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" y="59"/>
                <a:ext cx="96" cy="96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645" name="Oval 32">
                <a:extLst>
                  <a:ext uri="{FF2B5EF4-FFF2-40B4-BE49-F238E27FC236}">
                    <a16:creationId xmlns:a16="http://schemas.microsoft.com/office/drawing/2014/main" id="{B2C7F3BD-3113-7440-8A89-D16A8FE23F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" y="107"/>
                <a:ext cx="96" cy="96"/>
              </a:xfrm>
              <a:prstGeom prst="ellipse">
                <a:avLst/>
              </a:prstGeom>
              <a:solidFill>
                <a:srgbClr val="66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646" name="Oval 33">
                <a:extLst>
                  <a:ext uri="{FF2B5EF4-FFF2-40B4-BE49-F238E27FC236}">
                    <a16:creationId xmlns:a16="http://schemas.microsoft.com/office/drawing/2014/main" id="{E0336334-72DF-4343-8782-E13AA5BAC2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" y="107"/>
                <a:ext cx="96" cy="9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647" name="Oval 34">
                <a:extLst>
                  <a:ext uri="{FF2B5EF4-FFF2-40B4-BE49-F238E27FC236}">
                    <a16:creationId xmlns:a16="http://schemas.microsoft.com/office/drawing/2014/main" id="{DED05BA6-3AD3-F940-932E-EFB17F221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" y="119"/>
                <a:ext cx="96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8632" name="Group 35">
              <a:extLst>
                <a:ext uri="{FF2B5EF4-FFF2-40B4-BE49-F238E27FC236}">
                  <a16:creationId xmlns:a16="http://schemas.microsoft.com/office/drawing/2014/main" id="{6CAB805B-5FF1-6E4E-B908-6A8255492D2F}"/>
                </a:ext>
              </a:extLst>
            </p:cNvPr>
            <p:cNvGrpSpPr>
              <a:grpSpLocks/>
            </p:cNvGrpSpPr>
            <p:nvPr/>
          </p:nvGrpSpPr>
          <p:grpSpPr bwMode="auto">
            <a:xfrm rot="2879971">
              <a:off x="2546" y="3129"/>
              <a:ext cx="252" cy="219"/>
              <a:chOff x="35" y="59"/>
              <a:chExt cx="252" cy="201"/>
            </a:xfrm>
          </p:grpSpPr>
          <p:sp>
            <p:nvSpPr>
              <p:cNvPr id="68638" name="Oval 36">
                <a:extLst>
                  <a:ext uri="{FF2B5EF4-FFF2-40B4-BE49-F238E27FC236}">
                    <a16:creationId xmlns:a16="http://schemas.microsoft.com/office/drawing/2014/main" id="{7F8BE4A7-88B5-BC4E-894E-4E73B3E4E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" y="164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639" name="Oval 37">
                <a:extLst>
                  <a:ext uri="{FF2B5EF4-FFF2-40B4-BE49-F238E27FC236}">
                    <a16:creationId xmlns:a16="http://schemas.microsoft.com/office/drawing/2014/main" id="{2BBC03BF-4493-6F47-A731-0D686D1B0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" y="59"/>
                <a:ext cx="96" cy="96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640" name="Oval 38">
                <a:extLst>
                  <a:ext uri="{FF2B5EF4-FFF2-40B4-BE49-F238E27FC236}">
                    <a16:creationId xmlns:a16="http://schemas.microsoft.com/office/drawing/2014/main" id="{C89408B7-1ED8-C741-A8CF-3B70B7FA74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" y="107"/>
                <a:ext cx="96" cy="96"/>
              </a:xfrm>
              <a:prstGeom prst="ellipse">
                <a:avLst/>
              </a:prstGeom>
              <a:solidFill>
                <a:srgbClr val="6699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641" name="Oval 39">
                <a:extLst>
                  <a:ext uri="{FF2B5EF4-FFF2-40B4-BE49-F238E27FC236}">
                    <a16:creationId xmlns:a16="http://schemas.microsoft.com/office/drawing/2014/main" id="{A9E9DBCD-6406-6E44-A98B-CAB0FB959F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" y="107"/>
                <a:ext cx="96" cy="9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642" name="Oval 40">
                <a:extLst>
                  <a:ext uri="{FF2B5EF4-FFF2-40B4-BE49-F238E27FC236}">
                    <a16:creationId xmlns:a16="http://schemas.microsoft.com/office/drawing/2014/main" id="{7763F42A-7012-0F40-B90D-4B502B6A2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" y="119"/>
                <a:ext cx="96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8633" name="Line 41">
              <a:extLst>
                <a:ext uri="{FF2B5EF4-FFF2-40B4-BE49-F238E27FC236}">
                  <a16:creationId xmlns:a16="http://schemas.microsoft.com/office/drawing/2014/main" id="{4670BB4A-AF08-9043-8435-96405A33DB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1752"/>
              <a:ext cx="272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634" name="Line 42">
              <a:extLst>
                <a:ext uri="{FF2B5EF4-FFF2-40B4-BE49-F238E27FC236}">
                  <a16:creationId xmlns:a16="http://schemas.microsoft.com/office/drawing/2014/main" id="{7B6F1168-F7AF-8C43-9946-CBFD8D4B47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1752"/>
              <a:ext cx="227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635" name="Line 43">
              <a:extLst>
                <a:ext uri="{FF2B5EF4-FFF2-40B4-BE49-F238E27FC236}">
                  <a16:creationId xmlns:a16="http://schemas.microsoft.com/office/drawing/2014/main" id="{022D6974-8778-9A48-90D7-ACFBA1C44F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2" y="1752"/>
              <a:ext cx="454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2108" name="Text Box 44">
              <a:extLst>
                <a:ext uri="{FF2B5EF4-FFF2-40B4-BE49-F238E27FC236}">
                  <a16:creationId xmlns:a16="http://schemas.microsoft.com/office/drawing/2014/main" id="{4ED3832E-F0A8-234A-924B-923C8F60F1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" y="935"/>
              <a:ext cx="905" cy="5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ea typeface="+mn-ea"/>
                  <a:cs typeface="+mn-cs"/>
                </a:rPr>
                <a:t>Rozpoznat</a:t>
              </a:r>
            </a:p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ea typeface="+mn-ea"/>
                  <a:cs typeface="+mn-cs"/>
                </a:rPr>
                <a:t>Zlikvidovat</a:t>
              </a:r>
            </a:p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 charset="0"/>
                  <a:ea typeface="+mn-ea"/>
                  <a:cs typeface="+mn-cs"/>
                </a:rPr>
                <a:t>Zapamatovat</a:t>
              </a:r>
            </a:p>
          </p:txBody>
        </p:sp>
        <p:sp>
          <p:nvSpPr>
            <p:cNvPr id="472109" name="Rectangle 45">
              <a:extLst>
                <a:ext uri="{FF2B5EF4-FFF2-40B4-BE49-F238E27FC236}">
                  <a16:creationId xmlns:a16="http://schemas.microsoft.com/office/drawing/2014/main" id="{75D8937E-E94A-0649-9994-B264D600F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3249"/>
              <a:ext cx="1179" cy="38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1200" cap="none" spc="0" normalizeH="0" baseline="0" noProof="0">
                  <a:ln>
                    <a:noFill/>
                  </a:ln>
                  <a:solidFill>
                    <a:srgbClr val="E6F8F4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新細明體" pitchFamily="18" charset="-120"/>
                  <a:cs typeface="+mn-cs"/>
                </a:rPr>
                <a:t>Im</a:t>
              </a:r>
              <a:r>
                <a:rPr kumimoji="0" lang="cs-CZ" sz="1600" b="1" i="0" u="none" strike="noStrike" kern="1200" cap="none" spc="0" normalizeH="0" baseline="0" noProof="0">
                  <a:ln>
                    <a:noFill/>
                  </a:ln>
                  <a:solidFill>
                    <a:srgbClr val="E6F8F4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ea typeface="+mn-ea"/>
                  <a:cs typeface="+mn-cs"/>
                </a:rPr>
                <a:t>unitní odpověď</a:t>
              </a:r>
              <a:endPara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E6F8F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新細明體" pitchFamily="18" charset="-120"/>
                <a:cs typeface="+mn-cs"/>
              </a:endParaRPr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E4CD3377-B4CA-284A-AD41-6A7D46877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313" y="62595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010358B-838D-4F4D-BB11-DD56404E21DA}" type="slidenum">
              <a:rPr lang="cs-CZ" altLang="cs-CZ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cs-CZ" altLang="cs-CZ" sz="1400"/>
          </a:p>
        </p:txBody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0F6F8582-B995-C241-A5D9-91B40740A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177800"/>
            <a:ext cx="7988300" cy="602615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42900" indent="-320675">
              <a:tabLst>
                <a:tab pos="342900" algn="l"/>
                <a:tab pos="892175" algn="l"/>
                <a:tab pos="1806575" algn="l"/>
                <a:tab pos="2720975" algn="l"/>
                <a:tab pos="3635375" algn="l"/>
                <a:tab pos="4549775" algn="l"/>
                <a:tab pos="5464175" algn="l"/>
                <a:tab pos="6378575" algn="l"/>
                <a:tab pos="7292975" algn="l"/>
                <a:tab pos="8207375" algn="l"/>
                <a:tab pos="9121775" algn="l"/>
                <a:tab pos="10036175" algn="l"/>
                <a:tab pos="10312400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892175" algn="l"/>
                <a:tab pos="1806575" algn="l"/>
                <a:tab pos="2720975" algn="l"/>
                <a:tab pos="3635375" algn="l"/>
                <a:tab pos="4549775" algn="l"/>
                <a:tab pos="5464175" algn="l"/>
                <a:tab pos="6378575" algn="l"/>
                <a:tab pos="7292975" algn="l"/>
                <a:tab pos="8207375" algn="l"/>
                <a:tab pos="9121775" algn="l"/>
                <a:tab pos="10036175" algn="l"/>
                <a:tab pos="10312400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892175" algn="l"/>
                <a:tab pos="1806575" algn="l"/>
                <a:tab pos="2720975" algn="l"/>
                <a:tab pos="3635375" algn="l"/>
                <a:tab pos="4549775" algn="l"/>
                <a:tab pos="5464175" algn="l"/>
                <a:tab pos="6378575" algn="l"/>
                <a:tab pos="7292975" algn="l"/>
                <a:tab pos="8207375" algn="l"/>
                <a:tab pos="9121775" algn="l"/>
                <a:tab pos="10036175" algn="l"/>
                <a:tab pos="10312400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892175" algn="l"/>
                <a:tab pos="1806575" algn="l"/>
                <a:tab pos="2720975" algn="l"/>
                <a:tab pos="3635375" algn="l"/>
                <a:tab pos="4549775" algn="l"/>
                <a:tab pos="5464175" algn="l"/>
                <a:tab pos="6378575" algn="l"/>
                <a:tab pos="7292975" algn="l"/>
                <a:tab pos="8207375" algn="l"/>
                <a:tab pos="9121775" algn="l"/>
                <a:tab pos="10036175" algn="l"/>
                <a:tab pos="10312400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892175" algn="l"/>
                <a:tab pos="1806575" algn="l"/>
                <a:tab pos="2720975" algn="l"/>
                <a:tab pos="3635375" algn="l"/>
                <a:tab pos="4549775" algn="l"/>
                <a:tab pos="5464175" algn="l"/>
                <a:tab pos="6378575" algn="l"/>
                <a:tab pos="7292975" algn="l"/>
                <a:tab pos="8207375" algn="l"/>
                <a:tab pos="9121775" algn="l"/>
                <a:tab pos="10036175" algn="l"/>
                <a:tab pos="10312400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92175" algn="l"/>
                <a:tab pos="1806575" algn="l"/>
                <a:tab pos="2720975" algn="l"/>
                <a:tab pos="3635375" algn="l"/>
                <a:tab pos="4549775" algn="l"/>
                <a:tab pos="5464175" algn="l"/>
                <a:tab pos="6378575" algn="l"/>
                <a:tab pos="7292975" algn="l"/>
                <a:tab pos="8207375" algn="l"/>
                <a:tab pos="9121775" algn="l"/>
                <a:tab pos="10036175" algn="l"/>
                <a:tab pos="10312400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92175" algn="l"/>
                <a:tab pos="1806575" algn="l"/>
                <a:tab pos="2720975" algn="l"/>
                <a:tab pos="3635375" algn="l"/>
                <a:tab pos="4549775" algn="l"/>
                <a:tab pos="5464175" algn="l"/>
                <a:tab pos="6378575" algn="l"/>
                <a:tab pos="7292975" algn="l"/>
                <a:tab pos="8207375" algn="l"/>
                <a:tab pos="9121775" algn="l"/>
                <a:tab pos="10036175" algn="l"/>
                <a:tab pos="10312400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92175" algn="l"/>
                <a:tab pos="1806575" algn="l"/>
                <a:tab pos="2720975" algn="l"/>
                <a:tab pos="3635375" algn="l"/>
                <a:tab pos="4549775" algn="l"/>
                <a:tab pos="5464175" algn="l"/>
                <a:tab pos="6378575" algn="l"/>
                <a:tab pos="7292975" algn="l"/>
                <a:tab pos="8207375" algn="l"/>
                <a:tab pos="9121775" algn="l"/>
                <a:tab pos="10036175" algn="l"/>
                <a:tab pos="10312400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92175" algn="l"/>
                <a:tab pos="1806575" algn="l"/>
                <a:tab pos="2720975" algn="l"/>
                <a:tab pos="3635375" algn="l"/>
                <a:tab pos="4549775" algn="l"/>
                <a:tab pos="5464175" algn="l"/>
                <a:tab pos="6378575" algn="l"/>
                <a:tab pos="7292975" algn="l"/>
                <a:tab pos="8207375" algn="l"/>
                <a:tab pos="9121775" algn="l"/>
                <a:tab pos="10036175" algn="l"/>
                <a:tab pos="10312400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500"/>
              </a:spcBef>
              <a:buSzPct val="100000"/>
              <a:defRPr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    		</a:t>
            </a:r>
          </a:p>
          <a:p>
            <a:pPr algn="ctr" eaLnBrk="1" hangingPunct="1">
              <a:spcBef>
                <a:spcPts val="800"/>
              </a:spcBef>
              <a:buSzPct val="100000"/>
              <a:defRPr/>
            </a:pPr>
            <a:r>
              <a:rPr lang="cs-CZ" altLang="cs-CZ" sz="44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I. Úvod</a:t>
            </a:r>
          </a:p>
          <a:p>
            <a:pPr eaLnBrk="1" hangingPunct="1">
              <a:spcBef>
                <a:spcPts val="3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cs-CZ" alt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0" eaLnBrk="1">
              <a:buSzPct val="45000"/>
              <a:defRPr/>
            </a:pPr>
            <a:r>
              <a:rPr lang="cs-CZ" altLang="cs-CZ" dirty="0">
                <a:solidFill>
                  <a:srgbClr val="000000"/>
                </a:solidFill>
                <a:latin typeface="+mj-lt"/>
              </a:rPr>
              <a:t>ZDRAVÍ 2020 </a:t>
            </a:r>
            <a:r>
              <a:rPr lang="cs-CZ" altLang="cs-CZ" b="0" dirty="0">
                <a:solidFill>
                  <a:srgbClr val="000000"/>
                </a:solidFill>
                <a:latin typeface="+mj-lt"/>
              </a:rPr>
              <a:t>– NÁRODNÍ STRATEGIE OCHRANY </a:t>
            </a:r>
            <a:br>
              <a:rPr lang="cs-CZ" altLang="cs-CZ" b="0" dirty="0">
                <a:solidFill>
                  <a:srgbClr val="000000"/>
                </a:solidFill>
                <a:latin typeface="+mj-lt"/>
              </a:rPr>
            </a:br>
            <a:r>
              <a:rPr lang="cs-CZ" altLang="cs-CZ" b="0" dirty="0">
                <a:solidFill>
                  <a:srgbClr val="000000"/>
                </a:solidFill>
                <a:latin typeface="+mj-lt"/>
              </a:rPr>
              <a:t>A PODPORY ZDRAVÍ A PREVENCE NEMOCI</a:t>
            </a:r>
          </a:p>
          <a:p>
            <a:pPr indent="0" eaLnBrk="1">
              <a:buSzPct val="45000"/>
              <a:defRPr/>
            </a:pPr>
            <a:endParaRPr lang="cs-CZ" altLang="cs-CZ" sz="3200" b="0" dirty="0">
              <a:solidFill>
                <a:schemeClr val="tx1"/>
              </a:solidFill>
              <a:latin typeface="+mj-lt"/>
            </a:endParaRPr>
          </a:p>
          <a:p>
            <a:pPr algn="just" eaLnBrk="1">
              <a:lnSpc>
                <a:spcPct val="150000"/>
              </a:lnSpc>
              <a:buSzPct val="45000"/>
              <a:defRPr/>
            </a:pPr>
            <a:r>
              <a:rPr lang="cs-CZ" dirty="0">
                <a:solidFill>
                  <a:schemeClr val="tx1"/>
                </a:solidFill>
              </a:rPr>
              <a:t>Cíle:</a:t>
            </a:r>
          </a:p>
          <a:p>
            <a:pPr marL="365125" indent="-342900" algn="just" eaLnBrk="1">
              <a:lnSpc>
                <a:spcPct val="150000"/>
              </a:lnSpc>
              <a:buSzPct val="45000"/>
              <a:buFont typeface="Wingdings" panose="05000000000000000000" pitchFamily="2" charset="2"/>
              <a:buChar char="q"/>
              <a:defRPr/>
            </a:pPr>
            <a:r>
              <a:rPr lang="cs-CZ" b="0" dirty="0">
                <a:solidFill>
                  <a:schemeClr val="tx1"/>
                </a:solidFill>
              </a:rPr>
              <a:t>Stabilizace systému prevence nemocí.</a:t>
            </a:r>
          </a:p>
          <a:p>
            <a:pPr marL="365125" indent="-342900" algn="just" eaLnBrk="1">
              <a:lnSpc>
                <a:spcPct val="150000"/>
              </a:lnSpc>
              <a:buSzPct val="45000"/>
              <a:buFont typeface="Wingdings" panose="05000000000000000000" pitchFamily="2" charset="2"/>
              <a:buChar char="q"/>
              <a:defRPr/>
            </a:pPr>
            <a:r>
              <a:rPr lang="cs-CZ" b="0" dirty="0">
                <a:solidFill>
                  <a:schemeClr val="tx1"/>
                </a:solidFill>
              </a:rPr>
              <a:t>Ochrana a podpora zdraví.</a:t>
            </a:r>
          </a:p>
          <a:p>
            <a:pPr marL="365125" indent="-342900" eaLnBrk="1">
              <a:lnSpc>
                <a:spcPct val="150000"/>
              </a:lnSpc>
              <a:buSzPct val="45000"/>
              <a:buFont typeface="Wingdings" panose="05000000000000000000" pitchFamily="2" charset="2"/>
              <a:buChar char="q"/>
              <a:defRPr/>
            </a:pPr>
            <a:r>
              <a:rPr lang="cs-CZ" b="0" dirty="0">
                <a:solidFill>
                  <a:schemeClr val="tx1"/>
                </a:solidFill>
              </a:rPr>
              <a:t>Nastartování účinných a dlouhodobě udržitelných mechanismů ke zlepšení zdravotního stavu populace.</a:t>
            </a:r>
            <a:endParaRPr lang="cs-CZ" altLang="cs-CZ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>
            <a:extLst>
              <a:ext uri="{FF2B5EF4-FFF2-40B4-BE49-F238E27FC236}">
                <a16:creationId xmlns:a16="http://schemas.microsoft.com/office/drawing/2014/main" id="{3DC326AB-BF6C-114C-8582-CD6248963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Úspěchy očkování</a:t>
            </a:r>
          </a:p>
        </p:txBody>
      </p:sp>
      <p:sp>
        <p:nvSpPr>
          <p:cNvPr id="582659" name="Rectangle 3">
            <a:extLst>
              <a:ext uri="{FF2B5EF4-FFF2-40B4-BE49-F238E27FC236}">
                <a16:creationId xmlns:a16="http://schemas.microsoft.com/office/drawing/2014/main" id="{B956BFFB-6ACF-714F-853A-1431134130A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/>
              <a:t>Vakcinace má významný dopad na lidské zdraví po celém světě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24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/>
              <a:t>Podílí se obrovskou měrou na poklesu </a:t>
            </a:r>
            <a:r>
              <a:rPr lang="cs-CZ" sz="2400" b="1" i="1" dirty="0">
                <a:solidFill>
                  <a:srgbClr val="FF0000"/>
                </a:solidFill>
              </a:rPr>
              <a:t>nemocnosti</a:t>
            </a:r>
            <a:r>
              <a:rPr lang="cs-CZ" sz="2400" dirty="0">
                <a:solidFill>
                  <a:schemeClr val="accent1"/>
                </a:solidFill>
              </a:rPr>
              <a:t> </a:t>
            </a:r>
            <a:r>
              <a:rPr lang="cs-CZ" sz="2400" dirty="0"/>
              <a:t>i </a:t>
            </a:r>
            <a:r>
              <a:rPr lang="cs-CZ" sz="2400" b="1" i="1" dirty="0">
                <a:solidFill>
                  <a:srgbClr val="FF0000"/>
                </a:solidFill>
              </a:rPr>
              <a:t>úmrtnosti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/>
              <a:t>na infekční choroby</a:t>
            </a:r>
            <a:r>
              <a:rPr lang="cs-CZ" sz="2400" dirty="0">
                <a:solidFill>
                  <a:schemeClr val="folHlink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2400" dirty="0">
              <a:solidFill>
                <a:schemeClr val="folHlink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/>
              <a:t>Díky imunizačním programům u dětí je nyní mnoho infekčních onemocnění eliminováno v takové míře, že jejich výskyt je na úrovní historického minima - tetanus, dětská obrna, záškrt, spalničky..aj.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24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/>
              <a:t>Vysoká </a:t>
            </a:r>
            <a:r>
              <a:rPr lang="cs-CZ" sz="2400" dirty="0" err="1"/>
              <a:t>proočkovanost</a:t>
            </a:r>
            <a:r>
              <a:rPr lang="cs-CZ" sz="2400" dirty="0"/>
              <a:t> dětské populace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6199-C321-344E-8911-4D8EE8762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Očkování dospělých osob – současný stav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86498D16-705C-2F48-9DAC-9D3FFF331DD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cs-CZ" altLang="cs-CZ" sz="2400"/>
              <a:t>Vakcinace  dosud předmětem zájmu zejména v </a:t>
            </a:r>
            <a:r>
              <a:rPr lang="cs-CZ" altLang="cs-CZ" sz="2400" b="1"/>
              <a:t>pediatrii</a:t>
            </a:r>
            <a:r>
              <a:rPr lang="cs-CZ" altLang="cs-CZ" sz="2400"/>
              <a:t> </a:t>
            </a:r>
            <a:endParaRPr lang="cs-CZ" altLang="cs-CZ" sz="2000"/>
          </a:p>
          <a:p>
            <a:pPr eaLnBrk="1" hangingPunct="1">
              <a:defRPr/>
            </a:pPr>
            <a:r>
              <a:rPr lang="cs-CZ" altLang="cs-CZ" sz="2400" b="1"/>
              <a:t>Potřeba specifických vakcín </a:t>
            </a:r>
            <a:r>
              <a:rPr lang="cs-CZ" altLang="cs-CZ" sz="2400"/>
              <a:t>pro dospělou populaci, které budou dostatečně imunogenní i u starších osob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cs-CZ" altLang="cs-CZ" sz="2000"/>
              <a:t>S  ohledem na odlišnou imunitní odpověď a přidružená onemocnění</a:t>
            </a:r>
          </a:p>
          <a:p>
            <a:pPr eaLnBrk="1" hangingPunct="1">
              <a:defRPr/>
            </a:pPr>
            <a:r>
              <a:rPr lang="cs-CZ" altLang="cs-CZ" sz="2400" b="1"/>
              <a:t>Doporučení pro vakcinaci starších osob </a:t>
            </a:r>
            <a:r>
              <a:rPr lang="cs-CZ" altLang="cs-CZ" sz="2400"/>
              <a:t>se postupně vyvíjejí</a:t>
            </a:r>
            <a:endParaRPr lang="cs-CZ" altLang="cs-CZ" sz="2400" b="1"/>
          </a:p>
          <a:p>
            <a:pPr eaLnBrk="1" hangingPunct="1">
              <a:defRPr/>
            </a:pPr>
            <a:r>
              <a:rPr lang="cs-CZ" altLang="cs-CZ" sz="2400"/>
              <a:t>Nízká proočkovanost dospělé populace</a:t>
            </a:r>
          </a:p>
          <a:p>
            <a:pPr eaLnBrk="1" hangingPunct="1">
              <a:defRPr/>
            </a:pPr>
            <a:endParaRPr lang="cs-CZ" altLang="cs-CZ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1E27B-443D-1044-96C3-8DF22C4CA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Důvody nižší </a:t>
            </a:r>
            <a:r>
              <a:rPr lang="cs-CZ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proočkovanosti</a:t>
            </a:r>
            <a:endParaRPr lang="cs-CZ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FEBE17E0-311F-2F4B-86E1-E95222A5441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1981200"/>
            <a:ext cx="8308975" cy="45720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cs-CZ" altLang="cs-CZ" sz="2400"/>
              <a:t>Míra doporučení ze strany lékaře </a:t>
            </a:r>
            <a:endParaRPr lang="en-US" altLang="cs-CZ" sz="240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cs-CZ" altLang="cs-CZ" sz="2400"/>
              <a:t>Mediální zdůrazňování rizik vakcinace vs. prevence závažného onemocnění (antivakcinační kampaně)</a:t>
            </a:r>
            <a:endParaRPr lang="en-US" altLang="cs-CZ" sz="240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cs-CZ" altLang="cs-CZ" sz="2400"/>
              <a:t>Nedostatek informací ohledně bezpečnosti vakcín</a:t>
            </a:r>
            <a:endParaRPr lang="en-US" altLang="cs-CZ" sz="240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cs-CZ" altLang="cs-CZ" sz="2400"/>
              <a:t>Řada vakcín hrazena pacientem (žádná úhrada ZP)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cs-CZ" altLang="cs-CZ" sz="2400"/>
              <a:t>Obavy pacientů z injekčního podání</a:t>
            </a:r>
            <a:endParaRPr lang="en-US" altLang="cs-CZ" sz="2400"/>
          </a:p>
          <a:p>
            <a:pPr eaLnBrk="1" hangingPunct="1">
              <a:defRPr/>
            </a:pPr>
            <a:endParaRPr lang="cs-CZ" altLang="cs-CZ"/>
          </a:p>
        </p:txBody>
      </p:sp>
      <p:pic>
        <p:nvPicPr>
          <p:cNvPr id="72707" name="Picture 2" descr="http://azkexpert.com/wp-content/uploads/2012/07/Invention-Of-Vaccination.jpg">
            <a:extLst>
              <a:ext uri="{FF2B5EF4-FFF2-40B4-BE49-F238E27FC236}">
                <a16:creationId xmlns:a16="http://schemas.microsoft.com/office/drawing/2014/main" id="{65A70766-7537-844B-B8DC-E3214464D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868863"/>
            <a:ext cx="26828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3014-76FC-FE45-B286-FDBE4A62A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4832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Jak se lze proti pneumokokům bránit?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E398D-C409-D94E-8BB1-0107D6126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84313"/>
            <a:ext cx="6913562" cy="5199062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Účinnou možností prevence je očkování!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Očkování „učí“ imunitní systém, jak bojovat proti původci infekce, aniž by došlo k rozvoji vážného onemocnění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I když účinnost vakcín není 100%, jsou vyvinuty tak, aby pomáhaly chránit proti těm nejzávažnějším </a:t>
            </a:r>
            <a:r>
              <a:rPr lang="cs-CZ" dirty="0" err="1"/>
              <a:t>serotypům</a:t>
            </a:r>
            <a:r>
              <a:rPr lang="cs-CZ" dirty="0"/>
              <a:t> bakterie </a:t>
            </a:r>
            <a:r>
              <a:rPr lang="cs-CZ" i="1" dirty="0" err="1"/>
              <a:t>Streptococcus</a:t>
            </a:r>
            <a:r>
              <a:rPr lang="cs-CZ" i="1" dirty="0"/>
              <a:t> </a:t>
            </a:r>
            <a:r>
              <a:rPr lang="cs-CZ" i="1" dirty="0" err="1"/>
              <a:t>pneumoniae</a:t>
            </a:r>
            <a:r>
              <a:rPr lang="cs-CZ" dirty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</a:t>
            </a:r>
          </a:p>
        </p:txBody>
      </p:sp>
      <p:pic>
        <p:nvPicPr>
          <p:cNvPr id="6" name="Picture 2" descr="C:\Users\Puce\Desktop\DECK pour QUENTIN\travail\visuels\iStock_000005257363Large.jpg">
            <a:extLst>
              <a:ext uri="{FF2B5EF4-FFF2-40B4-BE49-F238E27FC236}">
                <a16:creationId xmlns:a16="http://schemas.microsoft.com/office/drawing/2014/main" id="{E0CFFFF3-5F06-E24D-B190-9773E1C30A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/>
        </p:blipFill>
        <p:spPr bwMode="auto">
          <a:xfrm>
            <a:off x="5724128" y="188640"/>
            <a:ext cx="3054895" cy="1443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/>
        </p:spPr>
      </p:pic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>
            <a:extLst>
              <a:ext uri="{FF2B5EF4-FFF2-40B4-BE49-F238E27FC236}">
                <a16:creationId xmlns:a16="http://schemas.microsoft.com/office/drawing/2014/main" id="{F24BC039-0A21-6F45-81BC-0BE09A610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304087" cy="12969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Kteří pacienti mají vyšší riziko závažné pneumokokové infekce a měli by být očkováni?</a:t>
            </a:r>
          </a:p>
        </p:txBody>
      </p:sp>
      <p:sp>
        <p:nvSpPr>
          <p:cNvPr id="353283" name="Rectangle 3">
            <a:extLst>
              <a:ext uri="{FF2B5EF4-FFF2-40B4-BE49-F238E27FC236}">
                <a16:creationId xmlns:a16="http://schemas.microsoft.com/office/drawing/2014/main" id="{0B42AA82-A338-C24E-B568-52E7AC301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8689975" cy="45720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cs-CZ" altLang="cs-CZ" sz="2400" dirty="0"/>
              <a:t>riziko narůstá s věkem (zejména pak nad 60 let)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cs-CZ" altLang="cs-CZ" sz="2400" dirty="0"/>
              <a:t>pacienti se sníženou imunitou 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cs-CZ" altLang="cs-CZ" sz="2000" dirty="0"/>
              <a:t>imunodeficientní pacienti (hematolog. malignity, HIV aj.), 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cs-CZ" altLang="cs-CZ" sz="2000" dirty="0" err="1"/>
              <a:t>asplenie</a:t>
            </a:r>
            <a:r>
              <a:rPr lang="cs-CZ" altLang="cs-CZ" sz="2000" dirty="0"/>
              <a:t> (pacienti bez sleziny)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cs-CZ" altLang="cs-CZ" sz="2000" dirty="0"/>
              <a:t>imunosupresivní terapie (např. chemoterapie, kortikosteroidy)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cs-CZ" altLang="cs-CZ" sz="2400" dirty="0"/>
              <a:t>pacienti s chronickými onemocněními: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cs-CZ" altLang="cs-CZ" sz="2000" dirty="0"/>
              <a:t>diabetes </a:t>
            </a:r>
            <a:r>
              <a:rPr lang="cs-CZ" altLang="cs-CZ" sz="2000" dirty="0" err="1"/>
              <a:t>mellitus</a:t>
            </a:r>
            <a:endParaRPr lang="cs-CZ" altLang="cs-CZ" sz="2000" dirty="0"/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cs-CZ" altLang="cs-CZ" sz="2000" dirty="0"/>
              <a:t>chronické onemocnění ledvin či jater</a:t>
            </a:r>
          </a:p>
          <a:p>
            <a:pPr lvl="1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cs-CZ" altLang="cs-CZ" sz="2000" dirty="0"/>
              <a:t>chronické onemocnění plic či srdce (např. astma, CHOPN, chronická bronchitida)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cs-CZ" altLang="cs-CZ" sz="2400" dirty="0"/>
              <a:t>pacienti dlouhodobě hospitalizovaní, v ústavech</a:t>
            </a:r>
          </a:p>
          <a:p>
            <a:pPr lvl="1" eaLnBrk="1" hangingPunct="1">
              <a:defRPr/>
            </a:pPr>
            <a:endParaRPr lang="cs-CZ" altLang="cs-CZ" sz="2400" dirty="0"/>
          </a:p>
        </p:txBody>
      </p:sp>
      <p:pic>
        <p:nvPicPr>
          <p:cNvPr id="74755" name="Picture 5">
            <a:extLst>
              <a:ext uri="{FF2B5EF4-FFF2-40B4-BE49-F238E27FC236}">
                <a16:creationId xmlns:a16="http://schemas.microsoft.com/office/drawing/2014/main" id="{0D861AE5-5FF2-0746-8B4B-C4940FFEF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5184775"/>
            <a:ext cx="18446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5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53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3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53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53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7CDCA0E7-3B49-3949-8C35-5D239ED6B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581525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br>
              <a:rPr kumimoji="0" lang="cs-CZ" alt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</a:br>
            <a:endParaRPr kumimoji="0" lang="cs-CZ" altLang="cs-CZ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cs-CZ" altLang="cs-CZ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Plicní změny po respiračních infekcích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cs-CZ" altLang="cs-CZ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cs-CZ" altLang="cs-CZ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Covidová</a:t>
            </a:r>
            <a: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 infekce 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a další </a:t>
            </a:r>
            <a:r>
              <a:rPr kumimoji="0" lang="cs-CZ" altLang="cs-CZ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preventabilní</a:t>
            </a:r>
            <a: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 respirační onemocnění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cs-CZ" altLang="cs-CZ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Doporučení pro prevenci….</a:t>
            </a:r>
          </a:p>
        </p:txBody>
      </p:sp>
      <p:sp>
        <p:nvSpPr>
          <p:cNvPr id="21507" name="Text Box 2">
            <a:extLst>
              <a:ext uri="{FF2B5EF4-FFF2-40B4-BE49-F238E27FC236}">
                <a16:creationId xmlns:a16="http://schemas.microsoft.com/office/drawing/2014/main" id="{5FD0433D-6159-4445-9B86-5493079DD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tabLst>
                <a:tab pos="0" algn="l"/>
                <a:tab pos="866775" algn="l"/>
                <a:tab pos="1781175" algn="l"/>
                <a:tab pos="2695575" algn="l"/>
                <a:tab pos="3609975" algn="l"/>
                <a:tab pos="4524375" algn="l"/>
                <a:tab pos="5438775" algn="l"/>
                <a:tab pos="6353175" algn="l"/>
                <a:tab pos="7267575" algn="l"/>
                <a:tab pos="8181975" algn="l"/>
                <a:tab pos="9096375" algn="l"/>
                <a:tab pos="10010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866775" algn="l"/>
                <a:tab pos="1781175" algn="l"/>
                <a:tab pos="2695575" algn="l"/>
                <a:tab pos="3609975" algn="l"/>
                <a:tab pos="4524375" algn="l"/>
                <a:tab pos="5438775" algn="l"/>
                <a:tab pos="6353175" algn="l"/>
                <a:tab pos="7267575" algn="l"/>
                <a:tab pos="8181975" algn="l"/>
                <a:tab pos="9096375" algn="l"/>
                <a:tab pos="10010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866775" algn="l"/>
                <a:tab pos="1781175" algn="l"/>
                <a:tab pos="2695575" algn="l"/>
                <a:tab pos="3609975" algn="l"/>
                <a:tab pos="4524375" algn="l"/>
                <a:tab pos="5438775" algn="l"/>
                <a:tab pos="6353175" algn="l"/>
                <a:tab pos="7267575" algn="l"/>
                <a:tab pos="8181975" algn="l"/>
                <a:tab pos="9096375" algn="l"/>
                <a:tab pos="10010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866775" algn="l"/>
                <a:tab pos="1781175" algn="l"/>
                <a:tab pos="2695575" algn="l"/>
                <a:tab pos="3609975" algn="l"/>
                <a:tab pos="4524375" algn="l"/>
                <a:tab pos="5438775" algn="l"/>
                <a:tab pos="6353175" algn="l"/>
                <a:tab pos="7267575" algn="l"/>
                <a:tab pos="8181975" algn="l"/>
                <a:tab pos="9096375" algn="l"/>
                <a:tab pos="10010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866775" algn="l"/>
                <a:tab pos="1781175" algn="l"/>
                <a:tab pos="2695575" algn="l"/>
                <a:tab pos="3609975" algn="l"/>
                <a:tab pos="4524375" algn="l"/>
                <a:tab pos="5438775" algn="l"/>
                <a:tab pos="6353175" algn="l"/>
                <a:tab pos="7267575" algn="l"/>
                <a:tab pos="8181975" algn="l"/>
                <a:tab pos="9096375" algn="l"/>
                <a:tab pos="10010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66775" algn="l"/>
                <a:tab pos="1781175" algn="l"/>
                <a:tab pos="2695575" algn="l"/>
                <a:tab pos="3609975" algn="l"/>
                <a:tab pos="4524375" algn="l"/>
                <a:tab pos="5438775" algn="l"/>
                <a:tab pos="6353175" algn="l"/>
                <a:tab pos="7267575" algn="l"/>
                <a:tab pos="8181975" algn="l"/>
                <a:tab pos="9096375" algn="l"/>
                <a:tab pos="10010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66775" algn="l"/>
                <a:tab pos="1781175" algn="l"/>
                <a:tab pos="2695575" algn="l"/>
                <a:tab pos="3609975" algn="l"/>
                <a:tab pos="4524375" algn="l"/>
                <a:tab pos="5438775" algn="l"/>
                <a:tab pos="6353175" algn="l"/>
                <a:tab pos="7267575" algn="l"/>
                <a:tab pos="8181975" algn="l"/>
                <a:tab pos="9096375" algn="l"/>
                <a:tab pos="10010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66775" algn="l"/>
                <a:tab pos="1781175" algn="l"/>
                <a:tab pos="2695575" algn="l"/>
                <a:tab pos="3609975" algn="l"/>
                <a:tab pos="4524375" algn="l"/>
                <a:tab pos="5438775" algn="l"/>
                <a:tab pos="6353175" algn="l"/>
                <a:tab pos="7267575" algn="l"/>
                <a:tab pos="8181975" algn="l"/>
                <a:tab pos="9096375" algn="l"/>
                <a:tab pos="10010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66775" algn="l"/>
                <a:tab pos="1781175" algn="l"/>
                <a:tab pos="2695575" algn="l"/>
                <a:tab pos="3609975" algn="l"/>
                <a:tab pos="4524375" algn="l"/>
                <a:tab pos="5438775" algn="l"/>
                <a:tab pos="6353175" algn="l"/>
                <a:tab pos="7267575" algn="l"/>
                <a:tab pos="8181975" algn="l"/>
                <a:tab pos="9096375" algn="l"/>
                <a:tab pos="10010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866775" algn="l"/>
                <a:tab pos="1781175" algn="l"/>
                <a:tab pos="2695575" algn="l"/>
                <a:tab pos="3609975" algn="l"/>
                <a:tab pos="4524375" algn="l"/>
                <a:tab pos="5438775" algn="l"/>
                <a:tab pos="6353175" algn="l"/>
                <a:tab pos="7267575" algn="l"/>
                <a:tab pos="8181975" algn="l"/>
                <a:tab pos="9096375" algn="l"/>
                <a:tab pos="10010775" algn="l"/>
              </a:tabLst>
              <a:defRPr/>
            </a:pPr>
            <a:r>
              <a:rPr kumimoji="0" lang="cs-CZ" altLang="cs-CZ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Václava Bártů</a:t>
            </a:r>
          </a:p>
          <a:p>
            <a:pPr marL="0" marR="0" lvl="0" indent="0" algn="ctr" defTabSz="449263" rtl="0" eaLnBrk="1" fontAlgn="base" latinLnBrk="0" hangingPunct="1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866775" algn="l"/>
                <a:tab pos="1781175" algn="l"/>
                <a:tab pos="2695575" algn="l"/>
                <a:tab pos="3609975" algn="l"/>
                <a:tab pos="4524375" algn="l"/>
                <a:tab pos="5438775" algn="l"/>
                <a:tab pos="6353175" algn="l"/>
                <a:tab pos="7267575" algn="l"/>
                <a:tab pos="8181975" algn="l"/>
                <a:tab pos="9096375" algn="l"/>
                <a:tab pos="10010775" algn="l"/>
              </a:tabLst>
              <a:defRPr/>
            </a:pPr>
            <a:r>
              <a:rPr kumimoji="0" lang="cs-CZ" altLang="cs-CZ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Plicní oddělení</a:t>
            </a:r>
          </a:p>
          <a:p>
            <a:pPr marL="0" marR="0" lvl="0" indent="0" algn="ctr" defTabSz="449263" rtl="0" eaLnBrk="1" fontAlgn="base" latinLnBrk="0" hangingPunct="1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866775" algn="l"/>
                <a:tab pos="1781175" algn="l"/>
                <a:tab pos="2695575" algn="l"/>
                <a:tab pos="3609975" algn="l"/>
                <a:tab pos="4524375" algn="l"/>
                <a:tab pos="5438775" algn="l"/>
                <a:tab pos="6353175" algn="l"/>
                <a:tab pos="7267575" algn="l"/>
                <a:tab pos="8181975" algn="l"/>
                <a:tab pos="9096375" algn="l"/>
                <a:tab pos="10010775" algn="l"/>
              </a:tabLst>
              <a:defRPr/>
            </a:pPr>
            <a:r>
              <a:rPr kumimoji="0" lang="cs-CZ" altLang="cs-CZ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Medicon</a:t>
            </a:r>
            <a:r>
              <a:rPr kumimoji="0" lang="cs-CZ" altLang="cs-CZ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, a.s., Praha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>
            <a:extLst>
              <a:ext uri="{FF2B5EF4-FFF2-40B4-BE49-F238E27FC236}">
                <a16:creationId xmlns:a16="http://schemas.microsoft.com/office/drawing/2014/main" id="{15DE6E5E-894A-3049-A26B-770295969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33375"/>
            <a:ext cx="7258050" cy="1079500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cs-CZ" altLang="cs-CZ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Respirační onemocnění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2D40DB99-B577-0547-B66D-8B6FBA33E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73238"/>
            <a:ext cx="8964612" cy="496887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228600" indent="-182563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28600" marR="0" lvl="0" indent="-182563" algn="l" defTabSz="449263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EEECE1"/>
              </a:buClr>
              <a:buSzPct val="100000"/>
              <a:buFont typeface="Wingdings" panose="05000000000000000000" pitchFamily="2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Onemocnění horních cest dýchacích </a:t>
            </a:r>
          </a:p>
          <a:p>
            <a:pPr marL="228600" marR="0" lvl="0" indent="-180975" algn="l" defTabSz="449263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        </a:t>
            </a: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OBVYKLE VIROVÉ ETIOLOGIE</a:t>
            </a:r>
          </a:p>
          <a:p>
            <a:pPr marL="228600" marR="0" lvl="0" indent="-182563" algn="l" defTabSz="449263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EEECE1"/>
              </a:buClr>
              <a:buSzPct val="100000"/>
              <a:buFont typeface="Wingdings" panose="05000000000000000000" pitchFamily="2" charset="2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cs-CZ" altLang="cs-CZ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  <a:cs typeface="+mn-cs"/>
            </a:endParaRPr>
          </a:p>
          <a:p>
            <a:pPr marL="228600" marR="0" lvl="0" indent="-180975" algn="l" defTabSz="449263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cs-CZ" altLang="cs-CZ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  <a:cs typeface="+mn-cs"/>
            </a:endParaRPr>
          </a:p>
          <a:p>
            <a:pPr marL="228600" marR="0" lvl="0" indent="-182563" algn="l" defTabSz="449263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EEECE1"/>
              </a:buClr>
              <a:buSzPct val="100000"/>
              <a:buFont typeface="Wingdings" panose="05000000000000000000" pitchFamily="2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Onemocnění dolních cest dýchacích </a:t>
            </a:r>
          </a:p>
          <a:p>
            <a:pPr marL="228600" marR="0" lvl="0" indent="-180975" algn="l" defTabSz="449263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   VIROVÉ, BAKTERIÁLNÍ, SMÍŠENÉ  ETIOLOGIE</a:t>
            </a:r>
          </a:p>
          <a:p>
            <a:pPr marL="228600" marR="0" lvl="0" indent="-182563" algn="l" defTabSz="449263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EEECE1"/>
              </a:buClr>
              <a:buSzPct val="100000"/>
              <a:buFont typeface="Wingdings" panose="05000000000000000000" pitchFamily="2" charset="2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>
            <a:extLst>
              <a:ext uri="{FF2B5EF4-FFF2-40B4-BE49-F238E27FC236}">
                <a16:creationId xmlns:a16="http://schemas.microsoft.com/office/drawing/2014/main" id="{2E1DF3A6-6788-EF4C-82C1-DBD6677C8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036050" cy="1484313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Rizikové skupiny </a:t>
            </a:r>
            <a:b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</a:br>
            <a: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s chronickým plicním onemocněním</a:t>
            </a:r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53FFEAAE-3E52-CA48-A211-DEDFDF306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700213"/>
            <a:ext cx="9074150" cy="515778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228600" indent="-18256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28600" marR="0" lvl="0" indent="-182563" algn="l" defTabSz="449263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EEECE1"/>
              </a:buClr>
              <a:buSzPct val="100000"/>
              <a:buFont typeface="Wingdings" panose="05000000000000000000" pitchFamily="2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cs-CZ" altLang="cs-CZ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Chronická obstrukční plicní nemoc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– 7-8% populace</a:t>
            </a:r>
          </a:p>
          <a:p>
            <a:pPr marL="228600" marR="0" lvl="0" indent="-182563" algn="l" defTabSz="449263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EEECE1"/>
              </a:buClr>
              <a:buSzPct val="100000"/>
              <a:buFont typeface="Wingdings" panose="05000000000000000000" pitchFamily="2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Astma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bronchiale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 – 10% populace</a:t>
            </a:r>
          </a:p>
          <a:p>
            <a:pPr marL="228600" marR="0" lvl="0" indent="-182563" algn="l" defTabSz="449263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EEECE1"/>
              </a:buClr>
              <a:buSzPct val="100000"/>
              <a:buFont typeface="Wingdings" panose="05000000000000000000" pitchFamily="2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Intersticiální plicní onemocnění</a:t>
            </a:r>
          </a:p>
          <a:p>
            <a:pPr marL="228600" marR="0" lvl="0" indent="-182563" algn="l" defTabSz="449263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EEECE1"/>
              </a:buClr>
              <a:buSzPct val="100000"/>
              <a:buFont typeface="Wingdings" panose="05000000000000000000" pitchFamily="2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Chronická imunosuprese pro plicní onemocnění</a:t>
            </a:r>
          </a:p>
          <a:p>
            <a:pPr marL="228600" marR="0" lvl="0" indent="-182563" algn="l" defTabSz="449263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EEECE1"/>
              </a:buClr>
              <a:buSzPct val="100000"/>
              <a:buFont typeface="Wingdings" panose="05000000000000000000" pitchFamily="2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Bronchogenní karcinom – resekce, chemoterapie, radioterapie</a:t>
            </a:r>
          </a:p>
          <a:p>
            <a:pPr marL="228600" marR="0" lvl="0" indent="-182563" algn="l" defTabSz="449263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EEECE1"/>
              </a:buClr>
              <a:buSzPct val="100000"/>
              <a:buFont typeface="Wingdings" panose="05000000000000000000" pitchFamily="2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cs-CZ" altLang="cs-CZ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Chronický nikotinismus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 – 22% dospělé populace</a:t>
            </a:r>
          </a:p>
          <a:p>
            <a:pPr marL="46037" marR="0" lvl="0" indent="0" algn="l" defTabSz="449263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EEECE1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  <a:cs typeface="+mn-cs"/>
            </a:endParaRPr>
          </a:p>
          <a:p>
            <a:pPr marL="46037" marR="0" lvl="0" indent="0" algn="l" defTabSz="449263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EEECE1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  <a:cs typeface="+mn-cs"/>
            </a:endParaRPr>
          </a:p>
          <a:p>
            <a:pPr marL="46037" marR="0" lvl="0" indent="0" algn="l" defTabSz="449263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EEECE1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cs-CZ" altLang="cs-CZ" sz="2400" dirty="0">
              <a:latin typeface="Calibri"/>
            </a:endParaRPr>
          </a:p>
          <a:p>
            <a:pPr marL="46037" marR="0" lvl="0" indent="0" algn="l" defTabSz="449263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EEECE1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  <a:cs typeface="+mn-cs"/>
            </a:endParaRPr>
          </a:p>
          <a:p>
            <a:pPr marL="46037" marR="0" lvl="0" indent="0" algn="l" defTabSz="449263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EEECE1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Kolek V, Kašák V, et al. </a:t>
            </a:r>
            <a:r>
              <a:rPr kumimoji="0" lang="cs-CZ" alt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Pneumologie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. </a:t>
            </a:r>
            <a:r>
              <a:rPr kumimoji="0" lang="cs-CZ" alt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Maxdorf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 2017</a:t>
            </a:r>
          </a:p>
          <a:p>
            <a:pPr marL="46037" marR="0" lvl="0" indent="0" algn="l" defTabSz="449263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EEECE1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cs-CZ" altLang="cs-CZ" sz="1600" b="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  <a:p>
            <a:pPr marL="46037" marR="0" lvl="0" indent="0" algn="l" defTabSz="449263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EEECE1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cs-CZ" altLang="cs-CZ" sz="14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  <a:p>
            <a:pPr marL="46037" marR="0" lvl="0" indent="0" algn="l" defTabSz="449263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EEECE1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cs-CZ" altLang="cs-CZ" sz="24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Nadpis 1">
            <a:extLst>
              <a:ext uri="{FF2B5EF4-FFF2-40B4-BE49-F238E27FC236}">
                <a16:creationId xmlns:a16="http://schemas.microsoft.com/office/drawing/2014/main" id="{66378559-655E-EB47-BEFE-6A9DF2B82A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8013" cy="1498600"/>
          </a:xfrm>
        </p:spPr>
        <p:txBody>
          <a:bodyPr/>
          <a:lstStyle/>
          <a:p>
            <a:r>
              <a:rPr lang="cs-CZ" altLang="cs-CZ" b="1">
                <a:solidFill>
                  <a:srgbClr val="FFC000"/>
                </a:solidFill>
              </a:rPr>
              <a:t>COVID-19</a:t>
            </a:r>
          </a:p>
        </p:txBody>
      </p:sp>
      <p:pic>
        <p:nvPicPr>
          <p:cNvPr id="134146" name="Picture 2" descr="COVID-19 | Onemocnění aktuálně od MZČR">
            <a:extLst>
              <a:ext uri="{FF2B5EF4-FFF2-40B4-BE49-F238E27FC236}">
                <a16:creationId xmlns:a16="http://schemas.microsoft.com/office/drawing/2014/main" id="{C4447211-FBBD-7344-B84D-9161DECC23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790700"/>
            <a:ext cx="6408737" cy="4391025"/>
          </a:xfr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Nadpis 1">
            <a:extLst>
              <a:ext uri="{FF2B5EF4-FFF2-40B4-BE49-F238E27FC236}">
                <a16:creationId xmlns:a16="http://schemas.microsoft.com/office/drawing/2014/main" id="{17044407-32C5-B441-8BAA-477EAE757E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5113"/>
            <a:ext cx="8228013" cy="860425"/>
          </a:xfrm>
        </p:spPr>
        <p:txBody>
          <a:bodyPr/>
          <a:lstStyle/>
          <a:p>
            <a:r>
              <a:rPr lang="cs-CZ" altLang="cs-CZ" b="1">
                <a:solidFill>
                  <a:srgbClr val="FFC000"/>
                </a:solidFill>
                <a:cs typeface="Arial" panose="020B0604020202020204" pitchFamily="34" charset="0"/>
              </a:rPr>
              <a:t>Covidová infekce </a:t>
            </a:r>
          </a:p>
        </p:txBody>
      </p:sp>
      <p:sp>
        <p:nvSpPr>
          <p:cNvPr id="135170" name="Zástupný obsah 2">
            <a:extLst>
              <a:ext uri="{FF2B5EF4-FFF2-40B4-BE49-F238E27FC236}">
                <a16:creationId xmlns:a16="http://schemas.microsoft.com/office/drawing/2014/main" id="{2408F83A-60E8-1C4F-A062-63E40CDE02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900" y="917575"/>
            <a:ext cx="8964613" cy="5688013"/>
          </a:xfrm>
        </p:spPr>
        <p:txBody>
          <a:bodyPr/>
          <a:lstStyle/>
          <a:p>
            <a:r>
              <a:rPr lang="cs-CZ" altLang="cs-CZ" sz="4400" b="1" dirty="0">
                <a:cs typeface="Arial" panose="020B0604020202020204" pitchFamily="34" charset="0"/>
              </a:rPr>
              <a:t>Přehled:</a:t>
            </a:r>
          </a:p>
          <a:p>
            <a:r>
              <a:rPr lang="cs-CZ" altLang="cs-CZ" b="1" u="sng" dirty="0">
                <a:cs typeface="Arial" panose="020B0604020202020204" pitchFamily="34" charset="0"/>
              </a:rPr>
              <a:t>Ve světě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214 miliónů verifikovaných případů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4,5 miliónů úmrtí</a:t>
            </a:r>
          </a:p>
          <a:p>
            <a:endParaRPr lang="cs-CZ" altLang="cs-CZ" dirty="0">
              <a:cs typeface="Arial" panose="020B0604020202020204" pitchFamily="34" charset="0"/>
            </a:endParaRPr>
          </a:p>
          <a:p>
            <a:r>
              <a:rPr lang="cs-CZ" altLang="cs-CZ" b="1" u="sng" dirty="0">
                <a:cs typeface="Arial" panose="020B0604020202020204" pitchFamily="34" charset="0"/>
              </a:rPr>
              <a:t>V ČR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1 676 tis. verifikovaných případů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30 tisíc úmrtí</a:t>
            </a:r>
          </a:p>
          <a:p>
            <a:endParaRPr lang="cs-CZ" altLang="cs-CZ" sz="1200" dirty="0">
              <a:cs typeface="Arial" panose="020B0604020202020204" pitchFamily="34" charset="0"/>
            </a:endParaRPr>
          </a:p>
          <a:p>
            <a:endParaRPr lang="cs-CZ" altLang="cs-CZ" sz="1200" dirty="0">
              <a:cs typeface="Arial" panose="020B0604020202020204" pitchFamily="34" charset="0"/>
            </a:endParaRPr>
          </a:p>
          <a:p>
            <a:pPr marL="46037" indent="0">
              <a:spcBef>
                <a:spcPts val="700"/>
              </a:spcBef>
              <a:buClr>
                <a:srgbClr val="EEECE1"/>
              </a:buCl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altLang="cs-CZ" sz="1600" dirty="0">
                <a:latin typeface="Calibri"/>
                <a:ea typeface="Microsoft YaHe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https://onemocneni-aktualne.mzcr.cz/covid-19</a:t>
            </a:r>
            <a:r>
              <a:rPr lang="cs-CZ" altLang="cs-CZ" sz="1600" dirty="0">
                <a:latin typeface="Calibri"/>
                <a:ea typeface="Microsoft YaHei" panose="020B0503020204020204" pitchFamily="34" charset="-122"/>
              </a:rPr>
              <a:t>. </a:t>
            </a:r>
            <a:r>
              <a:rPr lang="cs-CZ" altLang="cs-CZ" sz="1600" dirty="0">
                <a:latin typeface="Calibri"/>
                <a:ea typeface="Microsoft YaHe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https://www.worldometers.info/coronavirus/</a:t>
            </a:r>
            <a:r>
              <a:rPr lang="cs-CZ" altLang="cs-CZ" sz="1600" dirty="0">
                <a:latin typeface="Calibri"/>
                <a:ea typeface="Microsoft YaHei" panose="020B0503020204020204" pitchFamily="34" charset="-122"/>
              </a:rPr>
              <a:t> </a:t>
            </a:r>
          </a:p>
          <a:p>
            <a:endParaRPr lang="cs-CZ" altLang="cs-CZ" sz="1200" dirty="0">
              <a:cs typeface="Arial" panose="020B0604020202020204" pitchFamily="34" charset="0"/>
            </a:endParaRPr>
          </a:p>
          <a:p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E6920EB6-0B9D-B849-A056-BAF7401E7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476250"/>
            <a:ext cx="7988300" cy="57277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42900" indent="-320675">
              <a:tabLst>
                <a:tab pos="342900" algn="l"/>
                <a:tab pos="892175" algn="l"/>
                <a:tab pos="1806575" algn="l"/>
                <a:tab pos="2720975" algn="l"/>
                <a:tab pos="3635375" algn="l"/>
                <a:tab pos="4549775" algn="l"/>
                <a:tab pos="5464175" algn="l"/>
                <a:tab pos="6378575" algn="l"/>
                <a:tab pos="7292975" algn="l"/>
                <a:tab pos="8207375" algn="l"/>
                <a:tab pos="9121775" algn="l"/>
                <a:tab pos="10036175" algn="l"/>
                <a:tab pos="10312400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892175" algn="l"/>
                <a:tab pos="1806575" algn="l"/>
                <a:tab pos="2720975" algn="l"/>
                <a:tab pos="3635375" algn="l"/>
                <a:tab pos="4549775" algn="l"/>
                <a:tab pos="5464175" algn="l"/>
                <a:tab pos="6378575" algn="l"/>
                <a:tab pos="7292975" algn="l"/>
                <a:tab pos="8207375" algn="l"/>
                <a:tab pos="9121775" algn="l"/>
                <a:tab pos="10036175" algn="l"/>
                <a:tab pos="10312400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892175" algn="l"/>
                <a:tab pos="1806575" algn="l"/>
                <a:tab pos="2720975" algn="l"/>
                <a:tab pos="3635375" algn="l"/>
                <a:tab pos="4549775" algn="l"/>
                <a:tab pos="5464175" algn="l"/>
                <a:tab pos="6378575" algn="l"/>
                <a:tab pos="7292975" algn="l"/>
                <a:tab pos="8207375" algn="l"/>
                <a:tab pos="9121775" algn="l"/>
                <a:tab pos="10036175" algn="l"/>
                <a:tab pos="10312400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892175" algn="l"/>
                <a:tab pos="1806575" algn="l"/>
                <a:tab pos="2720975" algn="l"/>
                <a:tab pos="3635375" algn="l"/>
                <a:tab pos="4549775" algn="l"/>
                <a:tab pos="5464175" algn="l"/>
                <a:tab pos="6378575" algn="l"/>
                <a:tab pos="7292975" algn="l"/>
                <a:tab pos="8207375" algn="l"/>
                <a:tab pos="9121775" algn="l"/>
                <a:tab pos="10036175" algn="l"/>
                <a:tab pos="10312400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892175" algn="l"/>
                <a:tab pos="1806575" algn="l"/>
                <a:tab pos="2720975" algn="l"/>
                <a:tab pos="3635375" algn="l"/>
                <a:tab pos="4549775" algn="l"/>
                <a:tab pos="5464175" algn="l"/>
                <a:tab pos="6378575" algn="l"/>
                <a:tab pos="7292975" algn="l"/>
                <a:tab pos="8207375" algn="l"/>
                <a:tab pos="9121775" algn="l"/>
                <a:tab pos="10036175" algn="l"/>
                <a:tab pos="10312400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92175" algn="l"/>
                <a:tab pos="1806575" algn="l"/>
                <a:tab pos="2720975" algn="l"/>
                <a:tab pos="3635375" algn="l"/>
                <a:tab pos="4549775" algn="l"/>
                <a:tab pos="5464175" algn="l"/>
                <a:tab pos="6378575" algn="l"/>
                <a:tab pos="7292975" algn="l"/>
                <a:tab pos="8207375" algn="l"/>
                <a:tab pos="9121775" algn="l"/>
                <a:tab pos="10036175" algn="l"/>
                <a:tab pos="10312400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92175" algn="l"/>
                <a:tab pos="1806575" algn="l"/>
                <a:tab pos="2720975" algn="l"/>
                <a:tab pos="3635375" algn="l"/>
                <a:tab pos="4549775" algn="l"/>
                <a:tab pos="5464175" algn="l"/>
                <a:tab pos="6378575" algn="l"/>
                <a:tab pos="7292975" algn="l"/>
                <a:tab pos="8207375" algn="l"/>
                <a:tab pos="9121775" algn="l"/>
                <a:tab pos="10036175" algn="l"/>
                <a:tab pos="10312400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92175" algn="l"/>
                <a:tab pos="1806575" algn="l"/>
                <a:tab pos="2720975" algn="l"/>
                <a:tab pos="3635375" algn="l"/>
                <a:tab pos="4549775" algn="l"/>
                <a:tab pos="5464175" algn="l"/>
                <a:tab pos="6378575" algn="l"/>
                <a:tab pos="7292975" algn="l"/>
                <a:tab pos="8207375" algn="l"/>
                <a:tab pos="9121775" algn="l"/>
                <a:tab pos="10036175" algn="l"/>
                <a:tab pos="10312400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92175" algn="l"/>
                <a:tab pos="1806575" algn="l"/>
                <a:tab pos="2720975" algn="l"/>
                <a:tab pos="3635375" algn="l"/>
                <a:tab pos="4549775" algn="l"/>
                <a:tab pos="5464175" algn="l"/>
                <a:tab pos="6378575" algn="l"/>
                <a:tab pos="7292975" algn="l"/>
                <a:tab pos="8207375" algn="l"/>
                <a:tab pos="9121775" algn="l"/>
                <a:tab pos="10036175" algn="l"/>
                <a:tab pos="10312400" algn="l"/>
                <a:tab pos="10761663" algn="l"/>
                <a:tab pos="10763250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500"/>
              </a:spcBef>
              <a:buSzPct val="100000"/>
              <a:defRPr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    		</a:t>
            </a:r>
            <a:endParaRPr lang="cs-CZ" alt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0" eaLnBrk="1">
              <a:buSzPct val="45000"/>
              <a:defRPr/>
            </a:pPr>
            <a:r>
              <a:rPr lang="cs-CZ" altLang="cs-CZ" dirty="0">
                <a:solidFill>
                  <a:srgbClr val="000000"/>
                </a:solidFill>
                <a:latin typeface="+mj-lt"/>
              </a:rPr>
              <a:t>ZDRAVÍ 2030 </a:t>
            </a:r>
            <a:r>
              <a:rPr lang="cs-CZ" altLang="cs-CZ" b="0" dirty="0">
                <a:solidFill>
                  <a:srgbClr val="000000"/>
                </a:solidFill>
                <a:latin typeface="+mj-lt"/>
              </a:rPr>
              <a:t>– NÁRODNÍ STRATEGIE OCHRANY </a:t>
            </a:r>
            <a:br>
              <a:rPr lang="cs-CZ" altLang="cs-CZ" b="0" dirty="0">
                <a:solidFill>
                  <a:srgbClr val="000000"/>
                </a:solidFill>
                <a:latin typeface="+mj-lt"/>
              </a:rPr>
            </a:br>
            <a:r>
              <a:rPr lang="cs-CZ" altLang="cs-CZ" b="0" dirty="0">
                <a:solidFill>
                  <a:srgbClr val="000000"/>
                </a:solidFill>
                <a:latin typeface="+mj-lt"/>
              </a:rPr>
              <a:t>A PODPORY ZDRAVÍ A PREVENCE NEMOCI</a:t>
            </a:r>
          </a:p>
          <a:p>
            <a:pPr algn="just" eaLnBrk="1">
              <a:buClr>
                <a:srgbClr val="000000"/>
              </a:buClr>
              <a:buSzPct val="45000"/>
              <a:buFont typeface="Times New Roman" panose="02020603050405020304" pitchFamily="18" charset="0"/>
              <a:buNone/>
              <a:defRPr/>
            </a:pPr>
            <a:endParaRPr lang="cs-CZ" altLang="cs-CZ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indent="0" algn="just" eaLnBrk="1">
              <a:buClr>
                <a:srgbClr val="000000"/>
              </a:buClr>
              <a:buSzPct val="45000"/>
              <a:defRPr/>
            </a:pPr>
            <a:r>
              <a:rPr lang="cs-CZ" altLang="cs-CZ" b="0" dirty="0">
                <a:solidFill>
                  <a:schemeClr val="tx1"/>
                </a:solidFill>
                <a:latin typeface="+mj-lt"/>
              </a:rPr>
              <a:t>Strategie mimo jiné </a:t>
            </a:r>
            <a:r>
              <a:rPr lang="cs-CZ" altLang="cs-CZ" b="0" dirty="0">
                <a:solidFill>
                  <a:srgbClr val="000000"/>
                </a:solidFill>
                <a:latin typeface="+mj-lt"/>
              </a:rPr>
              <a:t>upozorňuje, že je třeba věnovat pozornost a vysokou péči i očkování populace mladistvých, dospělých a seniorů.</a:t>
            </a:r>
            <a:endParaRPr lang="cs-CZ" altLang="cs-CZ" sz="32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 eaLnBrk="1">
              <a:buSzPct val="45000"/>
              <a:defRPr/>
            </a:pPr>
            <a:r>
              <a:rPr lang="cs-CZ" dirty="0">
                <a:solidFill>
                  <a:schemeClr val="tx1"/>
                </a:solidFill>
              </a:rPr>
              <a:t>Stav:</a:t>
            </a:r>
          </a:p>
          <a:p>
            <a:pPr marL="365125" indent="-342900" algn="just" eaLnBrk="1">
              <a:buSzPct val="45000"/>
              <a:buFont typeface="Wingdings" panose="05000000000000000000" pitchFamily="2" charset="2"/>
              <a:buChar char="q"/>
              <a:defRPr/>
            </a:pPr>
            <a:r>
              <a:rPr lang="cs-CZ" dirty="0">
                <a:solidFill>
                  <a:schemeClr val="tx1"/>
                </a:solidFill>
              </a:rPr>
              <a:t>Strategický dokument projednala vláda</a:t>
            </a:r>
          </a:p>
          <a:p>
            <a:pPr marL="365125" indent="-342900" algn="just" eaLnBrk="1">
              <a:buSzPct val="45000"/>
              <a:buFont typeface="Wingdings" panose="05000000000000000000" pitchFamily="2" charset="2"/>
              <a:buChar char="q"/>
              <a:defRPr/>
            </a:pPr>
            <a:r>
              <a:rPr lang="cs-CZ" dirty="0">
                <a:solidFill>
                  <a:schemeClr val="tx1"/>
                </a:solidFill>
              </a:rPr>
              <a:t>5. srpna 2020 </a:t>
            </a:r>
            <a:r>
              <a:rPr lang="cs-CZ" b="0" dirty="0">
                <a:solidFill>
                  <a:schemeClr val="tx1"/>
                </a:solidFill>
              </a:rPr>
              <a:t>Ministerstvo zdravotnictví otevřelo veřejnou konzultaci ke strategii.</a:t>
            </a:r>
          </a:p>
          <a:p>
            <a:pPr marL="422275" lvl="1" indent="0" algn="just" eaLnBrk="1">
              <a:buSzPct val="45000"/>
              <a:buFont typeface="Times New Roman" panose="02020603050405020304" pitchFamily="18" charset="0"/>
              <a:buNone/>
              <a:defRPr/>
            </a:pPr>
            <a:r>
              <a:rPr lang="cs-CZ" dirty="0">
                <a:solidFill>
                  <a:schemeClr val="tx1"/>
                </a:solidFill>
              </a:rPr>
              <a:t>Hlavními tématy jsou: </a:t>
            </a:r>
          </a:p>
          <a:p>
            <a:pPr marL="765175" lvl="1" indent="-342900" algn="just" eaLnBrk="1">
              <a:buSzPct val="45000"/>
              <a:buFontTx/>
              <a:buChar char="-"/>
              <a:defRPr/>
            </a:pPr>
            <a:r>
              <a:rPr lang="cs-CZ" b="0" dirty="0">
                <a:solidFill>
                  <a:schemeClr val="tx1"/>
                </a:solidFill>
              </a:rPr>
              <a:t>reforma primární péče </a:t>
            </a:r>
          </a:p>
          <a:p>
            <a:pPr marL="765175" lvl="1" indent="-342900" algn="just" eaLnBrk="1">
              <a:buSzPct val="45000"/>
              <a:buFontTx/>
              <a:buChar char="-"/>
              <a:defRPr/>
            </a:pPr>
            <a:r>
              <a:rPr lang="cs-CZ" b="0" dirty="0">
                <a:solidFill>
                  <a:schemeClr val="tx1"/>
                </a:solidFill>
              </a:rPr>
              <a:t>důraz na prevenci</a:t>
            </a:r>
          </a:p>
          <a:p>
            <a:pPr marL="765175" lvl="1" indent="-342900" algn="just" eaLnBrk="1">
              <a:buSzPct val="45000"/>
              <a:buFontTx/>
              <a:buChar char="-"/>
              <a:defRPr/>
            </a:pPr>
            <a:r>
              <a:rPr lang="cs-CZ" b="0" dirty="0">
                <a:solidFill>
                  <a:schemeClr val="tx1"/>
                </a:solidFill>
              </a:rPr>
              <a:t>zdravotní gramotnost </a:t>
            </a:r>
          </a:p>
          <a:p>
            <a:pPr marL="765175" lvl="1" indent="-342900" algn="just" eaLnBrk="1">
              <a:buSzPct val="45000"/>
              <a:buFontTx/>
              <a:buChar char="-"/>
              <a:defRPr/>
            </a:pPr>
            <a:r>
              <a:rPr lang="cs-CZ" b="0" dirty="0">
                <a:solidFill>
                  <a:schemeClr val="tx1"/>
                </a:solidFill>
              </a:rPr>
              <a:t>odpovědnost občanů za své zdraví</a:t>
            </a:r>
            <a:endParaRPr lang="cs-CZ" sz="2800" b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22275" lvl="1" indent="0" algn="just" eaLnBrk="1">
              <a:buSzPct val="45000"/>
              <a:defRPr/>
            </a:pPr>
            <a:endParaRPr lang="cs-CZ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Nadpis 1">
            <a:extLst>
              <a:ext uri="{FF2B5EF4-FFF2-40B4-BE49-F238E27FC236}">
                <a16:creationId xmlns:a16="http://schemas.microsoft.com/office/drawing/2014/main" id="{46C355E1-ECD6-D543-A5AC-B32B620C70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61400" cy="908050"/>
          </a:xfrm>
        </p:spPr>
        <p:txBody>
          <a:bodyPr/>
          <a:lstStyle/>
          <a:p>
            <a:r>
              <a:rPr lang="cs-CZ" altLang="cs-CZ" b="1">
                <a:solidFill>
                  <a:srgbClr val="FFC000"/>
                </a:solidFill>
              </a:rPr>
              <a:t>Projevy covidové infekce</a:t>
            </a:r>
          </a:p>
        </p:txBody>
      </p:sp>
      <p:sp>
        <p:nvSpPr>
          <p:cNvPr id="137218" name="Zástupný obsah 2">
            <a:extLst>
              <a:ext uri="{FF2B5EF4-FFF2-40B4-BE49-F238E27FC236}">
                <a16:creationId xmlns:a16="http://schemas.microsoft.com/office/drawing/2014/main" id="{42A5BE68-0370-274C-B897-1A20BE684D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400" y="692150"/>
            <a:ext cx="9144000" cy="6045200"/>
          </a:xfrm>
        </p:spPr>
        <p:txBody>
          <a:bodyPr/>
          <a:lstStyle/>
          <a:p>
            <a:endParaRPr lang="cs-CZ" altLang="cs-CZ" sz="3600" b="1" u="sng" dirty="0"/>
          </a:p>
          <a:p>
            <a:r>
              <a:rPr lang="cs-CZ" altLang="cs-CZ" sz="3600" b="1" u="sng" dirty="0"/>
              <a:t>Akutní covid-19 </a:t>
            </a:r>
            <a:r>
              <a:rPr lang="cs-CZ" altLang="cs-CZ" sz="3600" dirty="0"/>
              <a:t>– projevy 4 týdny</a:t>
            </a:r>
          </a:p>
          <a:p>
            <a:r>
              <a:rPr lang="cs-CZ" altLang="cs-CZ" sz="3600" dirty="0"/>
              <a:t>/infekce, viremie, zánětlivé projevy, koagulační komplikace…/</a:t>
            </a:r>
          </a:p>
          <a:p>
            <a:endParaRPr lang="cs-CZ" altLang="cs-CZ" sz="3600" dirty="0"/>
          </a:p>
          <a:p>
            <a:r>
              <a:rPr lang="cs-CZ" altLang="cs-CZ" sz="3600" b="1" u="sng" dirty="0" err="1"/>
              <a:t>Postakutní</a:t>
            </a:r>
            <a:r>
              <a:rPr lang="cs-CZ" altLang="cs-CZ" sz="3600" b="1" u="sng" dirty="0"/>
              <a:t> covid-19 </a:t>
            </a:r>
            <a:r>
              <a:rPr lang="cs-CZ" altLang="cs-CZ" sz="3600" dirty="0"/>
              <a:t>– projevy 5 – 11 týdnů</a:t>
            </a:r>
          </a:p>
          <a:p>
            <a:endParaRPr lang="cs-CZ" altLang="cs-CZ" sz="3600" dirty="0"/>
          </a:p>
          <a:p>
            <a:r>
              <a:rPr lang="cs-CZ" altLang="cs-CZ" sz="3600" b="1" u="sng" dirty="0"/>
              <a:t>Postcovidový syndrom </a:t>
            </a:r>
            <a:r>
              <a:rPr lang="cs-CZ" altLang="cs-CZ" sz="3600" dirty="0"/>
              <a:t>– projevy 12 týdnů a </a:t>
            </a:r>
          </a:p>
          <a:p>
            <a:r>
              <a:rPr lang="cs-CZ" altLang="cs-CZ" sz="3600" dirty="0"/>
              <a:t>déle</a:t>
            </a:r>
          </a:p>
          <a:p>
            <a:endParaRPr lang="cs-CZ" altLang="cs-CZ" sz="3600" dirty="0"/>
          </a:p>
          <a:p>
            <a:r>
              <a:rPr lang="cs-CZ" altLang="cs-CZ" sz="1200" dirty="0"/>
              <a:t>Poziční dokument ČPFS 2021</a:t>
            </a:r>
          </a:p>
          <a:p>
            <a:endParaRPr lang="cs-CZ" altLang="cs-CZ" sz="36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Nadpis 1">
            <a:extLst>
              <a:ext uri="{FF2B5EF4-FFF2-40B4-BE49-F238E27FC236}">
                <a16:creationId xmlns:a16="http://schemas.microsoft.com/office/drawing/2014/main" id="{723F5BB6-85C7-FA4F-A883-7B9B8B8A59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8013" cy="1416050"/>
          </a:xfrm>
        </p:spPr>
        <p:txBody>
          <a:bodyPr/>
          <a:lstStyle/>
          <a:p>
            <a:r>
              <a:rPr lang="cs-CZ" altLang="cs-CZ" sz="4800" b="1">
                <a:solidFill>
                  <a:srgbClr val="FFC000"/>
                </a:solidFill>
              </a:rPr>
              <a:t>Postcovidový syndrom</a:t>
            </a:r>
          </a:p>
        </p:txBody>
      </p:sp>
      <p:sp>
        <p:nvSpPr>
          <p:cNvPr id="138242" name="Zástupný obsah 2">
            <a:extLst>
              <a:ext uri="{FF2B5EF4-FFF2-40B4-BE49-F238E27FC236}">
                <a16:creationId xmlns:a16="http://schemas.microsoft.com/office/drawing/2014/main" id="{049BA994-48DE-2E41-B495-AF4CB88FA5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416050"/>
            <a:ext cx="9144000" cy="5441950"/>
          </a:xfrm>
        </p:spPr>
        <p:txBody>
          <a:bodyPr/>
          <a:lstStyle/>
          <a:p>
            <a:r>
              <a:rPr lang="cs-CZ" altLang="cs-CZ"/>
              <a:t>Respirační a nerespirační příznaky po 12 týdnech od </a:t>
            </a:r>
          </a:p>
          <a:p>
            <a:r>
              <a:rPr lang="cs-CZ" altLang="cs-CZ"/>
              <a:t>vzniku onemocnění a nejsou vysvětlitelné jinou </a:t>
            </a:r>
          </a:p>
          <a:p>
            <a:r>
              <a:rPr lang="cs-CZ" altLang="cs-CZ"/>
              <a:t>příčinou</a:t>
            </a:r>
          </a:p>
          <a:p>
            <a:endParaRPr lang="cs-CZ" altLang="cs-CZ"/>
          </a:p>
          <a:p>
            <a:r>
              <a:rPr lang="cs-CZ" altLang="cs-CZ" b="1"/>
              <a:t>Symptomy:</a:t>
            </a:r>
          </a:p>
          <a:p>
            <a:r>
              <a:rPr lang="cs-CZ" altLang="cs-CZ"/>
              <a:t>Únava, svalová slabost, porucha paměti, pocení, </a:t>
            </a:r>
          </a:p>
          <a:p>
            <a:r>
              <a:rPr lang="cs-CZ" altLang="cs-CZ"/>
              <a:t>parestezie, dyspeptické potíže, padání vlasů,</a:t>
            </a:r>
          </a:p>
          <a:p>
            <a:r>
              <a:rPr lang="cs-CZ" altLang="cs-CZ"/>
              <a:t>dechový diskomfort</a:t>
            </a:r>
          </a:p>
          <a:p>
            <a:endParaRPr lang="cs-CZ" altLang="cs-CZ" sz="1600"/>
          </a:p>
          <a:p>
            <a:r>
              <a:rPr lang="cs-CZ" altLang="cs-CZ" sz="1200"/>
              <a:t>Poziční dokument ČPFS 2021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Nadpis 1">
            <a:extLst>
              <a:ext uri="{FF2B5EF4-FFF2-40B4-BE49-F238E27FC236}">
                <a16:creationId xmlns:a16="http://schemas.microsoft.com/office/drawing/2014/main" id="{048F945F-9FBC-D74C-85E6-D1A736828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361363" cy="1125538"/>
          </a:xfrm>
        </p:spPr>
        <p:txBody>
          <a:bodyPr/>
          <a:lstStyle/>
          <a:p>
            <a:r>
              <a:rPr lang="cs-CZ" altLang="cs-CZ" b="1">
                <a:solidFill>
                  <a:srgbClr val="FFC000"/>
                </a:solidFill>
              </a:rPr>
              <a:t>Plicní změny po covidové infekci</a:t>
            </a:r>
          </a:p>
        </p:txBody>
      </p:sp>
      <p:sp>
        <p:nvSpPr>
          <p:cNvPr id="27651" name="Zástupný obsah 2">
            <a:extLst>
              <a:ext uri="{FF2B5EF4-FFF2-40B4-BE49-F238E27FC236}">
                <a16:creationId xmlns:a16="http://schemas.microsoft.com/office/drawing/2014/main" id="{AC246385-C41D-E64E-A414-9E181552CC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pPr>
              <a:defRPr/>
            </a:pPr>
            <a:r>
              <a:rPr lang="cs-CZ" altLang="cs-CZ" sz="3600" dirty="0"/>
              <a:t>- Zvětšení uzlin v mezihrudí</a:t>
            </a:r>
          </a:p>
          <a:p>
            <a:pPr>
              <a:defRPr/>
            </a:pPr>
            <a:r>
              <a:rPr lang="cs-CZ" altLang="cs-CZ" sz="3600" dirty="0"/>
              <a:t>- Postižení plicního parenchymu – snížená </a:t>
            </a:r>
          </a:p>
          <a:p>
            <a:pPr>
              <a:defRPr/>
            </a:pPr>
            <a:r>
              <a:rPr lang="cs-CZ" altLang="cs-CZ" sz="3600" dirty="0"/>
              <a:t>   vzdušnost plicní tkáně – voštinovitá struktura</a:t>
            </a:r>
          </a:p>
          <a:p>
            <a:pPr>
              <a:defRPr/>
            </a:pPr>
            <a:r>
              <a:rPr lang="cs-CZ" altLang="cs-CZ" sz="3600" dirty="0"/>
              <a:t>- Jizevnaté změny</a:t>
            </a:r>
          </a:p>
          <a:p>
            <a:pPr marL="571500" indent="-571500">
              <a:buFontTx/>
              <a:buChar char="-"/>
              <a:defRPr/>
            </a:pPr>
            <a:r>
              <a:rPr lang="cs-CZ" altLang="cs-CZ" sz="3600" dirty="0"/>
              <a:t>Zesílení pleury, drobné výpotky</a:t>
            </a:r>
          </a:p>
          <a:p>
            <a:pPr marL="571500" indent="-571500">
              <a:buFontTx/>
              <a:buChar char="-"/>
              <a:defRPr/>
            </a:pPr>
            <a:r>
              <a:rPr lang="cs-CZ" altLang="cs-CZ" sz="3600" dirty="0"/>
              <a:t>Rozedma</a:t>
            </a:r>
          </a:p>
          <a:p>
            <a:pPr marL="0" indent="0">
              <a:defRPr/>
            </a:pPr>
            <a:endParaRPr lang="cs-CZ" altLang="cs-CZ" sz="3600" dirty="0"/>
          </a:p>
          <a:p>
            <a:pPr marL="0" indent="0">
              <a:defRPr/>
            </a:pPr>
            <a:endParaRPr lang="cs-CZ" altLang="cs-CZ" sz="3600" dirty="0"/>
          </a:p>
          <a:p>
            <a:pPr>
              <a:defRPr/>
            </a:pPr>
            <a:r>
              <a:rPr lang="cs-CZ" altLang="cs-CZ" sz="1200" dirty="0"/>
              <a:t>Poziční dokument ČPFS 2021</a:t>
            </a:r>
          </a:p>
          <a:p>
            <a:pPr marL="571500" indent="-571500">
              <a:buFontTx/>
              <a:buChar char="-"/>
              <a:defRPr/>
            </a:pPr>
            <a:endParaRPr lang="cs-CZ" altLang="cs-CZ" sz="36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Nadpis 1">
            <a:extLst>
              <a:ext uri="{FF2B5EF4-FFF2-40B4-BE49-F238E27FC236}">
                <a16:creationId xmlns:a16="http://schemas.microsoft.com/office/drawing/2014/main" id="{EFF0C71D-5A88-C240-8E78-655D7A4A8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8013" cy="1125538"/>
          </a:xfrm>
        </p:spPr>
        <p:txBody>
          <a:bodyPr/>
          <a:lstStyle/>
          <a:p>
            <a:r>
              <a:rPr lang="cs-CZ" altLang="en-US" b="1">
                <a:solidFill>
                  <a:srgbClr val="FFC000"/>
                </a:solidFill>
              </a:rPr>
              <a:t>Covidová pneumonie</a:t>
            </a:r>
          </a:p>
        </p:txBody>
      </p:sp>
      <p:pic>
        <p:nvPicPr>
          <p:cNvPr id="141314" name="Zástupný obsah 3">
            <a:extLst>
              <a:ext uri="{FF2B5EF4-FFF2-40B4-BE49-F238E27FC236}">
                <a16:creationId xmlns:a16="http://schemas.microsoft.com/office/drawing/2014/main" id="{55CA11F6-CF0A-1A4B-BA25-A8F7CB2752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908050"/>
            <a:ext cx="7127875" cy="5949950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Nadpis 1">
            <a:extLst>
              <a:ext uri="{FF2B5EF4-FFF2-40B4-BE49-F238E27FC236}">
                <a16:creationId xmlns:a16="http://schemas.microsoft.com/office/drawing/2014/main" id="{31B5CDEF-C577-8648-97E0-3275DFD18A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>
                <a:solidFill>
                  <a:srgbClr val="FFC000"/>
                </a:solidFill>
              </a:rPr>
              <a:t>Covidová pneumonie</a:t>
            </a:r>
            <a:endParaRPr lang="cs-CZ" altLang="en-US"/>
          </a:p>
        </p:txBody>
      </p:sp>
      <p:pic>
        <p:nvPicPr>
          <p:cNvPr id="142338" name="Zástupný obsah 3">
            <a:extLst>
              <a:ext uri="{FF2B5EF4-FFF2-40B4-BE49-F238E27FC236}">
                <a16:creationId xmlns:a16="http://schemas.microsoft.com/office/drawing/2014/main" id="{6E3DD0C7-004F-4A49-B872-237F8ADBA7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8" y="1375228"/>
            <a:ext cx="6069012" cy="5480050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1">
            <a:extLst>
              <a:ext uri="{FF2B5EF4-FFF2-40B4-BE49-F238E27FC236}">
                <a16:creationId xmlns:a16="http://schemas.microsoft.com/office/drawing/2014/main" id="{B752CDC5-F84F-8D43-9730-F5D686D02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8100"/>
            <a:ext cx="8302625" cy="884238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Zdravé plíce</a:t>
            </a:r>
          </a:p>
        </p:txBody>
      </p:sp>
      <p:pic>
        <p:nvPicPr>
          <p:cNvPr id="189442" name="Picture 2">
            <a:extLst>
              <a:ext uri="{FF2B5EF4-FFF2-40B4-BE49-F238E27FC236}">
                <a16:creationId xmlns:a16="http://schemas.microsoft.com/office/drawing/2014/main" id="{263897D6-5716-224B-A682-E9740BA97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22338"/>
            <a:ext cx="7416800" cy="593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4321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Nadpis 1">
            <a:extLst>
              <a:ext uri="{FF2B5EF4-FFF2-40B4-BE49-F238E27FC236}">
                <a16:creationId xmlns:a16="http://schemas.microsoft.com/office/drawing/2014/main" id="{7B250264-B297-8C4F-9396-923C0C6656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r>
              <a:rPr lang="cs-CZ" altLang="en-US" b="1">
                <a:solidFill>
                  <a:srgbClr val="FFC000"/>
                </a:solidFill>
              </a:rPr>
              <a:t>CT hrudníku – covidová pneumonie</a:t>
            </a:r>
          </a:p>
        </p:txBody>
      </p:sp>
      <p:pic>
        <p:nvPicPr>
          <p:cNvPr id="143362" name="Zástupný obsah 7">
            <a:extLst>
              <a:ext uri="{FF2B5EF4-FFF2-40B4-BE49-F238E27FC236}">
                <a16:creationId xmlns:a16="http://schemas.microsoft.com/office/drawing/2014/main" id="{9C0625BE-589C-2E4B-8B56-64F12745F4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7925" y="1268413"/>
            <a:ext cx="6594475" cy="5040312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Nadpis 1">
            <a:extLst>
              <a:ext uri="{FF2B5EF4-FFF2-40B4-BE49-F238E27FC236}">
                <a16:creationId xmlns:a16="http://schemas.microsoft.com/office/drawing/2014/main" id="{3340B5BE-4248-EE47-B742-9495DA72BF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r>
              <a:rPr lang="cs-CZ" altLang="cs-CZ" b="1">
                <a:solidFill>
                  <a:srgbClr val="FFC000"/>
                </a:solidFill>
              </a:rPr>
              <a:t>Postižení dechových funkcí</a:t>
            </a:r>
          </a:p>
        </p:txBody>
      </p:sp>
      <p:sp>
        <p:nvSpPr>
          <p:cNvPr id="28675" name="Zástupný obsah 2">
            <a:extLst>
              <a:ext uri="{FF2B5EF4-FFF2-40B4-BE49-F238E27FC236}">
                <a16:creationId xmlns:a16="http://schemas.microsoft.com/office/drawing/2014/main" id="{9F75040F-8866-9E49-9D5F-A0D9176E90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981075"/>
            <a:ext cx="11406188" cy="6540500"/>
          </a:xfrm>
        </p:spPr>
        <p:txBody>
          <a:bodyPr/>
          <a:lstStyle/>
          <a:p>
            <a:pPr marL="0" indent="0">
              <a:defRPr/>
            </a:pPr>
            <a:r>
              <a:rPr lang="cs-CZ" altLang="cs-CZ" dirty="0"/>
              <a:t>- Fyzická aktivita /chůze, mírný pohyb…/ → </a:t>
            </a:r>
          </a:p>
          <a:p>
            <a:pPr marL="0" indent="0">
              <a:defRPr/>
            </a:pPr>
            <a:r>
              <a:rPr lang="cs-CZ" altLang="cs-CZ" dirty="0"/>
              <a:t>   pokles saturace 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- Pokles plicní difúze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- Restrikční nebo i obstrukční ventilační porucha</a:t>
            </a:r>
          </a:p>
        </p:txBody>
      </p:sp>
      <p:pic>
        <p:nvPicPr>
          <p:cNvPr id="144387" name="Picture 5" descr="Oxymetr a covid-19 - Lékárna.cz">
            <a:extLst>
              <a:ext uri="{FF2B5EF4-FFF2-40B4-BE49-F238E27FC236}">
                <a16:creationId xmlns:a16="http://schemas.microsoft.com/office/drawing/2014/main" id="{76E5886F-7E87-6B48-A806-920293484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36068"/>
            <a:ext cx="28082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8" name="Obrázek 1">
            <a:extLst>
              <a:ext uri="{FF2B5EF4-FFF2-40B4-BE49-F238E27FC236}">
                <a16:creationId xmlns:a16="http://schemas.microsoft.com/office/drawing/2014/main" id="{BF0C2F60-0971-B343-9AB8-313876707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941888"/>
            <a:ext cx="287496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Nadpis 1">
            <a:extLst>
              <a:ext uri="{FF2B5EF4-FFF2-40B4-BE49-F238E27FC236}">
                <a16:creationId xmlns:a16="http://schemas.microsoft.com/office/drawing/2014/main" id="{8D93C604-0958-4F46-834B-BA107CDEAD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3" y="0"/>
            <a:ext cx="9144000" cy="1052513"/>
          </a:xfrm>
        </p:spPr>
        <p:txBody>
          <a:bodyPr/>
          <a:lstStyle/>
          <a:p>
            <a:r>
              <a:rPr lang="cs-CZ" altLang="cs-CZ" sz="3600" b="1">
                <a:solidFill>
                  <a:srgbClr val="FFC000"/>
                </a:solidFill>
              </a:rPr>
              <a:t>Možnosti terapie postcovidového syndromu</a:t>
            </a:r>
          </a:p>
        </p:txBody>
      </p:sp>
      <p:sp>
        <p:nvSpPr>
          <p:cNvPr id="145410" name="Zástupný obsah 2">
            <a:extLst>
              <a:ext uri="{FF2B5EF4-FFF2-40B4-BE49-F238E27FC236}">
                <a16:creationId xmlns:a16="http://schemas.microsoft.com/office/drawing/2014/main" id="{6BEF5614-D03B-1E42-B3B3-3C131EA4F1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63" y="765175"/>
            <a:ext cx="9144000" cy="6092825"/>
          </a:xfrm>
        </p:spPr>
        <p:txBody>
          <a:bodyPr/>
          <a:lstStyle/>
          <a:p>
            <a:r>
              <a:rPr lang="cs-CZ" altLang="cs-CZ" sz="3600" b="1"/>
              <a:t>Kortikoterapie</a:t>
            </a:r>
          </a:p>
          <a:p>
            <a:endParaRPr lang="cs-CZ" altLang="cs-CZ" sz="3600" b="1"/>
          </a:p>
          <a:p>
            <a:r>
              <a:rPr lang="cs-CZ" altLang="cs-CZ" sz="3600" b="1"/>
              <a:t>Plicní rehabilitace</a:t>
            </a:r>
          </a:p>
          <a:p>
            <a:endParaRPr lang="cs-CZ" altLang="cs-CZ" sz="3600" b="1"/>
          </a:p>
          <a:p>
            <a:r>
              <a:rPr lang="cs-CZ" altLang="cs-CZ" sz="3600" b="1"/>
              <a:t>Lázeňská léčba</a:t>
            </a:r>
          </a:p>
          <a:p>
            <a:endParaRPr lang="cs-CZ" altLang="cs-CZ" sz="3600" b="1"/>
          </a:p>
          <a:p>
            <a:r>
              <a:rPr lang="cs-CZ" altLang="cs-CZ" sz="3600" b="1"/>
              <a:t>Inhalační léčba</a:t>
            </a:r>
          </a:p>
          <a:p>
            <a:endParaRPr lang="cs-CZ" altLang="cs-CZ" sz="3600" b="1"/>
          </a:p>
          <a:p>
            <a:r>
              <a:rPr lang="cs-CZ" altLang="cs-CZ" sz="3600" b="1"/>
              <a:t>Domácí oxygenoterapie </a:t>
            </a:r>
          </a:p>
          <a:p>
            <a:r>
              <a:rPr lang="cs-CZ" altLang="cs-CZ" sz="1200"/>
              <a:t>Poziční dokument ČPFS 2021</a:t>
            </a:r>
          </a:p>
          <a:p>
            <a:endParaRPr lang="cs-CZ" altLang="cs-CZ" sz="3600" b="1"/>
          </a:p>
          <a:p>
            <a:endParaRPr lang="cs-CZ" altLang="cs-CZ" sz="3600" b="1"/>
          </a:p>
          <a:p>
            <a:endParaRPr lang="cs-CZ" altLang="cs-CZ" sz="3600" b="1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Nadpis 1">
            <a:extLst>
              <a:ext uri="{FF2B5EF4-FFF2-40B4-BE49-F238E27FC236}">
                <a16:creationId xmlns:a16="http://schemas.microsoft.com/office/drawing/2014/main" id="{1BA405AE-0439-C849-8660-159CA8D3AC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8928100" cy="2420938"/>
          </a:xfrm>
        </p:spPr>
        <p:txBody>
          <a:bodyPr/>
          <a:lstStyle/>
          <a:p>
            <a:r>
              <a:rPr lang="cs-CZ" altLang="cs-CZ" sz="5400" b="1">
                <a:solidFill>
                  <a:srgbClr val="FFC000"/>
                </a:solidFill>
                <a:cs typeface="Arial" panose="020B0604020202020204" pitchFamily="34" charset="0"/>
              </a:rPr>
              <a:t>Streptococcus pneumoniae</a:t>
            </a:r>
            <a:endParaRPr lang="cs-CZ" altLang="cs-CZ" sz="5400">
              <a:solidFill>
                <a:srgbClr val="FFC000"/>
              </a:solidFill>
            </a:endParaRPr>
          </a:p>
        </p:txBody>
      </p:sp>
      <p:pic>
        <p:nvPicPr>
          <p:cNvPr id="146434" name="Picture 6" descr="Pneumococcal Disease Photos | CDC">
            <a:extLst>
              <a:ext uri="{FF2B5EF4-FFF2-40B4-BE49-F238E27FC236}">
                <a16:creationId xmlns:a16="http://schemas.microsoft.com/office/drawing/2014/main" id="{AB2A662F-500A-354A-B36B-7EAF4415C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420938"/>
            <a:ext cx="68405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5B077925-E066-284A-B87E-5E94EA151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C501946-DCD5-6B43-86E1-63F8296A525F}" type="slidenum">
              <a:rPr lang="cs-CZ" altLang="cs-CZ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cs-CZ" altLang="cs-CZ" sz="1400"/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D081967E-E871-1E49-B848-C419C71F7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01675"/>
            <a:ext cx="8686800" cy="65563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cs-CZ" altLang="cs-CZ" sz="44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II. Socioekonomická situace českých seniorů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D6DD7D93-4820-6F4E-9C96-783E5C2F5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2790825"/>
            <a:ext cx="7777163" cy="35718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"/>
              <a:defRPr/>
            </a:pPr>
            <a:r>
              <a:rPr lang="cs-CZ" altLang="cs-CZ" b="0" dirty="0">
                <a:solidFill>
                  <a:srgbClr val="000000"/>
                </a:solidFill>
                <a:latin typeface="+mj-lt"/>
              </a:rPr>
              <a:t> K 31. prosinci 2020 žilo v České republice 2 400 479 příjemců starobních penzí.</a:t>
            </a:r>
          </a:p>
          <a:p>
            <a:pPr eaLnBrk="1" hangingPunct="1">
              <a:buFont typeface="Wingdings" panose="05000000000000000000" pitchFamily="2" charset="2"/>
              <a:buChar char=""/>
              <a:defRPr/>
            </a:pPr>
            <a:r>
              <a:rPr lang="cs-CZ" altLang="cs-CZ" b="0" dirty="0">
                <a:solidFill>
                  <a:srgbClr val="000000"/>
                </a:solidFill>
                <a:latin typeface="+mj-lt"/>
              </a:rPr>
              <a:t> Průměrná starobní penze byla 15 322 Kč, z toho 52,43 % příjemců na průměrnou starobní penzi nedosáhlo. </a:t>
            </a:r>
          </a:p>
          <a:p>
            <a:pPr eaLnBrk="1" hangingPunct="1">
              <a:buFont typeface="Wingdings" panose="05000000000000000000" pitchFamily="2" charset="2"/>
              <a:buChar char=""/>
              <a:defRPr/>
            </a:pPr>
            <a:r>
              <a:rPr lang="cs-CZ" altLang="cs-CZ" b="0" dirty="0">
                <a:solidFill>
                  <a:srgbClr val="000000"/>
                </a:solidFill>
                <a:latin typeface="+mj-lt"/>
              </a:rPr>
              <a:t> Reálná kupní síla vzrostla oproti roku 2019 </a:t>
            </a:r>
            <a:br>
              <a:rPr lang="cs-CZ" altLang="cs-CZ" b="0" dirty="0">
                <a:solidFill>
                  <a:srgbClr val="000000"/>
                </a:solidFill>
                <a:latin typeface="+mj-lt"/>
              </a:rPr>
            </a:br>
            <a:r>
              <a:rPr lang="cs-CZ" altLang="cs-CZ" b="0" dirty="0">
                <a:solidFill>
                  <a:srgbClr val="000000"/>
                </a:solidFill>
                <a:latin typeface="+mj-lt"/>
              </a:rPr>
              <a:t>o 4,2 %.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"/>
              <a:defRPr/>
            </a:pPr>
            <a:r>
              <a:rPr lang="cs-CZ" altLang="cs-CZ" b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cs-CZ" altLang="cs-CZ" b="0" dirty="0">
                <a:solidFill>
                  <a:srgbClr val="000000"/>
                </a:solidFill>
              </a:rPr>
              <a:t>Navzdory rychlému růstu mezd za poslední čtyři roky se pokles náhradového poměru zastavil až v roce 2019. Loni činil 40,7 %, zatímco v roce 1989 byl 50,4 %.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extovéPole 1">
            <a:extLst>
              <a:ext uri="{FF2B5EF4-FFF2-40B4-BE49-F238E27FC236}">
                <a16:creationId xmlns:a16="http://schemas.microsoft.com/office/drawing/2014/main" id="{1BDBDC73-8967-704B-B5AC-E8F3B4CAB5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00013"/>
            <a:ext cx="9067800" cy="884238"/>
          </a:xfrm>
        </p:spPr>
        <p:txBody>
          <a:bodyPr/>
          <a:lstStyle/>
          <a:p>
            <a:r>
              <a:rPr lang="cs-CZ" altLang="cs-CZ" sz="3200" b="1">
                <a:solidFill>
                  <a:srgbClr val="FFC000"/>
                </a:solidFill>
                <a:cs typeface="Arial" panose="020B0604020202020204" pitchFamily="34" charset="0"/>
              </a:rPr>
              <a:t>Rizikové faktory pro pneumokokové onemocnění </a:t>
            </a:r>
          </a:p>
        </p:txBody>
      </p:sp>
      <p:sp>
        <p:nvSpPr>
          <p:cNvPr id="149506" name="Rectangle 3">
            <a:extLst>
              <a:ext uri="{FF2B5EF4-FFF2-40B4-BE49-F238E27FC236}">
                <a16:creationId xmlns:a16="http://schemas.microsoft.com/office/drawing/2014/main" id="{28849A23-6D2B-6343-8C9C-C3D1610CC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49275"/>
            <a:ext cx="4211638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573088" indent="-2286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230188" marR="0" lvl="0" indent="-230188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FF9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Věk</a:t>
            </a:r>
            <a:endParaRPr kumimoji="0" lang="en-US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573088" marR="0" lvl="1" indent="-2286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&lt;2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roky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(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nezralý imunitní systém)</a:t>
            </a:r>
            <a:endParaRPr kumimoji="0" lang="en-US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573088" marR="0" lvl="1" indent="-2286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≥65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let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(</a:t>
            </a:r>
            <a:r>
              <a:rPr kumimoji="0" lang="en-US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imunosenescence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)</a:t>
            </a:r>
          </a:p>
          <a:p>
            <a:pPr marL="573088" marR="0" lvl="1" indent="-2286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FF99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30188" marR="0" lvl="0" indent="-230188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FF9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Životní styl</a:t>
            </a:r>
            <a:endParaRPr kumimoji="0" lang="en-US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573088" marR="0" lvl="1" indent="-2286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Al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koholismus</a:t>
            </a:r>
            <a:endParaRPr kumimoji="0" lang="en-US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573088" marR="0" lvl="1" indent="-2286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Kouření</a:t>
            </a:r>
            <a:endParaRPr kumimoji="0" lang="en-US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573088" marR="0" lvl="1" indent="-2286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FF990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en-US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30188" marR="0" lvl="0" indent="-230188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FF9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Nedostatečná funkce některých orgánů</a:t>
            </a:r>
            <a:endParaRPr kumimoji="0" lang="en-US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573088" marR="0" lvl="1" indent="-2286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Funkční nebo anatomická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asplenie</a:t>
            </a:r>
            <a:endParaRPr kumimoji="0" lang="en-US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573088" marR="0" lvl="1" indent="-2286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Chronické onemocnění srdce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(10x vyšší riziko)</a:t>
            </a: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*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,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plic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(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7x vyšší riziko)</a:t>
            </a: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*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,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jater a ledvin</a:t>
            </a:r>
            <a:endParaRPr kumimoji="0" lang="en-US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573088" marR="0" lvl="1" indent="-2286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Únik mozkomíšního moku</a:t>
            </a:r>
            <a:endParaRPr kumimoji="0" lang="en-US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573088" marR="0" lvl="1" indent="-2286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Orgánová transplantace</a:t>
            </a:r>
            <a:endParaRPr kumimoji="0" lang="en-US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89C6027D-E9FE-8C43-87C4-5F41EC91B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908050"/>
            <a:ext cx="4627563" cy="51657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30188" indent="-230188">
              <a:spcBef>
                <a:spcPts val="1000"/>
              </a:spcBef>
              <a:buClr>
                <a:srgbClr val="9297CF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73088" indent="-228600">
              <a:spcBef>
                <a:spcPts val="1000"/>
              </a:spcBef>
              <a:buClr>
                <a:srgbClr val="9297C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spcBef>
                <a:spcPts val="1000"/>
              </a:spcBef>
              <a:buClr>
                <a:srgbClr val="9297C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spcBef>
                <a:spcPts val="1000"/>
              </a:spcBef>
              <a:buClr>
                <a:srgbClr val="9297C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spcBef>
                <a:spcPts val="1000"/>
              </a:spcBef>
              <a:buClr>
                <a:srgbClr val="9297C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9297C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9297C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9297C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9297C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230188" marR="0" lvl="0" indent="-230188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FF9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Arial" panose="020B0604020202020204" pitchFamily="34" charset="0"/>
              </a:rPr>
              <a:t>Imunosupresivní stavy</a:t>
            </a:r>
            <a:endParaRPr kumimoji="0" lang="en-US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573088" marR="0" lvl="1" indent="-2286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Arial" panose="020B0604020202020204" pitchFamily="34" charset="0"/>
              </a:rPr>
              <a:t>Diabetes mellitus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Arial" panose="020B0604020202020204" pitchFamily="34" charset="0"/>
              </a:rPr>
              <a:t>6x vyšší riziko)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Arial" panose="020B0604020202020204" pitchFamily="34" charset="0"/>
              </a:rPr>
              <a:t>*</a:t>
            </a:r>
          </a:p>
          <a:p>
            <a:pPr marL="573088" marR="0" lvl="1" indent="-2286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Arial" panose="020B0604020202020204" pitchFamily="34" charset="0"/>
              </a:rPr>
              <a:t>Vrozená nebo získaná imunodeficience (včetně 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Arial" panose="020B0604020202020204" pitchFamily="34" charset="0"/>
              </a:rPr>
              <a:t>HIV)</a:t>
            </a:r>
          </a:p>
          <a:p>
            <a:pPr marL="573088" marR="0" lvl="1" indent="-2286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Arial" panose="020B0604020202020204" pitchFamily="34" charset="0"/>
              </a:rPr>
              <a:t>Hematologic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Arial" panose="020B0604020202020204" pitchFamily="34" charset="0"/>
              </a:rPr>
              <a:t>ké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Arial" panose="020B0604020202020204" pitchFamily="34" charset="0"/>
              </a:rPr>
              <a:t>malign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Arial" panose="020B0604020202020204" pitchFamily="34" charset="0"/>
              </a:rPr>
              <a:t>ity</a:t>
            </a:r>
            <a:endParaRPr kumimoji="0" lang="en-US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573088" marR="0" lvl="1" indent="-2286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Arial" panose="020B0604020202020204" pitchFamily="34" charset="0"/>
              </a:rPr>
              <a:t>Transplantace hematopoetických buněk</a:t>
            </a:r>
            <a:endParaRPr kumimoji="0" lang="en-US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573088" marR="0" lvl="1" indent="-2286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Arial" panose="020B0604020202020204" pitchFamily="34" charset="0"/>
              </a:rPr>
              <a:t>Im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Arial" panose="020B0604020202020204" pitchFamily="34" charset="0"/>
              </a:rPr>
              <a:t>unosupresivní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Arial" panose="020B0604020202020204" pitchFamily="34" charset="0"/>
              </a:rPr>
              <a:t> terapie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Arial" panose="020B0604020202020204" pitchFamily="34" charset="0"/>
              </a:rPr>
              <a:t> (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Arial" panose="020B0604020202020204" pitchFamily="34" charset="0"/>
              </a:rPr>
              <a:t>včetně systémových kortikoidů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Arial" panose="020B0604020202020204" pitchFamily="34" charset="0"/>
              </a:rPr>
              <a:t>)</a:t>
            </a:r>
          </a:p>
          <a:p>
            <a:pPr marL="573088" marR="0" lvl="1" indent="-2286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FF990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en-US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30188" marR="0" lvl="0" indent="-230188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FF9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Arial" panose="020B0604020202020204" pitchFamily="34" charset="0"/>
              </a:rPr>
              <a:t>Jiné</a:t>
            </a:r>
            <a:endParaRPr kumimoji="0" lang="en-US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573088" marR="0" lvl="1" indent="-2286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Arial" panose="020B0604020202020204" pitchFamily="34" charset="0"/>
              </a:rPr>
              <a:t>Kochleární implantáty</a:t>
            </a:r>
            <a:endParaRPr kumimoji="0" lang="en-US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30188" marR="0" lvl="0" indent="-230188" algn="l" defTabSz="44926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>
                <a:srgbClr val="FF9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</a:endParaRPr>
          </a:p>
          <a:p>
            <a:pPr marL="230188" marR="0" lvl="0" indent="-230188" algn="l" defTabSz="44926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>
                <a:srgbClr val="FF9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cs-CZ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C4265779-3211-E04C-B38C-2327FFB6E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396038"/>
            <a:ext cx="8764588" cy="461962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 marL="169863" indent="-169863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69863" marR="0" lvl="0" indent="-169863" algn="l" defTabSz="449263" rtl="0" eaLnBrk="0" fontAlgn="base" latinLnBrk="0" hangingPunct="0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Arial" panose="020B0604020202020204" pitchFamily="34" charset="0"/>
              </a:rPr>
              <a:t>WHO. </a:t>
            </a:r>
            <a:r>
              <a:rPr kumimoji="0" lang="en-US" alt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Arial" panose="020B0604020202020204" pitchFamily="34" charset="0"/>
              </a:rPr>
              <a:t>Wkly</a:t>
            </a:r>
            <a:r>
              <a:rPr kumimoji="0" lang="en-US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Arial" panose="020B0604020202020204" pitchFamily="34" charset="0"/>
              </a:rPr>
              <a:t> Epidemiol Rec. 2008;83(42):373-384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Arial" panose="020B0604020202020204" pitchFamily="34" charset="0"/>
              </a:rPr>
              <a:t>,  </a:t>
            </a:r>
            <a:r>
              <a:rPr kumimoji="0" lang="en-US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Arial" panose="020B0604020202020204" pitchFamily="34" charset="0"/>
              </a:rPr>
              <a:t>MMWR / September 3, 2010 / Vol. 59 / No. 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Arial" panose="020B0604020202020204" pitchFamily="34" charset="0"/>
              </a:rPr>
              <a:t>34:1102-1106</a:t>
            </a:r>
          </a:p>
          <a:p>
            <a:pPr marL="169863" marR="0" lvl="0" indent="-169863" algn="l" defTabSz="449263" rtl="0" eaLnBrk="0" fontAlgn="base" latinLnBrk="0" hangingPunct="0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Arial" panose="020B0604020202020204" pitchFamily="34" charset="0"/>
              </a:rPr>
              <a:t>*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cs-CZ" alt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Arial" panose="020B0604020202020204" pitchFamily="34" charset="0"/>
              </a:rPr>
              <a:t>Kyaw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Arial" panose="020B0604020202020204" pitchFamily="34" charset="0"/>
              </a:rPr>
              <a:t> MH et al. JID 2005</a:t>
            </a:r>
            <a:r>
              <a:rPr kumimoji="0" lang="en-US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Arial" panose="020B0604020202020204" pitchFamily="34" charset="0"/>
              </a:rPr>
              <a:t>;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Arial" panose="020B0604020202020204" pitchFamily="34" charset="0"/>
              </a:rPr>
              <a:t>192(3):377-386</a:t>
            </a:r>
            <a:endParaRPr kumimoji="0" lang="en-US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itle 1">
            <a:extLst>
              <a:ext uri="{FF2B5EF4-FFF2-40B4-BE49-F238E27FC236}">
                <a16:creationId xmlns:a16="http://schemas.microsoft.com/office/drawing/2014/main" id="{B671BC05-828A-F945-8691-D01D7537DC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9525"/>
            <a:ext cx="9144000" cy="849313"/>
          </a:xfrm>
        </p:spPr>
        <p:txBody>
          <a:bodyPr/>
          <a:lstStyle/>
          <a:p>
            <a:pPr eaLnBrk="1" hangingPunct="1"/>
            <a:br>
              <a:rPr lang="cs-CZ" altLang="cs-CZ" sz="28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4000" b="1">
                <a:solidFill>
                  <a:srgbClr val="FFC000"/>
                </a:solidFill>
                <a:cs typeface="Arial" panose="020B0604020202020204" pitchFamily="34" charset="0"/>
              </a:rPr>
              <a:t>Nosičství podle věkových skupin </a:t>
            </a:r>
          </a:p>
        </p:txBody>
      </p:sp>
      <p:grpSp>
        <p:nvGrpSpPr>
          <p:cNvPr id="150530" name="Group 2">
            <a:extLst>
              <a:ext uri="{FF2B5EF4-FFF2-40B4-BE49-F238E27FC236}">
                <a16:creationId xmlns:a16="http://schemas.microsoft.com/office/drawing/2014/main" id="{EE466601-E91A-5543-8907-BB2B5E6C7423}"/>
              </a:ext>
            </a:extLst>
          </p:cNvPr>
          <p:cNvGrpSpPr>
            <a:grpSpLocks/>
          </p:cNvGrpSpPr>
          <p:nvPr/>
        </p:nvGrpSpPr>
        <p:grpSpPr bwMode="auto">
          <a:xfrm>
            <a:off x="434975" y="2606675"/>
            <a:ext cx="4338638" cy="2503488"/>
            <a:chOff x="328006" y="2119688"/>
            <a:chExt cx="4098610" cy="2237518"/>
          </a:xfrm>
        </p:grpSpPr>
        <p:sp>
          <p:nvSpPr>
            <p:cNvPr id="33818" name="TextBox 3">
              <a:extLst>
                <a:ext uri="{FF2B5EF4-FFF2-40B4-BE49-F238E27FC236}">
                  <a16:creationId xmlns:a16="http://schemas.microsoft.com/office/drawing/2014/main" id="{F965C9DF-C473-F044-82C4-15A1F5D769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006" y="2119688"/>
              <a:ext cx="3579723" cy="30221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cs-CZ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Microsoft YaHei" panose="020B0503020204020204" pitchFamily="34" charset="-122"/>
                  <a:cs typeface="+mn-cs"/>
                </a:rPr>
                <a:t>Streptococcus pneumoniae</a:t>
              </a:r>
              <a:endParaRPr kumimoji="0" lang="en-GB" altLang="cs-CZ" sz="16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endParaRPr>
            </a:p>
          </p:txBody>
        </p:sp>
        <p:pic>
          <p:nvPicPr>
            <p:cNvPr id="150554" name="Picture 4">
              <a:extLst>
                <a:ext uri="{FF2B5EF4-FFF2-40B4-BE49-F238E27FC236}">
                  <a16:creationId xmlns:a16="http://schemas.microsoft.com/office/drawing/2014/main" id="{5235851E-E1DD-8B44-A37C-FD00253C8C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006" y="2566648"/>
              <a:ext cx="4098610" cy="1790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0531" name="Group 5">
            <a:extLst>
              <a:ext uri="{FF2B5EF4-FFF2-40B4-BE49-F238E27FC236}">
                <a16:creationId xmlns:a16="http://schemas.microsoft.com/office/drawing/2014/main" id="{4C317288-1FC0-0844-A1A6-90689D2EE96D}"/>
              </a:ext>
            </a:extLst>
          </p:cNvPr>
          <p:cNvGrpSpPr>
            <a:grpSpLocks/>
          </p:cNvGrpSpPr>
          <p:nvPr/>
        </p:nvGrpSpPr>
        <p:grpSpPr bwMode="auto">
          <a:xfrm>
            <a:off x="93663" y="5289550"/>
            <a:ext cx="1657350" cy="849313"/>
            <a:chOff x="95003" y="5321811"/>
            <a:chExt cx="1762761" cy="995743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F643A5E-A5DE-9546-9CDC-E24014E7EF2A}"/>
                </a:ext>
              </a:extLst>
            </p:cNvPr>
            <p:cNvSpPr/>
            <p:nvPr/>
          </p:nvSpPr>
          <p:spPr>
            <a:xfrm>
              <a:off x="95003" y="5321811"/>
              <a:ext cx="1762761" cy="995743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solidFill>
                <a:srgbClr val="E01383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Arial"/>
                <a:ea typeface="Microsoft YaHei" panose="020B0503020204020204" pitchFamily="34" charset="-122"/>
                <a:cs typeface="+mn-cs"/>
              </a:endParaRPr>
            </a:p>
          </p:txBody>
        </p:sp>
        <p:grpSp>
          <p:nvGrpSpPr>
            <p:cNvPr id="150550" name="Group 7">
              <a:extLst>
                <a:ext uri="{FF2B5EF4-FFF2-40B4-BE49-F238E27FC236}">
                  <a16:creationId xmlns:a16="http://schemas.microsoft.com/office/drawing/2014/main" id="{2F9E887E-3F01-0549-B265-35998A4F13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137" y="5432708"/>
              <a:ext cx="1689290" cy="805551"/>
              <a:chOff x="2660498" y="4002060"/>
              <a:chExt cx="1689290" cy="805551"/>
            </a:xfrm>
          </p:grpSpPr>
          <p:sp>
            <p:nvSpPr>
              <p:cNvPr id="150551" name="TextBox 8">
                <a:extLst>
                  <a:ext uri="{FF2B5EF4-FFF2-40B4-BE49-F238E27FC236}">
                    <a16:creationId xmlns:a16="http://schemas.microsoft.com/office/drawing/2014/main" id="{BCD6B924-1B3A-B24F-A918-7808FCDCC6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0329" y="4002835"/>
                <a:ext cx="1690158" cy="297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en-CZ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27497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 panose="020B0503020204020204" pitchFamily="34" charset="-122"/>
                    <a:cs typeface="+mn-cs"/>
                  </a:rPr>
                  <a:t>zátěž</a:t>
                </a:r>
                <a:endParaRPr kumimoji="0" lang="en-GB" altLang="en-CZ" sz="1000" b="0" i="0" u="none" strike="noStrike" kern="1200" cap="none" spc="0" normalizeH="0" baseline="0" noProof="0">
                  <a:ln>
                    <a:noFill/>
                  </a:ln>
                  <a:solidFill>
                    <a:srgbClr val="27497F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3C6392F-B3D5-8C40-B193-FFFB57F2E9ED}"/>
                  </a:ext>
                </a:extLst>
              </p:cNvPr>
              <p:cNvSpPr/>
              <p:nvPr/>
            </p:nvSpPr>
            <p:spPr>
              <a:xfrm>
                <a:off x="3099331" y="4479302"/>
                <a:ext cx="786827" cy="327571"/>
              </a:xfrm>
              <a:prstGeom prst="rect">
                <a:avLst/>
              </a:prstGeom>
              <a:solidFill>
                <a:srgbClr val="E01383"/>
              </a:solidFill>
              <a:ln w="6350" cap="flat" cmpd="sng" algn="ctr">
                <a:solidFill>
                  <a:srgbClr val="E01383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150532" name="Group 10">
            <a:extLst>
              <a:ext uri="{FF2B5EF4-FFF2-40B4-BE49-F238E27FC236}">
                <a16:creationId xmlns:a16="http://schemas.microsoft.com/office/drawing/2014/main" id="{100A7F21-EDF7-DB49-B59F-13B36EA667C1}"/>
              </a:ext>
            </a:extLst>
          </p:cNvPr>
          <p:cNvGrpSpPr>
            <a:grpSpLocks/>
          </p:cNvGrpSpPr>
          <p:nvPr/>
        </p:nvGrpSpPr>
        <p:grpSpPr bwMode="auto">
          <a:xfrm>
            <a:off x="2373313" y="5289550"/>
            <a:ext cx="1905000" cy="849313"/>
            <a:chOff x="2787558" y="5321811"/>
            <a:chExt cx="2026728" cy="995743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1D87F6A5-7FAD-904B-B769-55AB823288B7}"/>
                </a:ext>
              </a:extLst>
            </p:cNvPr>
            <p:cNvSpPr/>
            <p:nvPr/>
          </p:nvSpPr>
          <p:spPr>
            <a:xfrm>
              <a:off x="2787558" y="5321811"/>
              <a:ext cx="2026728" cy="995743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solidFill>
                <a:srgbClr val="F7D417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Arial"/>
                <a:ea typeface="Microsoft YaHei" panose="020B0503020204020204" pitchFamily="34" charset="-122"/>
                <a:cs typeface="+mn-cs"/>
              </a:endParaRPr>
            </a:p>
          </p:txBody>
        </p:sp>
        <p:pic>
          <p:nvPicPr>
            <p:cNvPr id="150545" name="Picture 12">
              <a:extLst>
                <a:ext uri="{FF2B5EF4-FFF2-40B4-BE49-F238E27FC236}">
                  <a16:creationId xmlns:a16="http://schemas.microsoft.com/office/drawing/2014/main" id="{C0D0FAA2-7C05-064F-9AF7-4F24BAD813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4238" y="5799677"/>
              <a:ext cx="1858782" cy="42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0546" name="Group 13">
              <a:extLst>
                <a:ext uri="{FF2B5EF4-FFF2-40B4-BE49-F238E27FC236}">
                  <a16:creationId xmlns:a16="http://schemas.microsoft.com/office/drawing/2014/main" id="{91CFBA8A-2359-784E-8551-121C4EFBC9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6977" y="5345509"/>
              <a:ext cx="1755208" cy="816870"/>
              <a:chOff x="2904764" y="5359322"/>
              <a:chExt cx="1755208" cy="816870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75745F5-B257-624C-81D6-B9173AE02899}"/>
                  </a:ext>
                </a:extLst>
              </p:cNvPr>
              <p:cNvSpPr txBox="1"/>
              <p:nvPr/>
            </p:nvSpPr>
            <p:spPr>
              <a:xfrm>
                <a:off x="2905527" y="5359820"/>
                <a:ext cx="1754809" cy="29779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7497F"/>
                    </a:solidFill>
                    <a:effectLst/>
                    <a:uLnTx/>
                    <a:uFillTx/>
                    <a:latin typeface="Arial"/>
                    <a:ea typeface="Microsoft YaHei" panose="020B0503020204020204" pitchFamily="34" charset="-122"/>
                    <a:cs typeface="+mn-cs"/>
                  </a:rPr>
                  <a:t>Pravděpodobnost zdroje</a:t>
                </a:r>
                <a:endPara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27497F"/>
                  </a:solidFill>
                  <a:effectLst/>
                  <a:uLnTx/>
                  <a:uFillTx/>
                  <a:latin typeface="Arial"/>
                  <a:ea typeface="Microsoft YaHei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8664A2-B2D4-8645-B37D-2020A59409EC}"/>
                  </a:ext>
                </a:extLst>
              </p:cNvPr>
              <p:cNvSpPr txBox="1"/>
              <p:nvPr/>
            </p:nvSpPr>
            <p:spPr>
              <a:xfrm>
                <a:off x="2957884" y="5869790"/>
                <a:ext cx="1660227" cy="30709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Microsoft YaHei" panose="020B0503020204020204" pitchFamily="34" charset="-122"/>
                    <a:cs typeface="+mn-cs"/>
                  </a:rPr>
                  <a:t>nízká</a:t>
                </a: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Microsoft YaHei" panose="020B0503020204020204" pitchFamily="34" charset="-122"/>
                    <a:cs typeface="+mn-cs"/>
                  </a:rPr>
                  <a:t>              </a:t>
                </a:r>
                <a:r>
                  <a:rPr kumimoji="0" lang="cs-CZ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Microsoft YaHei" panose="020B0503020204020204" pitchFamily="34" charset="-122"/>
                    <a:cs typeface="+mn-cs"/>
                  </a:rPr>
                  <a:t>vysoká</a:t>
                </a: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Microsoft YaHei" panose="020B0503020204020204" pitchFamily="34" charset="-122"/>
                    <a:cs typeface="+mn-cs"/>
                  </a:rPr>
                  <a:t> </a:t>
                </a:r>
              </a:p>
            </p:txBody>
          </p:sp>
        </p:grpSp>
      </p:grpSp>
      <p:grpSp>
        <p:nvGrpSpPr>
          <p:cNvPr id="150533" name="Group 16">
            <a:extLst>
              <a:ext uri="{FF2B5EF4-FFF2-40B4-BE49-F238E27FC236}">
                <a16:creationId xmlns:a16="http://schemas.microsoft.com/office/drawing/2014/main" id="{8111ED10-5187-9A47-9653-5F3EE8DA71CA}"/>
              </a:ext>
            </a:extLst>
          </p:cNvPr>
          <p:cNvGrpSpPr>
            <a:grpSpLocks/>
          </p:cNvGrpSpPr>
          <p:nvPr/>
        </p:nvGrpSpPr>
        <p:grpSpPr bwMode="auto">
          <a:xfrm>
            <a:off x="4773613" y="5289550"/>
            <a:ext cx="1657350" cy="849313"/>
            <a:chOff x="5681574" y="5298061"/>
            <a:chExt cx="1762761" cy="995743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2FD7058-1B12-274A-BE9B-FC5D502CB795}"/>
                </a:ext>
              </a:extLst>
            </p:cNvPr>
            <p:cNvSpPr/>
            <p:nvPr/>
          </p:nvSpPr>
          <p:spPr>
            <a:xfrm>
              <a:off x="5681574" y="5298061"/>
              <a:ext cx="1762761" cy="995743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solidFill>
                <a:srgbClr val="646569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Arial"/>
                <a:ea typeface="Microsoft YaHei" panose="020B0503020204020204" pitchFamily="34" charset="-122"/>
                <a:cs typeface="+mn-cs"/>
              </a:endParaRPr>
            </a:p>
          </p:txBody>
        </p:sp>
        <p:grpSp>
          <p:nvGrpSpPr>
            <p:cNvPr id="150539" name="Group 18">
              <a:extLst>
                <a:ext uri="{FF2B5EF4-FFF2-40B4-BE49-F238E27FC236}">
                  <a16:creationId xmlns:a16="http://schemas.microsoft.com/office/drawing/2014/main" id="{760B4A15-0792-514D-A1D8-B05E0E7F15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76133" y="5855443"/>
              <a:ext cx="1100870" cy="293415"/>
              <a:chOff x="4448821" y="5801618"/>
              <a:chExt cx="1100870" cy="293415"/>
            </a:xfrm>
          </p:grpSpPr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A2B9A0E2-390C-EE4D-BC9F-BAB9A4E7A774}"/>
                  </a:ext>
                </a:extLst>
              </p:cNvPr>
              <p:cNvSpPr/>
              <p:nvPr/>
            </p:nvSpPr>
            <p:spPr>
              <a:xfrm>
                <a:off x="4510528" y="5800735"/>
                <a:ext cx="1014770" cy="266151"/>
              </a:xfrm>
              <a:custGeom>
                <a:avLst/>
                <a:gdLst>
                  <a:gd name="connsiteX0" fmla="*/ 0 w 1015581"/>
                  <a:gd name="connsiteY0" fmla="*/ 522520 h 568226"/>
                  <a:gd name="connsiteX1" fmla="*/ 581891 w 1015581"/>
                  <a:gd name="connsiteY1" fmla="*/ 6 h 568226"/>
                  <a:gd name="connsiteX2" fmla="*/ 973776 w 1015581"/>
                  <a:gd name="connsiteY2" fmla="*/ 510645 h 568226"/>
                  <a:gd name="connsiteX3" fmla="*/ 985652 w 1015581"/>
                  <a:gd name="connsiteY3" fmla="*/ 534396 h 568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5581" h="568226">
                    <a:moveTo>
                      <a:pt x="0" y="522520"/>
                    </a:moveTo>
                    <a:cubicBezTo>
                      <a:pt x="209797" y="262252"/>
                      <a:pt x="419595" y="1985"/>
                      <a:pt x="581891" y="6"/>
                    </a:cubicBezTo>
                    <a:cubicBezTo>
                      <a:pt x="744187" y="-1973"/>
                      <a:pt x="906482" y="421580"/>
                      <a:pt x="973776" y="510645"/>
                    </a:cubicBezTo>
                    <a:cubicBezTo>
                      <a:pt x="1041070" y="599710"/>
                      <a:pt x="1013361" y="567053"/>
                      <a:pt x="985652" y="534396"/>
                    </a:cubicBezTo>
                  </a:path>
                </a:pathLst>
              </a:custGeom>
              <a:noFill/>
              <a:ln w="6350" cap="flat" cmpd="sng" algn="ctr">
                <a:solidFill>
                  <a:srgbClr val="FFFFFF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icrosoft YaHei" panose="020B0503020204020204" pitchFamily="34" charset="-122"/>
                  <a:cs typeface="+mn-cs"/>
                </a:endParaRPr>
              </a:p>
            </p:txBody>
          </p:sp>
          <p:cxnSp>
            <p:nvCxnSpPr>
              <p:cNvPr id="150542" name="Straight Arrow Connector 21">
                <a:extLst>
                  <a:ext uri="{FF2B5EF4-FFF2-40B4-BE49-F238E27FC236}">
                    <a16:creationId xmlns:a16="http://schemas.microsoft.com/office/drawing/2014/main" id="{5194DEFA-A6CA-1D46-BFDB-3B0D3432581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510535" y="6059682"/>
                <a:ext cx="39156" cy="35351"/>
              </a:xfrm>
              <a:prstGeom prst="straightConnector1">
                <a:avLst/>
              </a:prstGeom>
              <a:noFill/>
              <a:ln w="6350" algn="ctr">
                <a:solidFill>
                  <a:srgbClr val="7F7F7F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0543" name="Straight Arrow Connector 22">
                <a:extLst>
                  <a:ext uri="{FF2B5EF4-FFF2-40B4-BE49-F238E27FC236}">
                    <a16:creationId xmlns:a16="http://schemas.microsoft.com/office/drawing/2014/main" id="{614E8477-1DC4-6B4D-9596-6300AC92B3D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448821" y="6050363"/>
                <a:ext cx="65852" cy="28059"/>
              </a:xfrm>
              <a:prstGeom prst="straightConnector1">
                <a:avLst/>
              </a:prstGeom>
              <a:noFill/>
              <a:ln w="6350" algn="ctr">
                <a:solidFill>
                  <a:srgbClr val="7F7F7F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DCDC58E-CF2A-AB4F-A706-35D0ED27E173}"/>
                </a:ext>
              </a:extLst>
            </p:cNvPr>
            <p:cNvSpPr txBox="1"/>
            <p:nvPr/>
          </p:nvSpPr>
          <p:spPr>
            <a:xfrm>
              <a:off x="5983809" y="5322257"/>
              <a:ext cx="1185305" cy="2977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27497F"/>
                  </a:solidFill>
                  <a:effectLst/>
                  <a:uLnTx/>
                  <a:uFillTx/>
                  <a:latin typeface="Arial"/>
                  <a:ea typeface="Microsoft YaHei" panose="020B0503020204020204" pitchFamily="34" charset="-122"/>
                  <a:cs typeface="+mn-cs"/>
                </a:rPr>
                <a:t>Přenos patogenu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27497F"/>
                </a:solidFill>
                <a:effectLst/>
                <a:uLnTx/>
                <a:uFillTx/>
                <a:latin typeface="Arial"/>
                <a:ea typeface="Microsoft YaHei" panose="020B0503020204020204" pitchFamily="34" charset="-122"/>
                <a:cs typeface="+mn-cs"/>
              </a:endParaRPr>
            </a:p>
          </p:txBody>
        </p:sp>
      </p:grpSp>
      <p:sp>
        <p:nvSpPr>
          <p:cNvPr id="33799" name="TextBox 23">
            <a:extLst>
              <a:ext uri="{FF2B5EF4-FFF2-40B4-BE49-F238E27FC236}">
                <a16:creationId xmlns:a16="http://schemas.microsoft.com/office/drawing/2014/main" id="{2A768E95-F0A3-1E45-A953-139983A14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1211263"/>
            <a:ext cx="8147050" cy="1323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marR="0" lvl="0" indent="-28575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U dětí se nosičství pohybuje mezi  20–40 %,</a:t>
            </a:r>
          </a:p>
          <a:p>
            <a:pPr marL="285750" marR="0" lvl="0" indent="-28575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V dětských kolektivech 40–60 %, </a:t>
            </a:r>
          </a:p>
          <a:p>
            <a:pPr marL="285750" marR="0" lvl="0" indent="-28575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U dospělých v rozmezí  5–10 %, </a:t>
            </a:r>
          </a:p>
          <a:p>
            <a:pPr marL="285750" marR="0" lvl="0" indent="-28575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Kolonizační kmeny se střídají zhruba po 4 měsících. </a:t>
            </a:r>
          </a:p>
        </p:txBody>
      </p:sp>
      <p:sp>
        <p:nvSpPr>
          <p:cNvPr id="33800" name="TextBox 24">
            <a:extLst>
              <a:ext uri="{FF2B5EF4-FFF2-40B4-BE49-F238E27FC236}">
                <a16:creationId xmlns:a16="http://schemas.microsoft.com/office/drawing/2014/main" id="{39150323-B703-1E4C-948E-F5117D457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27763"/>
            <a:ext cx="9144000" cy="600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Cohn et al. </a:t>
            </a:r>
            <a:r>
              <a:rPr kumimoji="0" lang="en-GB" altLang="cs-CZ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Centers</a:t>
            </a:r>
            <a:r>
              <a:rPr kumimoji="0" lang="en-GB" alt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 for Disease Control and Prevention. Morbidity and Mortality Weekly Report. Recommendations and Reports 2013;62:1-22 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Figure adapted from Vetter et al. Expert Rev Vaccines 2016;15:641–58.</a:t>
            </a:r>
            <a:r>
              <a:rPr kumimoji="0" lang="cs-CZ" alt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cs-CZ" altLang="cs-CZ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Dagan</a:t>
            </a:r>
            <a:r>
              <a:rPr kumimoji="0" lang="cs-CZ" alt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 et al.: </a:t>
            </a:r>
            <a:r>
              <a:rPr kumimoji="0" lang="cs-CZ" altLang="cs-CZ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Jour</a:t>
            </a:r>
            <a:r>
              <a:rPr kumimoji="0" lang="cs-CZ" alt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cs-CZ" altLang="cs-CZ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of</a:t>
            </a:r>
            <a:r>
              <a:rPr kumimoji="0" lang="cs-CZ" alt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cs-CZ" altLang="cs-CZ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Inf</a:t>
            </a:r>
            <a:r>
              <a:rPr kumimoji="0" lang="cs-CZ" alt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 Dis 2010;201(10):1570-1579. Davis SM, et al. </a:t>
            </a:r>
            <a:r>
              <a:rPr kumimoji="0" lang="cs-CZ" altLang="cs-CZ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Vaccine</a:t>
            </a:r>
            <a:r>
              <a:rPr kumimoji="0" lang="cs-CZ" alt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. 2013; 32: 133 - 145. </a:t>
            </a:r>
            <a:r>
              <a:rPr kumimoji="0" lang="en-US" alt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Cohen R, et al. </a:t>
            </a:r>
            <a:r>
              <a:rPr kumimoji="0" lang="en-US" altLang="cs-CZ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Pediatr</a:t>
            </a:r>
            <a:r>
              <a:rPr kumimoji="0" lang="en-US" altLang="cs-CZ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 Infect Dis J</a:t>
            </a:r>
            <a:r>
              <a:rPr kumimoji="0" lang="en-US" alt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. 2012;31:297-301</a:t>
            </a:r>
            <a:r>
              <a:rPr kumimoji="0" lang="cs-CZ" alt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.</a:t>
            </a:r>
          </a:p>
        </p:txBody>
      </p:sp>
      <p:sp>
        <p:nvSpPr>
          <p:cNvPr id="33801" name="TextBox 25">
            <a:extLst>
              <a:ext uri="{FF2B5EF4-FFF2-40B4-BE49-F238E27FC236}">
                <a16:creationId xmlns:a16="http://schemas.microsoft.com/office/drawing/2014/main" id="{6E59B944-0554-B545-BBF8-694B2D12D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3613" y="2630488"/>
            <a:ext cx="4489450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Děti = primární rezervoár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  <a:sym typeface="Wingdings" panose="05000000000000000000" pitchFamily="2" charset="2"/>
              </a:rPr>
              <a:t></a:t>
            </a:r>
            <a:b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</a:b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  <a:sym typeface="Wingdings" panose="05000000000000000000" pitchFamily="2" charset="2"/>
              </a:rPr>
              <a:t> snížení nosičství pomocí vakcín </a:t>
            </a:r>
            <a:b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  <a:sym typeface="Wingdings" panose="05000000000000000000" pitchFamily="2" charset="2"/>
              </a:rPr>
            </a:b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  <a:sym typeface="Wingdings" panose="05000000000000000000" pitchFamily="2" charset="2"/>
              </a:rPr>
              <a:t> snížení přenosu na dospělé </a:t>
            </a:r>
            <a:b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  <a:sym typeface="Wingdings" panose="05000000000000000000" pitchFamily="2" charset="2"/>
              </a:rPr>
            </a:b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  <a:sym typeface="Wingdings" panose="05000000000000000000" pitchFamily="2" charset="2"/>
              </a:rPr>
              <a:t>snížení incidence IPO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3802" name="TextBox 26">
            <a:extLst>
              <a:ext uri="{FF2B5EF4-FFF2-40B4-BE49-F238E27FC236}">
                <a16:creationId xmlns:a16="http://schemas.microsoft.com/office/drawing/2014/main" id="{0714455A-E72E-724C-938F-B9FC1DF6A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0" y="3708400"/>
            <a:ext cx="4332288" cy="11699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Pro prevenci nosičství je třeba</a:t>
            </a:r>
            <a:b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</a:b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vyšších hladin protilátek v porovnání</a:t>
            </a:r>
            <a:b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</a:b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s prevencí infekce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Nadpis 1">
            <a:extLst>
              <a:ext uri="{FF2B5EF4-FFF2-40B4-BE49-F238E27FC236}">
                <a16:creationId xmlns:a16="http://schemas.microsoft.com/office/drawing/2014/main" id="{97F53430-EF5F-9942-ACBA-61FF7BD59B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61363" cy="1570037"/>
          </a:xfrm>
        </p:spPr>
        <p:txBody>
          <a:bodyPr/>
          <a:lstStyle/>
          <a:p>
            <a:r>
              <a:rPr lang="cs-CZ" altLang="cs-CZ" b="1">
                <a:solidFill>
                  <a:srgbClr val="FFC000"/>
                </a:solidFill>
              </a:rPr>
              <a:t>Virus chřipky</a:t>
            </a:r>
          </a:p>
        </p:txBody>
      </p:sp>
      <p:pic>
        <p:nvPicPr>
          <p:cNvPr id="154626" name="Picture 5" descr="Virus chřipky">
            <a:extLst>
              <a:ext uri="{FF2B5EF4-FFF2-40B4-BE49-F238E27FC236}">
                <a16:creationId xmlns:a16="http://schemas.microsoft.com/office/drawing/2014/main" id="{B9D56D92-E20F-5143-9C39-C7AD70E897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3175" y="2133600"/>
            <a:ext cx="6683375" cy="4724400"/>
          </a:xfr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Nadpis 1">
            <a:extLst>
              <a:ext uri="{FF2B5EF4-FFF2-40B4-BE49-F238E27FC236}">
                <a16:creationId xmlns:a16="http://schemas.microsoft.com/office/drawing/2014/main" id="{9A5E86E7-420F-B14B-B156-C9E44148A8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cs-CZ" altLang="cs-CZ" b="1">
                <a:solidFill>
                  <a:srgbClr val="FFC000"/>
                </a:solidFill>
              </a:rPr>
              <a:t>Chřipka</a:t>
            </a:r>
          </a:p>
        </p:txBody>
      </p:sp>
      <p:sp>
        <p:nvSpPr>
          <p:cNvPr id="155650" name="Zástupný obsah 2">
            <a:extLst>
              <a:ext uri="{FF2B5EF4-FFF2-40B4-BE49-F238E27FC236}">
                <a16:creationId xmlns:a16="http://schemas.microsoft.com/office/drawing/2014/main" id="{56BD77D9-2B42-2946-AB21-B4454893BF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908050"/>
            <a:ext cx="9144000" cy="6337300"/>
          </a:xfrm>
        </p:spPr>
        <p:txBody>
          <a:bodyPr/>
          <a:lstStyle/>
          <a:p>
            <a:r>
              <a:rPr lang="cs-CZ" altLang="cs-CZ" sz="2800"/>
              <a:t>Virus chřipky je dominantním původcem respir. </a:t>
            </a:r>
          </a:p>
          <a:p>
            <a:r>
              <a:rPr lang="cs-CZ" altLang="cs-CZ" sz="2800"/>
              <a:t> infekcí</a:t>
            </a:r>
          </a:p>
          <a:p>
            <a:endParaRPr lang="cs-CZ" altLang="cs-CZ" sz="2800"/>
          </a:p>
          <a:p>
            <a:r>
              <a:rPr lang="cs-CZ" altLang="cs-CZ" sz="2800"/>
              <a:t>Preventabilní onemocnění, velmi podceňované</a:t>
            </a:r>
          </a:p>
          <a:p>
            <a:r>
              <a:rPr lang="cs-CZ" altLang="cs-CZ" sz="2800"/>
              <a:t>Proočkovanost </a:t>
            </a:r>
            <a:r>
              <a:rPr lang="cs-CZ" altLang="cs-CZ" sz="2800" b="1">
                <a:solidFill>
                  <a:srgbClr val="FFC000"/>
                </a:solidFill>
              </a:rPr>
              <a:t>5-6% </a:t>
            </a:r>
            <a:r>
              <a:rPr lang="cs-CZ" altLang="cs-CZ" sz="2800"/>
              <a:t>populace</a:t>
            </a:r>
          </a:p>
          <a:p>
            <a:endParaRPr lang="cs-CZ" altLang="cs-CZ" sz="2800"/>
          </a:p>
          <a:p>
            <a:r>
              <a:rPr lang="cs-CZ" altLang="cs-CZ" sz="2800"/>
              <a:t>Ročně v ČR: kolem </a:t>
            </a:r>
            <a:r>
              <a:rPr lang="cs-CZ" altLang="cs-CZ" sz="2800" b="1">
                <a:solidFill>
                  <a:srgbClr val="FFC000"/>
                </a:solidFill>
              </a:rPr>
              <a:t>850 tis</a:t>
            </a:r>
            <a:r>
              <a:rPr lang="cs-CZ" altLang="cs-CZ" sz="2800"/>
              <a:t>. osob</a:t>
            </a:r>
          </a:p>
          <a:p>
            <a:r>
              <a:rPr lang="cs-CZ" altLang="cs-CZ" sz="2800" b="1"/>
              <a:t>5-10% dospělých, 20-30% dětí</a:t>
            </a:r>
          </a:p>
          <a:p>
            <a:endParaRPr lang="cs-CZ" altLang="cs-CZ" sz="2800"/>
          </a:p>
          <a:p>
            <a:r>
              <a:rPr lang="cs-CZ" altLang="cs-CZ" sz="2800"/>
              <a:t>Úmrtí: cca </a:t>
            </a:r>
            <a:r>
              <a:rPr lang="cs-CZ" altLang="cs-CZ" sz="2800" b="1">
                <a:solidFill>
                  <a:srgbClr val="FFC000"/>
                </a:solidFill>
              </a:rPr>
              <a:t>1500 </a:t>
            </a:r>
            <a:r>
              <a:rPr lang="cs-CZ" altLang="cs-CZ" sz="2800" b="1"/>
              <a:t>osob</a:t>
            </a:r>
            <a:endParaRPr lang="cs-CZ" altLang="cs-CZ" sz="5400" b="1"/>
          </a:p>
          <a:p>
            <a:r>
              <a:rPr lang="cs-CZ" altLang="cs-CZ" sz="1400">
                <a:solidFill>
                  <a:schemeClr val="tx1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KYNČL, J</a:t>
            </a:r>
            <a:r>
              <a:rPr lang="cs-CZ" altLang="cs-CZ" sz="1400" b="1">
                <a:solidFill>
                  <a:schemeClr val="tx1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.</a:t>
            </a:r>
            <a:r>
              <a:rPr lang="cs-CZ" altLang="cs-CZ" sz="1400">
                <a:solidFill>
                  <a:schemeClr val="tx1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 Očkování proti chřipce. Flu Vaccination, SZÚ, 2017.</a:t>
            </a:r>
          </a:p>
          <a:p>
            <a:endParaRPr lang="cs-CZ" altLang="cs-CZ" sz="1400" b="1"/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r>
              <a:rPr lang="cs-CZ" altLang="cs-CZ" sz="1400"/>
              <a:t>http://www.szu.cz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Nadpis 1">
            <a:extLst>
              <a:ext uri="{FF2B5EF4-FFF2-40B4-BE49-F238E27FC236}">
                <a16:creationId xmlns:a16="http://schemas.microsoft.com/office/drawing/2014/main" id="{8CA91619-A792-F246-A2BB-8FAA6429C5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r>
              <a:rPr lang="cs-CZ" altLang="cs-CZ" b="1">
                <a:solidFill>
                  <a:srgbClr val="FFC000"/>
                </a:solidFill>
              </a:rPr>
              <a:t>Optimální vakcína</a:t>
            </a:r>
          </a:p>
        </p:txBody>
      </p:sp>
      <p:sp>
        <p:nvSpPr>
          <p:cNvPr id="157698" name="Zástupný obsah 2">
            <a:extLst>
              <a:ext uri="{FF2B5EF4-FFF2-40B4-BE49-F238E27FC236}">
                <a16:creationId xmlns:a16="http://schemas.microsoft.com/office/drawing/2014/main" id="{FCB05999-5126-E641-ADB5-74D9CFA983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r>
              <a:rPr lang="cs-CZ" altLang="cs-CZ" b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Čtyřvalentní vakcína</a:t>
            </a:r>
            <a:r>
              <a:rPr lang="cs-CZ" altLang="cs-CZ" dirty="0">
                <a:solidFill>
                  <a:schemeClr val="tx1"/>
                </a:solidFill>
                <a:cs typeface="Times New Roman" panose="02020603050405020304" pitchFamily="18" charset="0"/>
              </a:rPr>
              <a:t>: 2 A kmeny a 2 B kmeny</a:t>
            </a:r>
          </a:p>
          <a:p>
            <a:r>
              <a:rPr lang="cs-CZ" altLang="cs-CZ" dirty="0">
                <a:solidFill>
                  <a:schemeClr val="tx1"/>
                </a:solidFill>
                <a:cs typeface="Times New Roman" panose="02020603050405020304" pitchFamily="18" charset="0"/>
              </a:rPr>
              <a:t>                                       nejširší ochranný efekt</a:t>
            </a:r>
          </a:p>
          <a:p>
            <a:r>
              <a:rPr lang="cs-CZ" altLang="cs-CZ" dirty="0">
                <a:solidFill>
                  <a:schemeClr val="tx1"/>
                </a:solidFill>
                <a:cs typeface="Times New Roman" panose="02020603050405020304" pitchFamily="18" charset="0"/>
              </a:rPr>
              <a:t>                                       doporučení WHO</a:t>
            </a:r>
          </a:p>
          <a:p>
            <a:r>
              <a:rPr lang="cs-CZ" altLang="cs-CZ" b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Protilátky</a:t>
            </a:r>
            <a:r>
              <a:rPr lang="cs-CZ" altLang="cs-CZ" dirty="0">
                <a:solidFill>
                  <a:schemeClr val="tx1"/>
                </a:solidFill>
                <a:cs typeface="Times New Roman" panose="02020603050405020304" pitchFamily="18" charset="0"/>
              </a:rPr>
              <a:t>:  po 2 týdnech</a:t>
            </a:r>
          </a:p>
          <a:p>
            <a:r>
              <a:rPr lang="cs-CZ" altLang="cs-CZ" dirty="0">
                <a:solidFill>
                  <a:schemeClr val="tx1"/>
                </a:solidFill>
                <a:cs typeface="Times New Roman" panose="02020603050405020304" pitchFamily="18" charset="0"/>
              </a:rPr>
              <a:t>                     vrchol hladiny 4. – 6. týdne</a:t>
            </a:r>
          </a:p>
          <a:p>
            <a:r>
              <a:rPr lang="cs-CZ" altLang="cs-CZ" dirty="0">
                <a:solidFill>
                  <a:schemeClr val="tx1"/>
                </a:solidFill>
                <a:cs typeface="Times New Roman" panose="02020603050405020304" pitchFamily="18" charset="0"/>
              </a:rPr>
              <a:t>                     poloviční hodnoty po 6 měsících</a:t>
            </a:r>
          </a:p>
          <a:p>
            <a:endParaRPr lang="cs-CZ" altLang="cs-CZ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cs-CZ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200" dirty="0">
                <a:cs typeface="Times New Roman" panose="02020603050405020304" pitchFamily="18" charset="0"/>
              </a:rPr>
              <a:t>Kynčl, J.</a:t>
            </a:r>
            <a:r>
              <a:rPr lang="cs-CZ" altLang="cs-CZ" sz="1200" i="1" dirty="0">
                <a:cs typeface="Times New Roman" panose="02020603050405020304" pitchFamily="18" charset="0"/>
              </a:rPr>
              <a:t> </a:t>
            </a:r>
            <a:r>
              <a:rPr lang="cs-CZ" altLang="cs-CZ" sz="1200" dirty="0">
                <a:cs typeface="Times New Roman" panose="02020603050405020304" pitchFamily="18" charset="0"/>
              </a:rPr>
              <a:t>Očkování proti chřipce.</a:t>
            </a:r>
            <a:r>
              <a:rPr lang="cs-CZ" altLang="cs-CZ" sz="1200" b="1" i="1" dirty="0">
                <a:cs typeface="Times New Roman" panose="02020603050405020304" pitchFamily="18" charset="0"/>
              </a:rPr>
              <a:t> </a:t>
            </a:r>
            <a:r>
              <a:rPr lang="cs-CZ" altLang="cs-CZ" sz="1200" i="1" dirty="0" err="1">
                <a:cs typeface="Times New Roman" panose="02020603050405020304" pitchFamily="18" charset="0"/>
              </a:rPr>
              <a:t>Flu</a:t>
            </a:r>
            <a:r>
              <a:rPr lang="cs-CZ" altLang="cs-CZ" sz="1200" i="1" dirty="0">
                <a:cs typeface="Times New Roman" panose="02020603050405020304" pitchFamily="18" charset="0"/>
              </a:rPr>
              <a:t> </a:t>
            </a:r>
            <a:r>
              <a:rPr lang="cs-CZ" altLang="cs-CZ" sz="1200" i="1" dirty="0" err="1">
                <a:cs typeface="Times New Roman" panose="02020603050405020304" pitchFamily="18" charset="0"/>
              </a:rPr>
              <a:t>Vaccination</a:t>
            </a:r>
            <a:r>
              <a:rPr lang="cs-CZ" altLang="cs-CZ" sz="1200" i="1" dirty="0">
                <a:cs typeface="Times New Roman" panose="02020603050405020304" pitchFamily="18" charset="0"/>
              </a:rPr>
              <a:t>, </a:t>
            </a:r>
            <a:r>
              <a:rPr lang="cs-CZ" altLang="cs-CZ" sz="1200" dirty="0">
                <a:cs typeface="Times New Roman" panose="02020603050405020304" pitchFamily="18" charset="0"/>
              </a:rPr>
              <a:t>SZÚ, 2017</a:t>
            </a:r>
            <a:endParaRPr lang="cs-CZ" altLang="cs-CZ" sz="1200" dirty="0">
              <a:solidFill>
                <a:srgbClr val="191919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Nadpis 1">
            <a:extLst>
              <a:ext uri="{FF2B5EF4-FFF2-40B4-BE49-F238E27FC236}">
                <a16:creationId xmlns:a16="http://schemas.microsoft.com/office/drawing/2014/main" id="{65DA0A03-74A0-E44F-A700-A5B38F8791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844675"/>
            <a:ext cx="8928100" cy="1871663"/>
          </a:xfrm>
        </p:spPr>
        <p:txBody>
          <a:bodyPr/>
          <a:lstStyle/>
          <a:p>
            <a:r>
              <a:rPr lang="cs-CZ" altLang="cs-CZ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Pneumonie – komplikace</a:t>
            </a:r>
            <a:endParaRPr lang="cs-CZ" altLang="cs-CZ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>
            <a:extLst>
              <a:ext uri="{FF2B5EF4-FFF2-40B4-BE49-F238E27FC236}">
                <a16:creationId xmlns:a16="http://schemas.microsoft.com/office/drawing/2014/main" id="{78672582-6454-7644-A7F9-5DC23D060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0"/>
            <a:ext cx="8207375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cs-CZ" altLang="cs-CZ" sz="3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Pneumonie ČR - epidemiologie</a:t>
            </a:r>
          </a:p>
        </p:txBody>
      </p:sp>
      <p:sp>
        <p:nvSpPr>
          <p:cNvPr id="159746" name="Text Box 2">
            <a:extLst>
              <a:ext uri="{FF2B5EF4-FFF2-40B4-BE49-F238E27FC236}">
                <a16:creationId xmlns:a16="http://schemas.microsoft.com/office/drawing/2014/main" id="{C6F64E4F-74B0-834E-90BC-E68EA4C10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6613"/>
            <a:ext cx="9144000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28600" marR="0" lvl="0" indent="-182563" algn="l" defTabSz="449263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EEECE1"/>
              </a:buClr>
              <a:buSzPct val="100000"/>
              <a:buFont typeface="Wingdings" pitchFamily="2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ročně 100 000 onemocnění</a:t>
            </a:r>
          </a:p>
          <a:p>
            <a:pPr marL="228600" marR="0" lvl="0" indent="-182563" algn="l" defTabSz="449263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EEECE1"/>
              </a:buClr>
              <a:buSzPct val="100000"/>
              <a:buFont typeface="Wingdings" pitchFamily="2" charset="2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cs-CZ" altLang="cs-CZ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  <a:p>
            <a:pPr marL="228600" marR="0" lvl="0" indent="-182563" algn="l" defTabSz="449263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EEECE1"/>
              </a:buClr>
              <a:buSzPct val="100000"/>
              <a:buFont typeface="Wingdings" pitchFamily="2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z nich hospitalizováno </a:t>
            </a:r>
            <a:r>
              <a:rPr kumimoji="0" lang="cs-CZ" altLang="cs-CZ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přibl</a:t>
            </a: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. 30%, průměrně 11 dnů</a:t>
            </a:r>
          </a:p>
          <a:p>
            <a:pPr marL="228600" marR="0" lvl="0" indent="-182563" algn="l" defTabSz="449263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EEECE1"/>
              </a:buClr>
              <a:buSzPct val="100000"/>
              <a:buFont typeface="Wingdings" pitchFamily="2" charset="2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cs-CZ" altLang="cs-CZ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  <a:p>
            <a:pPr marL="228600" marR="0" lvl="0" indent="-182563" algn="l" defTabSz="449263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EEECE1"/>
              </a:buClr>
              <a:buSzPct val="100000"/>
              <a:buFont typeface="Wingdings" pitchFamily="2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mortalita 25/100 000</a:t>
            </a:r>
          </a:p>
          <a:p>
            <a:pPr marL="228600" marR="0" lvl="0" indent="-182563" algn="l" defTabSz="449263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EEECE1"/>
              </a:buClr>
              <a:buSzPct val="100000"/>
              <a:buFont typeface="Wingdings" pitchFamily="2" charset="2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cs-CZ" altLang="cs-CZ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  <a:p>
            <a:pPr marL="228600" marR="0" lvl="0" indent="-182563" algn="l" defTabSz="449263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EEECE1"/>
              </a:buClr>
              <a:buSzPct val="100000"/>
              <a:buFont typeface="Wingdings" pitchFamily="2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cs-CZ" altLang="cs-CZ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prům</a:t>
            </a: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. délka léčby 7 – 21 dnů, v  ojedinělých  </a:t>
            </a:r>
          </a:p>
          <a:p>
            <a:pPr marL="228600" marR="0" lvl="0" indent="-182563" algn="l" defTabSz="449263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EEECE1"/>
              </a:buClr>
              <a:buSzPct val="100000"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  případech i déle</a:t>
            </a:r>
          </a:p>
          <a:p>
            <a:pPr marL="228600" marR="0" lvl="0" indent="-182563" algn="l" defTabSz="449263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cs-CZ" altLang="cs-CZ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  <a:p>
            <a:pPr marL="228600" marR="0" lvl="0" indent="-182563" algn="l" defTabSz="449263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EEECE1"/>
              </a:buClr>
              <a:buSzPct val="100000"/>
              <a:buFont typeface="Wingdings" pitchFamily="2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cs-CZ" altLang="cs-CZ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prům</a:t>
            </a: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. délka PN je 35 dnů</a:t>
            </a: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  <a:p>
            <a:pPr marL="228600" marR="0" lvl="0" indent="-182563" algn="l" defTabSz="449263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DIAGNOSTIKA A LÉČBA TĚŽKÉ PNEUMONIE (Standard léčebného plánu) </a:t>
            </a:r>
          </a:p>
          <a:p>
            <a:pPr marL="228600" marR="0" lvl="0" indent="-182563" algn="l" defTabSz="449263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Sekce intenzivní </a:t>
            </a:r>
            <a:r>
              <a:rPr kumimoji="0" lang="cs-CZ" alt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pneumologie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 ČPFS MUDr. Petr Jakubec, Ph.D., prof. MUDr. Vítězslav Kolek, DrSc., prof. MUDr. Milan Kolář, </a:t>
            </a:r>
            <a:r>
              <a:rPr kumimoji="0" lang="cs-CZ" alt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Ph.D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  <a:p>
            <a:pPr marL="228600" marR="0" lvl="0" indent="-182563" algn="l" defTabSz="449263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cs-CZ" altLang="cs-CZ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>
            <a:extLst>
              <a:ext uri="{FF2B5EF4-FFF2-40B4-BE49-F238E27FC236}">
                <a16:creationId xmlns:a16="http://schemas.microsoft.com/office/drawing/2014/main" id="{150D5EF8-5DE8-8E41-BBF2-6C00B6790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98550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Komplikace pneumokokové pneumonie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0AA3F4D6-C83F-1C41-8E27-777F7B2A7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98550"/>
            <a:ext cx="9144000" cy="57594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44450"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44450" marR="0" lvl="0" indent="0" algn="l" defTabSz="449263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  <a:p>
            <a:pPr marL="42863" marR="0" lvl="0" indent="0" algn="l" defTabSz="449263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ECE1"/>
              </a:buClr>
              <a:buSzPct val="100000"/>
              <a:buFont typeface="Wingdings" panose="05000000000000000000" pitchFamily="2" charset="2"/>
              <a:buChar char=""/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Bakteriemie – mortalita 20 – 60% /u osob  </a:t>
            </a:r>
          </a:p>
          <a:p>
            <a:pPr marL="42863" marR="0" lvl="0" indent="0" algn="l" defTabSz="449263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ECE1"/>
              </a:buClr>
              <a:buSzPct val="100000"/>
              <a:buFontTx/>
              <a:buNone/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  nad 65 let/</a:t>
            </a:r>
          </a:p>
          <a:p>
            <a:pPr marL="42863" marR="0" lvl="0" indent="0" algn="l" defTabSz="449263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ECE1"/>
              </a:buClr>
              <a:buSzPct val="100000"/>
              <a:buFont typeface="Wingdings" panose="05000000000000000000" pitchFamily="2" charset="2"/>
              <a:buChar char=""/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/>
            </a:pPr>
            <a:r>
              <a:rPr kumimoji="0" lang="cs-CZ" altLang="cs-CZ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Empyem</a:t>
            </a:r>
            <a:endParaRPr kumimoji="0" lang="cs-CZ" altLang="cs-CZ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  <a:cs typeface="+mn-cs"/>
            </a:endParaRPr>
          </a:p>
          <a:p>
            <a:pPr marL="42863" marR="0" lvl="0" indent="0" algn="l" defTabSz="449263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ECE1"/>
              </a:buClr>
              <a:buSzPct val="100000"/>
              <a:buFont typeface="Wingdings" panose="05000000000000000000" pitchFamily="2" charset="2"/>
              <a:buChar char=""/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Plicní absces</a:t>
            </a:r>
          </a:p>
          <a:p>
            <a:pPr marL="42863" marR="0" lvl="0" indent="0" algn="l" defTabSz="449263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ECE1"/>
              </a:buClr>
              <a:buSzPct val="100000"/>
              <a:buFont typeface="Wingdings" panose="05000000000000000000" pitchFamily="2" charset="2"/>
              <a:buChar char=""/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Meningitida</a:t>
            </a:r>
          </a:p>
          <a:p>
            <a:pPr marL="44450" marR="0" lvl="0" indent="0" algn="l" defTabSz="449263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/>
            </a:pP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  <a:p>
            <a:pPr marL="44450" marR="0" lvl="0" indent="0" algn="l" defTabSz="449263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/>
            </a:pP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  <a:p>
            <a:pPr marL="44450" marR="0" lvl="0" indent="0" algn="l" defTabSz="449263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/>
            </a:pP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  <a:p>
            <a:pPr marL="44450" marR="0" lvl="0" indent="0" algn="l" defTabSz="449263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/>
            </a:pPr>
            <a:endParaRPr lang="cs-CZ" altLang="cs-CZ" sz="1200" b="0" dirty="0"/>
          </a:p>
          <a:p>
            <a:pPr marL="44450" marR="0" lvl="0" indent="0" algn="l" defTabSz="449263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/>
            </a:pP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  <a:p>
            <a:pPr marL="44450" marR="0" lvl="0" indent="0" algn="l" defTabSz="449263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/>
            </a:pPr>
            <a:endParaRPr lang="cs-CZ" altLang="cs-CZ" sz="1200" b="0" dirty="0"/>
          </a:p>
          <a:p>
            <a:pPr marL="44450" marR="0" lvl="0" indent="0" algn="l" defTabSz="449263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/>
            </a:pPr>
            <a:r>
              <a:rPr kumimoji="0" lang="cs-CZ" alt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Centers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cs-CZ" alt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for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cs-CZ" alt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Disease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cs-CZ" alt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Control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 and </a:t>
            </a:r>
            <a:r>
              <a:rPr kumimoji="0" lang="cs-CZ" alt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Prevention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, </a:t>
            </a:r>
            <a:r>
              <a:rPr kumimoji="0" lang="cs-CZ" alt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Pneumococcal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cs-CZ" alt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Disease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. Dostupné z: https://www.cdc.gov. </a:t>
            </a:r>
          </a:p>
          <a:p>
            <a:pPr marL="44450" marR="0" lvl="0" indent="0" algn="l" defTabSz="449263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/>
            </a:pPr>
            <a:r>
              <a:rPr kumimoji="0" lang="cs-CZ" alt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Örtqvist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, Å.: </a:t>
            </a:r>
            <a:r>
              <a:rPr kumimoji="0" lang="cs-CZ" alt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Streptococcus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cs-CZ" alt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pneumoniae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: epidemiology, risk </a:t>
            </a:r>
            <a:r>
              <a:rPr kumimoji="0" lang="cs-CZ" alt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factors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, and </a:t>
            </a:r>
            <a:r>
              <a:rPr kumimoji="0" lang="cs-CZ" alt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clinical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cs-CZ" alt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features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. </a:t>
            </a:r>
            <a:r>
              <a:rPr kumimoji="0" lang="cs-CZ" alt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Semin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 Respir </a:t>
            </a:r>
            <a:r>
              <a:rPr kumimoji="0" lang="cs-CZ" alt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Crit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 Care Med, 2005, 26, s. 563–574</a:t>
            </a:r>
          </a:p>
          <a:p>
            <a:pPr marL="42863" marR="0" lvl="0" indent="0" algn="l" defTabSz="449263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ECE1"/>
              </a:buClr>
              <a:buSzPct val="100000"/>
              <a:buFont typeface="Wingdings" panose="05000000000000000000" pitchFamily="2" charset="2"/>
              <a:buNone/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/>
            </a:pPr>
            <a:endParaRPr kumimoji="0" lang="cs-CZ" altLang="cs-CZ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  <a:p>
            <a:pPr marL="42863" marR="0" lvl="0" indent="0" algn="l" defTabSz="449263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EECE1"/>
              </a:buClr>
              <a:buSzPct val="100000"/>
              <a:buFont typeface="Wingdings" panose="05000000000000000000" pitchFamily="2" charset="2"/>
              <a:buNone/>
              <a:tabLst>
                <a:tab pos="730250" algn="l"/>
                <a:tab pos="1644650" algn="l"/>
                <a:tab pos="2559050" algn="l"/>
                <a:tab pos="3473450" algn="l"/>
                <a:tab pos="4387850" algn="l"/>
                <a:tab pos="5302250" algn="l"/>
                <a:tab pos="6216650" algn="l"/>
                <a:tab pos="7131050" algn="l"/>
                <a:tab pos="8045450" algn="l"/>
                <a:tab pos="8959850" algn="l"/>
                <a:tab pos="9874250" algn="l"/>
              </a:tabLst>
              <a:defRPr/>
            </a:pPr>
            <a:endParaRPr kumimoji="0" lang="cs-CZ" altLang="cs-CZ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63843" name="Picture 3">
            <a:extLst>
              <a:ext uri="{FF2B5EF4-FFF2-40B4-BE49-F238E27FC236}">
                <a16:creationId xmlns:a16="http://schemas.microsoft.com/office/drawing/2014/main" id="{1AD466DA-C504-3D4A-B49E-810F21269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582863"/>
            <a:ext cx="3598863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Title 1">
            <a:extLst>
              <a:ext uri="{FF2B5EF4-FFF2-40B4-BE49-F238E27FC236}">
                <a16:creationId xmlns:a16="http://schemas.microsoft.com/office/drawing/2014/main" id="{83B1F79C-029C-DF46-94F1-C3A102EE38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" y="20638"/>
            <a:ext cx="9028113" cy="862012"/>
          </a:xfrm>
        </p:spPr>
        <p:txBody>
          <a:bodyPr/>
          <a:lstStyle/>
          <a:p>
            <a:r>
              <a:rPr lang="cs-CZ" altLang="cs-CZ" sz="2000">
                <a:solidFill>
                  <a:srgbClr val="FFC000"/>
                </a:solidFill>
                <a:cs typeface="Arial" panose="020B0604020202020204" pitchFamily="34" charset="0"/>
              </a:rPr>
              <a:t>Podíl žijících seniorů (&gt;= 65 let) v populaci ČR v roce 2018 </a:t>
            </a:r>
            <a:br>
              <a:rPr lang="cs-CZ" altLang="cs-CZ" sz="2000">
                <a:solidFill>
                  <a:srgbClr val="FFC000"/>
                </a:solidFill>
                <a:cs typeface="Arial" panose="020B0604020202020204" pitchFamily="34" charset="0"/>
              </a:rPr>
            </a:br>
            <a:r>
              <a:rPr lang="cs-CZ" altLang="cs-CZ" sz="2000">
                <a:solidFill>
                  <a:srgbClr val="FFC000"/>
                </a:solidFill>
                <a:cs typeface="Arial" panose="020B0604020202020204" pitchFamily="34" charset="0"/>
              </a:rPr>
              <a:t>očkovaných</a:t>
            </a:r>
            <a:r>
              <a:rPr lang="en-US" altLang="cs-CZ" sz="200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cs-CZ" altLang="cs-CZ" sz="2000">
                <a:solidFill>
                  <a:srgbClr val="FFC000"/>
                </a:solidFill>
                <a:cs typeface="Arial" panose="020B0604020202020204" pitchFamily="34" charset="0"/>
              </a:rPr>
              <a:t>proti pneumokokové infekci </a:t>
            </a:r>
            <a:r>
              <a:rPr lang="en-US" altLang="cs-CZ" sz="2000">
                <a:solidFill>
                  <a:srgbClr val="FFC000"/>
                </a:solidFill>
                <a:cs typeface="Arial" panose="020B0604020202020204" pitchFamily="34" charset="0"/>
              </a:rPr>
              <a:t>(primovakcinace)</a:t>
            </a:r>
            <a:r>
              <a:rPr lang="cs-CZ" altLang="cs-CZ" sz="2000">
                <a:solidFill>
                  <a:srgbClr val="FFC000"/>
                </a:solidFill>
                <a:cs typeface="Arial" panose="020B0604020202020204" pitchFamily="34" charset="0"/>
              </a:rPr>
              <a:t> v letech 2010–2018</a:t>
            </a:r>
            <a:endParaRPr lang="en-US" altLang="cs-CZ" sz="200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65539" name="Rectangle 4">
            <a:extLst>
              <a:ext uri="{FF2B5EF4-FFF2-40B4-BE49-F238E27FC236}">
                <a16:creationId xmlns:a16="http://schemas.microsoft.com/office/drawing/2014/main" id="{E4720150-881B-3446-882A-7C6B3AE2D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882650"/>
            <a:ext cx="830580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Zdroj dat: NRHZS 2010–2018; osoby očkované proti pneumokokové infekci v letech 2010–2018</a:t>
            </a:r>
            <a:endParaRPr kumimoji="0" lang="en-US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69987" name="TextovéPole 27">
            <a:extLst>
              <a:ext uri="{FF2B5EF4-FFF2-40B4-BE49-F238E27FC236}">
                <a16:creationId xmlns:a16="http://schemas.microsoft.com/office/drawing/2014/main" id="{1211A2B9-95BD-A045-A0AA-193A72E64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6453188"/>
            <a:ext cx="2016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NRHZS 2010–2017</a:t>
            </a:r>
          </a:p>
        </p:txBody>
      </p:sp>
      <p:pic>
        <p:nvPicPr>
          <p:cNvPr id="169988" name="Picture 11">
            <a:extLst>
              <a:ext uri="{FF2B5EF4-FFF2-40B4-BE49-F238E27FC236}">
                <a16:creationId xmlns:a16="http://schemas.microsoft.com/office/drawing/2014/main" id="{1537A3CB-1FAA-EC40-B3DE-CDD450F35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0038"/>
            <a:ext cx="9144000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Title 1">
            <a:extLst>
              <a:ext uri="{FF2B5EF4-FFF2-40B4-BE49-F238E27FC236}">
                <a16:creationId xmlns:a16="http://schemas.microsoft.com/office/drawing/2014/main" id="{DF6859F3-9972-0F4C-AA06-B0AB92280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2863"/>
            <a:ext cx="9144000" cy="1303337"/>
          </a:xfrm>
        </p:spPr>
        <p:txBody>
          <a:bodyPr/>
          <a:lstStyle/>
          <a:p>
            <a:pPr eaLnBrk="1" hangingPunct="1"/>
            <a:r>
              <a:rPr lang="cs-CZ" altLang="cs-CZ" sz="3200" b="1">
                <a:solidFill>
                  <a:srgbClr val="FFC000"/>
                </a:solidFill>
                <a:cs typeface="Arial" panose="020B0604020202020204" pitchFamily="34" charset="0"/>
              </a:rPr>
              <a:t>Ochrana proti pneumokokům pomocí očkování má přímý i nepřímý efekt</a:t>
            </a:r>
          </a:p>
        </p:txBody>
      </p:sp>
      <p:grpSp>
        <p:nvGrpSpPr>
          <p:cNvPr id="173058" name="Group 2">
            <a:extLst>
              <a:ext uri="{FF2B5EF4-FFF2-40B4-BE49-F238E27FC236}">
                <a16:creationId xmlns:a16="http://schemas.microsoft.com/office/drawing/2014/main" id="{B1FB8292-FD15-644D-AEEA-DA37FD861CCF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2252663"/>
            <a:ext cx="8353425" cy="3497262"/>
            <a:chOff x="1210899" y="2442564"/>
            <a:chExt cx="7164813" cy="3497108"/>
          </a:xfrm>
        </p:grpSpPr>
        <p:pic>
          <p:nvPicPr>
            <p:cNvPr id="173074" name="Picture 3" descr="&lt;strong&gt;Man, Icon&lt;/strong&gt;, Characters, Toilet, Male, Masculine, Body">
              <a:extLst>
                <a:ext uri="{FF2B5EF4-FFF2-40B4-BE49-F238E27FC236}">
                  <a16:creationId xmlns:a16="http://schemas.microsoft.com/office/drawing/2014/main" id="{6C7F22F2-34F1-8243-8D2E-C840264A0A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8247" y="2442564"/>
              <a:ext cx="500330" cy="1000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Arrow: Down 35">
              <a:extLst>
                <a:ext uri="{FF2B5EF4-FFF2-40B4-BE49-F238E27FC236}">
                  <a16:creationId xmlns:a16="http://schemas.microsoft.com/office/drawing/2014/main" id="{F2CFF2DA-2FC6-714E-80DC-36C38D9A0687}"/>
                </a:ext>
              </a:extLst>
            </p:cNvPr>
            <p:cNvSpPr/>
            <p:nvPr/>
          </p:nvSpPr>
          <p:spPr>
            <a:xfrm>
              <a:off x="4230959" y="3499792"/>
              <a:ext cx="276407" cy="695294"/>
            </a:xfrm>
            <a:prstGeom prst="downArrow">
              <a:avLst/>
            </a:prstGeom>
            <a:solidFill>
              <a:srgbClr val="D945A8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DCBF00-B178-7147-99A0-38FD6379F37B}"/>
                </a:ext>
              </a:extLst>
            </p:cNvPr>
            <p:cNvSpPr txBox="1"/>
            <p:nvPr/>
          </p:nvSpPr>
          <p:spPr>
            <a:xfrm>
              <a:off x="4048503" y="3669647"/>
              <a:ext cx="616811" cy="277801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D945A8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rPr>
                <a:t>přenos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endParaRPr>
            </a:p>
          </p:txBody>
        </p:sp>
        <p:grpSp>
          <p:nvGrpSpPr>
            <p:cNvPr id="173077" name="Group 6">
              <a:extLst>
                <a:ext uri="{FF2B5EF4-FFF2-40B4-BE49-F238E27FC236}">
                  <a16:creationId xmlns:a16="http://schemas.microsoft.com/office/drawing/2014/main" id="{E81D3FD4-F20B-CF4E-9D2E-EEC459C31A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6737" y="4245648"/>
              <a:ext cx="543350" cy="1000660"/>
              <a:chOff x="4308282" y="4776983"/>
              <a:chExt cx="543350" cy="1000660"/>
            </a:xfrm>
          </p:grpSpPr>
          <p:pic>
            <p:nvPicPr>
              <p:cNvPr id="21" name="Picture 20" descr="&lt;strong&gt;Man, Icon&lt;/strong&gt;, Characters, Toilet, Male, Masculine, Body">
                <a:extLst>
                  <a:ext uri="{FF2B5EF4-FFF2-40B4-BE49-F238E27FC236}">
                    <a16:creationId xmlns:a16="http://schemas.microsoft.com/office/drawing/2014/main" id="{8EA1B6E3-E4B4-EF43-900B-9C7E2C8959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rgbClr val="ED7D31">
                    <a:shade val="45000"/>
                    <a:satMod val="135000"/>
                  </a:srgb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308282" y="4776983"/>
                <a:ext cx="500330" cy="100066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CE529B5-B199-3C4C-A4B8-F86FD97543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srgbClr val="ED7D31">
                    <a:shade val="45000"/>
                    <a:satMod val="135000"/>
                  </a:srgbClr>
                  <a:prstClr val="white"/>
                </a:duotone>
              </a:blip>
              <a:srcRect l="895" t="17638" r="66648" b="32158"/>
              <a:stretch/>
            </p:blipFill>
            <p:spPr>
              <a:xfrm>
                <a:off x="4418356" y="4949136"/>
                <a:ext cx="433276" cy="659177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6A73F81-D78A-EC46-9D1B-D4A32A12F017}"/>
                </a:ext>
              </a:extLst>
            </p:cNvPr>
            <p:cNvSpPr txBox="1"/>
            <p:nvPr/>
          </p:nvSpPr>
          <p:spPr>
            <a:xfrm>
              <a:off x="3695844" y="5317399"/>
              <a:ext cx="183818" cy="276213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>
              <a:spAutoFit/>
            </a:bodyPr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8232E0-3D90-6440-8C1E-30C6112978B4}"/>
                </a:ext>
              </a:extLst>
            </p:cNvPr>
            <p:cNvSpPr txBox="1"/>
            <p:nvPr/>
          </p:nvSpPr>
          <p:spPr>
            <a:xfrm>
              <a:off x="1210899" y="5339623"/>
              <a:ext cx="966746" cy="338123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>
              <a:spAutoFit/>
            </a:bodyPr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A5A5A5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rPr>
                <a:t>nemocný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endParaRPr>
            </a:p>
          </p:txBody>
        </p:sp>
        <p:grpSp>
          <p:nvGrpSpPr>
            <p:cNvPr id="173080" name="Group 9">
              <a:extLst>
                <a:ext uri="{FF2B5EF4-FFF2-40B4-BE49-F238E27FC236}">
                  <a16:creationId xmlns:a16="http://schemas.microsoft.com/office/drawing/2014/main" id="{3E540D9E-39B8-CC44-97C2-7BE8C89507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6219" y="4195657"/>
              <a:ext cx="543350" cy="1000660"/>
              <a:chOff x="5546882" y="2424406"/>
              <a:chExt cx="543350" cy="1000660"/>
            </a:xfrm>
          </p:grpSpPr>
          <p:pic>
            <p:nvPicPr>
              <p:cNvPr id="19" name="Picture 18" descr="&lt;strong&gt;Man, Icon&lt;/strong&gt;, Characters, Toilet, Male, Masculine, Body">
                <a:extLst>
                  <a:ext uri="{FF2B5EF4-FFF2-40B4-BE49-F238E27FC236}">
                    <a16:creationId xmlns:a16="http://schemas.microsoft.com/office/drawing/2014/main" id="{ACE7BB0C-2A21-2743-93B5-A4629C8806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rgbClr val="5B9BD5">
                    <a:shade val="45000"/>
                    <a:satMod val="135000"/>
                  </a:srgb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546882" y="2424406"/>
                <a:ext cx="500330" cy="100066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7DEBB4FF-0DF6-1745-B332-2889EB5B49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srgbClr val="A5A5A5">
                    <a:shade val="45000"/>
                    <a:satMod val="135000"/>
                  </a:srgbClr>
                  <a:prstClr val="white"/>
                </a:duotone>
              </a:blip>
              <a:srcRect l="895" t="17638" r="66648" b="32158"/>
              <a:stretch/>
            </p:blipFill>
            <p:spPr>
              <a:xfrm>
                <a:off x="5656956" y="2596559"/>
                <a:ext cx="433276" cy="659177"/>
              </a:xfrm>
              <a:prstGeom prst="rect">
                <a:avLst/>
              </a:prstGeom>
            </p:spPr>
          </p:pic>
        </p:grpSp>
        <p:sp>
          <p:nvSpPr>
            <p:cNvPr id="11" name="Arrow: Down 101">
              <a:extLst>
                <a:ext uri="{FF2B5EF4-FFF2-40B4-BE49-F238E27FC236}">
                  <a16:creationId xmlns:a16="http://schemas.microsoft.com/office/drawing/2014/main" id="{72B29685-FC01-0F42-8745-0A28B4DD938F}"/>
                </a:ext>
              </a:extLst>
            </p:cNvPr>
            <p:cNvSpPr/>
            <p:nvPr/>
          </p:nvSpPr>
          <p:spPr>
            <a:xfrm rot="5400000">
              <a:off x="2796190" y="3648013"/>
              <a:ext cx="415907" cy="2189475"/>
            </a:xfrm>
            <a:prstGeom prst="downArrow">
              <a:avLst/>
            </a:prstGeom>
            <a:solidFill>
              <a:srgbClr val="A5A5A5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5A0675-47B6-314E-AF8E-B7075FC48F45}"/>
                </a:ext>
              </a:extLst>
            </p:cNvPr>
            <p:cNvSpPr txBox="1"/>
            <p:nvPr/>
          </p:nvSpPr>
          <p:spPr>
            <a:xfrm>
              <a:off x="2479923" y="4595119"/>
              <a:ext cx="1165542" cy="276213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A5A5A5"/>
              </a:solidFill>
            </a:ln>
          </p:spPr>
          <p:txBody>
            <a:bodyPr>
              <a:spAutoFit/>
            </a:bodyPr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A5A5A5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rPr>
                <a:t>Onemocnění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EF171E-D1A9-2E43-94C1-60BD8099B06F}"/>
                </a:ext>
              </a:extLst>
            </p:cNvPr>
            <p:cNvSpPr txBox="1"/>
            <p:nvPr/>
          </p:nvSpPr>
          <p:spPr>
            <a:xfrm>
              <a:off x="2797179" y="2758462"/>
              <a:ext cx="1440588" cy="2539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rPr>
                <a:t>Neočkovaná osoba</a:t>
              </a:r>
              <a:endPara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endParaRPr>
            </a:p>
          </p:txBody>
        </p:sp>
        <p:pic>
          <p:nvPicPr>
            <p:cNvPr id="14" name="Picture 13" descr="&lt;strong&gt;Man, Icon&lt;/strong&gt;, Characters, Toilet, Male, Masculine, Body">
              <a:extLst>
                <a:ext uri="{FF2B5EF4-FFF2-40B4-BE49-F238E27FC236}">
                  <a16:creationId xmlns:a16="http://schemas.microsoft.com/office/drawing/2014/main" id="{C0B1C5CD-3E71-6740-8EBB-6028507CE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rgbClr val="ED7D31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7081632" y="4233118"/>
              <a:ext cx="500330" cy="1000660"/>
            </a:xfrm>
            <a:prstGeom prst="rect">
              <a:avLst/>
            </a:prstGeom>
          </p:spPr>
        </p:pic>
        <p:sp>
          <p:nvSpPr>
            <p:cNvPr id="15" name="Arrow: Down 132">
              <a:extLst>
                <a:ext uri="{FF2B5EF4-FFF2-40B4-BE49-F238E27FC236}">
                  <a16:creationId xmlns:a16="http://schemas.microsoft.com/office/drawing/2014/main" id="{D3ECC874-CEB7-4E4E-9843-7B25D931938F}"/>
                </a:ext>
              </a:extLst>
            </p:cNvPr>
            <p:cNvSpPr/>
            <p:nvPr/>
          </p:nvSpPr>
          <p:spPr>
            <a:xfrm rot="16200000" flipH="1">
              <a:off x="5654900" y="3523425"/>
              <a:ext cx="415907" cy="2438651"/>
            </a:xfrm>
            <a:prstGeom prst="downArrow">
              <a:avLst/>
            </a:prstGeom>
            <a:solidFill>
              <a:srgbClr val="D945A8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774335-FEF1-194F-85FE-5C5E4B50CBDC}"/>
                </a:ext>
              </a:extLst>
            </p:cNvPr>
            <p:cNvSpPr txBox="1"/>
            <p:nvPr/>
          </p:nvSpPr>
          <p:spPr>
            <a:xfrm>
              <a:off x="6363246" y="5231678"/>
              <a:ext cx="2012466" cy="7079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Microsoft YaHei" panose="020B0503020204020204" pitchFamily="34" charset="-122"/>
                  <a:cs typeface="Calibri" panose="020F0502020204030204" pitchFamily="34" charset="0"/>
                </a:rPr>
                <a:t>Neočkované zdravé osoby</a:t>
              </a: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678E8A-C859-5C42-95C6-3AEF13D0769C}"/>
                </a:ext>
              </a:extLst>
            </p:cNvPr>
            <p:cNvSpPr txBox="1"/>
            <p:nvPr/>
          </p:nvSpPr>
          <p:spPr>
            <a:xfrm>
              <a:off x="5325697" y="4604644"/>
              <a:ext cx="652213" cy="277800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ED7D31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rPr>
                <a:t>přenos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EA81D06-0981-D245-B581-2C16575AF0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rgbClr val="ED7D31">
                  <a:shade val="45000"/>
                  <a:satMod val="135000"/>
                </a:srgbClr>
                <a:prstClr val="white"/>
              </a:duotone>
            </a:blip>
            <a:srcRect l="895" t="17638" r="66648" b="32158"/>
            <a:stretch/>
          </p:blipFill>
          <p:spPr>
            <a:xfrm>
              <a:off x="3329673" y="3391513"/>
              <a:ext cx="541008" cy="823078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6BFA7F10-21B3-3E49-828E-A0CF22D3AF4A}"/>
              </a:ext>
            </a:extLst>
          </p:cNvPr>
          <p:cNvSpPr/>
          <p:nvPr/>
        </p:nvSpPr>
        <p:spPr>
          <a:xfrm>
            <a:off x="4827588" y="5545138"/>
            <a:ext cx="2171700" cy="708025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Nepřímá ochrana u neočkovaných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D26547-B6AF-6C43-9AEA-E3230A7170A5}"/>
              </a:ext>
            </a:extLst>
          </p:cNvPr>
          <p:cNvSpPr/>
          <p:nvPr/>
        </p:nvSpPr>
        <p:spPr>
          <a:xfrm>
            <a:off x="1978025" y="5535613"/>
            <a:ext cx="1787525" cy="708025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Přímá ochrana u očkovaných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6B6C431-0E77-E44D-9375-BD3114B898F4}"/>
              </a:ext>
            </a:extLst>
          </p:cNvPr>
          <p:cNvGrpSpPr>
            <a:grpSpLocks/>
          </p:cNvGrpSpPr>
          <p:nvPr/>
        </p:nvGrpSpPr>
        <p:grpSpPr bwMode="auto">
          <a:xfrm>
            <a:off x="2562225" y="2247900"/>
            <a:ext cx="2049463" cy="3187700"/>
            <a:chOff x="2701024" y="2421432"/>
            <a:chExt cx="2049542" cy="318875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1CA3544-2490-1C4A-9C33-DBC314C1085E}"/>
                </a:ext>
              </a:extLst>
            </p:cNvPr>
            <p:cNvSpPr txBox="1"/>
            <p:nvPr/>
          </p:nvSpPr>
          <p:spPr>
            <a:xfrm>
              <a:off x="3486867" y="5333871"/>
              <a:ext cx="184157" cy="276316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>
              <a:spAutoFit/>
            </a:bodyPr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9339732-FB9C-CD49-8682-44CFD374C1CD}"/>
                </a:ext>
              </a:extLst>
            </p:cNvPr>
            <p:cNvSpPr txBox="1"/>
            <p:nvPr/>
          </p:nvSpPr>
          <p:spPr>
            <a:xfrm>
              <a:off x="4431466" y="3467941"/>
              <a:ext cx="319100" cy="7082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rPr>
                <a:t>X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4559828-50AD-754E-A44C-3A44D61C0210}"/>
                </a:ext>
              </a:extLst>
            </p:cNvPr>
            <p:cNvSpPr txBox="1"/>
            <p:nvPr/>
          </p:nvSpPr>
          <p:spPr>
            <a:xfrm>
              <a:off x="3136016" y="4392172"/>
              <a:ext cx="398478" cy="7082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rPr>
                <a:t>X</a:t>
              </a:r>
            </a:p>
          </p:txBody>
        </p:sp>
        <p:sp>
          <p:nvSpPr>
            <p:cNvPr id="173069" name="TextBox 28">
              <a:extLst>
                <a:ext uri="{FF2B5EF4-FFF2-40B4-BE49-F238E27FC236}">
                  <a16:creationId xmlns:a16="http://schemas.microsoft.com/office/drawing/2014/main" id="{E82784A3-3DCC-F341-8FBD-8192173DFB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1024" y="2738756"/>
              <a:ext cx="1440308" cy="3385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rPr>
                <a:t>Očkování</a:t>
              </a:r>
              <a:endParaRPr kumimoji="0" lang="en-GB" altLang="cs-CZ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endParaRPr>
            </a:p>
          </p:txBody>
        </p:sp>
        <p:grpSp>
          <p:nvGrpSpPr>
            <p:cNvPr id="173070" name="Group 30">
              <a:extLst>
                <a:ext uri="{FF2B5EF4-FFF2-40B4-BE49-F238E27FC236}">
                  <a16:creationId xmlns:a16="http://schemas.microsoft.com/office/drawing/2014/main" id="{946EA94A-DF90-C544-8604-7291CC2C89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08278" y="4258843"/>
              <a:ext cx="500330" cy="1000660"/>
              <a:chOff x="5774102" y="2487482"/>
              <a:chExt cx="500330" cy="1000660"/>
            </a:xfrm>
          </p:grpSpPr>
          <p:pic>
            <p:nvPicPr>
              <p:cNvPr id="33" name="Picture 32" descr="&lt;strong&gt;Man, Icon&lt;/strong&gt;, Characters, Toilet, Male, Masculine, Body">
                <a:extLst>
                  <a:ext uri="{FF2B5EF4-FFF2-40B4-BE49-F238E27FC236}">
                    <a16:creationId xmlns:a16="http://schemas.microsoft.com/office/drawing/2014/main" id="{844CAA04-F5C6-984E-89DC-914C6F5A93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rgbClr val="5B9BD5">
                    <a:shade val="45000"/>
                    <a:satMod val="135000"/>
                  </a:srgb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774102" y="2487482"/>
                <a:ext cx="500330" cy="1000660"/>
              </a:xfrm>
              <a:prstGeom prst="rect">
                <a:avLst/>
              </a:prstGeom>
              <a:solidFill>
                <a:sysClr val="window" lastClr="FFFFFF"/>
              </a:solidFill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9060D6CC-A28A-FF44-96CB-EA87AE61C1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srgbClr val="5B9BD5">
                    <a:shade val="45000"/>
                    <a:satMod val="135000"/>
                  </a:srgbClr>
                  <a:prstClr val="white"/>
                </a:duotone>
              </a:blip>
              <a:srcRect l="895" t="17638" r="66648" b="32158"/>
              <a:stretch/>
            </p:blipFill>
            <p:spPr>
              <a:xfrm>
                <a:off x="5897659" y="2767565"/>
                <a:ext cx="253218" cy="385241"/>
              </a:xfrm>
              <a:prstGeom prst="rect">
                <a:avLst/>
              </a:prstGeom>
            </p:spPr>
          </p:pic>
        </p:grpSp>
        <p:pic>
          <p:nvPicPr>
            <p:cNvPr id="32" name="Picture 31" descr="&lt;strong&gt;Man, Icon&lt;/strong&gt;, Characters, Toilet, Male, Masculine, Body">
              <a:extLst>
                <a:ext uri="{FF2B5EF4-FFF2-40B4-BE49-F238E27FC236}">
                  <a16:creationId xmlns:a16="http://schemas.microsoft.com/office/drawing/2014/main" id="{54708979-259B-2C44-8860-1921302D1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rgbClr val="5B9BD5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4176093" y="2421432"/>
              <a:ext cx="510813" cy="1000839"/>
            </a:xfrm>
            <a:prstGeom prst="rect">
              <a:avLst/>
            </a:prstGeom>
            <a:solidFill>
              <a:sysClr val="window" lastClr="FFFFFF"/>
            </a:solidFill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AD4E577-D1A2-8F4F-BACF-B680BBA4A432}"/>
              </a:ext>
            </a:extLst>
          </p:cNvPr>
          <p:cNvSpPr txBox="1"/>
          <p:nvPr/>
        </p:nvSpPr>
        <p:spPr>
          <a:xfrm>
            <a:off x="5564188" y="2347913"/>
            <a:ext cx="3190875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Očkovací látky mohou redukovat počet nosičů</a:t>
            </a:r>
            <a:r>
              <a:rPr kumimoji="0" lang="en-GB" sz="20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2–4</a:t>
            </a:r>
          </a:p>
        </p:txBody>
      </p:sp>
      <p:sp>
        <p:nvSpPr>
          <p:cNvPr id="65544" name="TextBox 35">
            <a:extLst>
              <a:ext uri="{FF2B5EF4-FFF2-40B4-BE49-F238E27FC236}">
                <a16:creationId xmlns:a16="http://schemas.microsoft.com/office/drawing/2014/main" id="{9CEFC0C2-4CA7-7C46-BADC-342CB2899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950" y="1214438"/>
            <a:ext cx="9251950" cy="769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 </a:t>
            </a:r>
            <a:b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</a:b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Přímý efekt pro očkovaného</a:t>
            </a:r>
            <a:r>
              <a:rPr kumimoji="0" lang="en-GB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a </a:t>
            </a:r>
            <a:r>
              <a:rPr kumimoji="0" lang="en-GB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n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epřímá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 ochrana p</a:t>
            </a:r>
            <a:r>
              <a:rPr kumimoji="0" lang="en-GB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r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o </a:t>
            </a:r>
            <a:r>
              <a:rPr kumimoji="0" lang="en-GB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popula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ci</a:t>
            </a:r>
            <a:r>
              <a:rPr kumimoji="0" lang="en-GB" altLang="cs-CZ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1</a:t>
            </a:r>
            <a:r>
              <a:rPr kumimoji="0" lang="en-GB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 </a:t>
            </a:r>
          </a:p>
        </p:txBody>
      </p:sp>
      <p:sp>
        <p:nvSpPr>
          <p:cNvPr id="65545" name="TextBox 36">
            <a:extLst>
              <a:ext uri="{FF2B5EF4-FFF2-40B4-BE49-F238E27FC236}">
                <a16:creationId xmlns:a16="http://schemas.microsoft.com/office/drawing/2014/main" id="{13690959-1EBB-6943-B21B-3E1F7C143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8" y="6329363"/>
            <a:ext cx="9029700" cy="4302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Adaptováno dle </a:t>
            </a:r>
            <a:r>
              <a:rPr kumimoji="0" lang="en-GB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Trotter &amp; Maiden. Expert Rev Vaccines 2009;8:851–61. 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2E412CD-4148-3449-B773-50A337D23960}"/>
              </a:ext>
            </a:extLst>
          </p:cNvPr>
          <p:cNvSpPr txBox="1"/>
          <p:nvPr/>
        </p:nvSpPr>
        <p:spPr bwMode="auto">
          <a:xfrm>
            <a:off x="5819775" y="4198938"/>
            <a:ext cx="3984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>
            <a:extLst>
              <a:ext uri="{FF2B5EF4-FFF2-40B4-BE49-F238E27FC236}">
                <a16:creationId xmlns:a16="http://schemas.microsoft.com/office/drawing/2014/main" id="{078BBA50-32ED-0248-A4FA-305900D41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E9371BC-22DA-C242-ADFC-95AA4A9DA71B}" type="slidenum">
              <a:rPr lang="cs-CZ" altLang="cs-CZ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cs-CZ" altLang="cs-CZ" sz="1400"/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4207362C-AAD6-0041-980E-8269045F9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836613"/>
            <a:ext cx="7931150" cy="555148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2286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"/>
              <a:defRPr/>
            </a:pPr>
            <a:r>
              <a:rPr lang="cs-CZ" altLang="cs-CZ" b="0" dirty="0">
                <a:solidFill>
                  <a:srgbClr val="000000"/>
                </a:solidFill>
              </a:rPr>
              <a:t>  Ačkoli je v </a:t>
            </a:r>
            <a:r>
              <a:rPr lang="cs-CZ" b="0" dirty="0">
                <a:solidFill>
                  <a:schemeClr val="tx1"/>
                </a:solidFill>
              </a:rPr>
              <a:t>ČR podíl lidí ohrožených chudobou nízký ve srovnání s průměrem EU, v seniorské kategorii je značný trend ke zhoršování situace a u žen–seniorek již podíl převýšil průměr EU. 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"/>
              <a:defRPr/>
            </a:pPr>
            <a:r>
              <a:rPr lang="cs-CZ" altLang="cs-CZ" b="0" dirty="0">
                <a:solidFill>
                  <a:srgbClr val="000000"/>
                </a:solidFill>
              </a:rPr>
              <a:t> Na úhradu </a:t>
            </a:r>
            <a:r>
              <a:rPr lang="cs-CZ" altLang="cs-CZ" b="0" dirty="0">
                <a:solidFill>
                  <a:srgbClr val="000000"/>
                </a:solidFill>
                <a:latin typeface="+mj-lt"/>
              </a:rPr>
              <a:t>základních životních potřeb vynakládají čeští senioři kolem 78 % svých celkových příjmů. 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"/>
              <a:defRPr/>
            </a:pPr>
            <a:r>
              <a:rPr lang="cs-CZ" altLang="cs-CZ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b="0" dirty="0">
                <a:solidFill>
                  <a:srgbClr val="000000"/>
                </a:solidFill>
                <a:latin typeface="+mj-lt"/>
              </a:rPr>
              <a:t>Největší položkou je bydlení a s ním související služby. Ceny nájemního bydlení navíc neustále rostou.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"/>
              <a:defRPr/>
            </a:pPr>
            <a:r>
              <a:rPr lang="cs-CZ" altLang="cs-CZ" b="0" dirty="0">
                <a:solidFill>
                  <a:srgbClr val="000000"/>
                </a:solidFill>
                <a:latin typeface="+mj-lt"/>
              </a:rPr>
              <a:t> Z výše uvedeného plyne, že nákup </a:t>
            </a:r>
            <a:r>
              <a:rPr lang="cs-CZ" altLang="cs-CZ" b="0" dirty="0">
                <a:solidFill>
                  <a:srgbClr val="3333CC"/>
                </a:solidFill>
                <a:latin typeface="+mj-lt"/>
              </a:rPr>
              <a:t>zbytných</a:t>
            </a:r>
            <a:r>
              <a:rPr lang="cs-CZ" altLang="cs-CZ" b="0" dirty="0">
                <a:solidFill>
                  <a:srgbClr val="000000"/>
                </a:solidFill>
                <a:latin typeface="+mj-lt"/>
              </a:rPr>
              <a:t> životních potřeb českému seniorovi mnoho peněz nezbývá, pohybuje se kolem 100 Kč na den. 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"/>
              <a:defRPr/>
            </a:pPr>
            <a:r>
              <a:rPr lang="cs-CZ" altLang="cs-CZ" b="0" dirty="0">
                <a:solidFill>
                  <a:schemeClr val="tx1"/>
                </a:solidFill>
              </a:rPr>
              <a:t> Mezi zbytné potřeby </a:t>
            </a:r>
            <a:r>
              <a:rPr lang="cs-CZ" altLang="cs-CZ" b="0" dirty="0">
                <a:solidFill>
                  <a:srgbClr val="000000"/>
                </a:solidFill>
              </a:rPr>
              <a:t>řadí senioři i dobrovolné očkování, které není hrazeno ze ZP.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"/>
              <a:defRPr/>
            </a:pPr>
            <a:endParaRPr lang="cs-CZ" altLang="cs-CZ" b="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Nadpis 1">
            <a:extLst>
              <a:ext uri="{FF2B5EF4-FFF2-40B4-BE49-F238E27FC236}">
                <a16:creationId xmlns:a16="http://schemas.microsoft.com/office/drawing/2014/main" id="{F0E1B283-8878-7E48-94EB-BD23D1D10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52525"/>
          </a:xfrm>
        </p:spPr>
        <p:txBody>
          <a:bodyPr/>
          <a:lstStyle/>
          <a:p>
            <a:pPr eaLnBrk="1" hangingPunct="1"/>
            <a:r>
              <a:rPr lang="cs-CZ" altLang="cs-CZ" b="1">
                <a:solidFill>
                  <a:srgbClr val="FFC000"/>
                </a:solidFill>
                <a:cs typeface="Arial" panose="020B0604020202020204" pitchFamily="34" charset="0"/>
              </a:rPr>
              <a:t>Doporučení vakcinace dle ČPFS</a:t>
            </a:r>
          </a:p>
        </p:txBody>
      </p:sp>
      <p:sp>
        <p:nvSpPr>
          <p:cNvPr id="174082" name="Zástupný obsah 2">
            <a:extLst>
              <a:ext uri="{FF2B5EF4-FFF2-40B4-BE49-F238E27FC236}">
                <a16:creationId xmlns:a16="http://schemas.microsoft.com/office/drawing/2014/main" id="{89A57249-F0B1-4B41-BBF8-043B4B6144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268413"/>
            <a:ext cx="9144000" cy="5473700"/>
          </a:xfrm>
        </p:spPr>
        <p:txBody>
          <a:bodyPr/>
          <a:lstStyle/>
          <a:p>
            <a:pPr marL="0" indent="0" eaLnBrk="1" hangingPunct="1">
              <a:buFont typeface="Wingdings 3" pitchFamily="2" charset="2"/>
              <a:buNone/>
            </a:pPr>
            <a:r>
              <a:rPr lang="cs-CZ" altLang="cs-CZ" b="1" dirty="0">
                <a:cs typeface="Calibri" panose="020F0502020204030204" pitchFamily="34" charset="0"/>
              </a:rPr>
              <a:t>Pneumokoková vakcína </a:t>
            </a:r>
            <a:r>
              <a:rPr lang="cs-CZ" altLang="cs-CZ" dirty="0">
                <a:cs typeface="Calibri" panose="020F0502020204030204" pitchFamily="34" charset="0"/>
              </a:rPr>
              <a:t>by měla být doporučována pro všechny nemocné s CHOPN nad 64 let </a:t>
            </a:r>
          </a:p>
          <a:p>
            <a:pPr marL="0" indent="0" eaLnBrk="1" hangingPunct="1">
              <a:buFont typeface="Wingdings 3" pitchFamily="2" charset="2"/>
              <a:buNone/>
            </a:pPr>
            <a:r>
              <a:rPr lang="cs-CZ" altLang="cs-CZ" dirty="0">
                <a:cs typeface="Calibri" panose="020F0502020204030204" pitchFamily="34" charset="0"/>
              </a:rPr>
              <a:t>(což je nejméně polovina CHOPN populace v Evropě).</a:t>
            </a:r>
          </a:p>
          <a:p>
            <a:pPr marL="0" indent="0" eaLnBrk="1" hangingPunct="1">
              <a:buFont typeface="Wingdings 3" pitchFamily="2" charset="2"/>
              <a:buNone/>
            </a:pPr>
            <a:endParaRPr lang="cs-CZ" altLang="cs-CZ" dirty="0">
              <a:cs typeface="Calibri" panose="020F0502020204030204" pitchFamily="34" charset="0"/>
            </a:endParaRPr>
          </a:p>
          <a:p>
            <a:pPr marL="0" indent="0" eaLnBrk="1" hangingPunct="1">
              <a:buFont typeface="Wingdings 3" pitchFamily="2" charset="2"/>
              <a:buNone/>
            </a:pPr>
            <a:r>
              <a:rPr lang="cs-CZ" altLang="cs-CZ" dirty="0">
                <a:cs typeface="Calibri" panose="020F0502020204030204" pitchFamily="34" charset="0"/>
              </a:rPr>
              <a:t>Navíc pro mladší nemocné se závažnými komorbiditami, jako je onemocnění srdce, případně s výraznějším poklesem plicních funkcí (FEV1 &lt; 40</a:t>
            </a:r>
            <a:r>
              <a:rPr lang="cs-CZ" altLang="cs-CZ" b="1" dirty="0">
                <a:cs typeface="Calibri" panose="020F0502020204030204" pitchFamily="34" charset="0"/>
              </a:rPr>
              <a:t>%).</a:t>
            </a:r>
            <a:r>
              <a:rPr lang="cs-CZ" altLang="cs-CZ" dirty="0">
                <a:cs typeface="Calibri" panose="020F0502020204030204" pitchFamily="34" charset="0"/>
              </a:rPr>
              <a:t> </a:t>
            </a:r>
          </a:p>
          <a:p>
            <a:pPr marL="0" indent="0" eaLnBrk="1" hangingPunct="1">
              <a:buFont typeface="Wingdings 3" pitchFamily="2" charset="2"/>
              <a:buNone/>
            </a:pPr>
            <a:endParaRPr lang="cs-CZ" alt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3" pitchFamily="2" charset="2"/>
              <a:buNone/>
            </a:pPr>
            <a:r>
              <a:rPr lang="cs-CZ" altLang="cs-CZ" sz="1200" dirty="0">
                <a:cs typeface="Calibri" panose="020F0502020204030204" pitchFamily="34" charset="0"/>
              </a:rPr>
              <a:t>CHRONICKÁ OBSTRUKČNÍ PLICNÍ NEMOC - doporučené diagnostické a terapeutické postupy pro všeobecné praktické lékaře 2019</a:t>
            </a:r>
          </a:p>
          <a:p>
            <a:pPr marL="0" indent="0" eaLnBrk="1" hangingPunct="1">
              <a:buFont typeface="Wingdings 3" pitchFamily="2" charset="2"/>
              <a:buNone/>
            </a:pPr>
            <a:r>
              <a:rPr lang="cs-CZ" altLang="cs-CZ" sz="1200" dirty="0">
                <a:cs typeface="Calibri" panose="020F0502020204030204" pitchFamily="34" charset="0"/>
              </a:rPr>
              <a:t>Vladimír Kobližek, MUDr. Jaromír Zatloukal,  MUDr. Stanislav </a:t>
            </a:r>
            <a:r>
              <a:rPr lang="cs-CZ" altLang="cs-CZ" sz="1200" dirty="0" err="1">
                <a:cs typeface="Calibri" panose="020F0502020204030204" pitchFamily="34" charset="0"/>
              </a:rPr>
              <a:t>Konštacký</a:t>
            </a:r>
            <a:r>
              <a:rPr lang="cs-CZ" altLang="cs-CZ" sz="1200" dirty="0">
                <a:cs typeface="Calibri" panose="020F0502020204030204" pitchFamily="34" charset="0"/>
              </a:rPr>
              <a:t>,</a:t>
            </a:r>
          </a:p>
          <a:p>
            <a:pPr marL="0" indent="0" eaLnBrk="1" hangingPunct="1">
              <a:buFont typeface="Wingdings 3" pitchFamily="2" charset="2"/>
              <a:buNone/>
            </a:pPr>
            <a:r>
              <a:rPr lang="cs-CZ" altLang="cs-CZ" sz="1200" dirty="0">
                <a:cs typeface="Calibri" panose="020F0502020204030204" pitchFamily="34" charset="0"/>
              </a:rPr>
              <a:t>CHOPN DP ČPFS ČLS JEP 2018 (STRUČNÁ VERZE PRO PRAKTICKÉ LÉKAŘE)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>
            <a:extLst>
              <a:ext uri="{FF2B5EF4-FFF2-40B4-BE49-F238E27FC236}">
                <a16:creationId xmlns:a16="http://schemas.microsoft.com/office/drawing/2014/main" id="{A5D7ED2F-CCC9-C440-8B4D-EBAF3A025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3" y="-100013"/>
            <a:ext cx="9117013" cy="936626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Indikace vakcinace přípravkem </a:t>
            </a:r>
            <a:r>
              <a:rPr kumimoji="0" lang="cs-CZ" altLang="cs-CZ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Prevenar</a:t>
            </a: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 13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352BE5D-7969-024E-ABE4-767FF8A13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1052513"/>
            <a:ext cx="9117013" cy="504031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228600" indent="-182563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28600" marR="0" lvl="0" indent="-182563" algn="l" defTabSz="449263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EEECE1"/>
              </a:buClr>
              <a:buSzPct val="100000"/>
              <a:buFont typeface="Wingdings" panose="05000000000000000000" pitchFamily="2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cs-CZ" altLang="cs-CZ" sz="32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Prevence pneumokokové nákazy:</a:t>
            </a:r>
          </a:p>
          <a:p>
            <a:pPr marL="228600" marR="0" lvl="0" indent="-180975" algn="l" defTabSz="449263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cs-CZ" altLang="cs-CZ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 marL="228600" marR="0" lvl="0" indent="-182563" algn="l" defTabSz="449263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EEECE1"/>
              </a:buClr>
              <a:buSzPct val="100000"/>
              <a:buFont typeface="Wingdings" panose="05000000000000000000" pitchFamily="2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Dospělí jedinci od 50 let </a:t>
            </a:r>
            <a:r>
              <a:rPr kumimoji="0" lang="cs-CZ" altLang="cs-CZ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⃰ </a:t>
            </a:r>
          </a:p>
          <a:p>
            <a:pPr marL="228600" marR="0" lvl="0" indent="-180975" algn="l" defTabSz="449263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                           nad 65 let hrazené ZP</a:t>
            </a:r>
          </a:p>
          <a:p>
            <a:pPr marL="228600" marR="0" lvl="0" indent="-180975" algn="l" defTabSz="449263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cs-CZ" altLang="cs-CZ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 marL="228600" marR="0" lvl="0" indent="-182563" algn="l" defTabSz="449263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EEECE1"/>
              </a:buClr>
              <a:buSzPct val="100000"/>
              <a:buFont typeface="Wingdings" panose="05000000000000000000" pitchFamily="2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Rizikové skupiny pacientů s plicními a mimoplicními chronickými chorobami</a:t>
            </a:r>
          </a:p>
          <a:p>
            <a:pPr marL="228600" marR="0" lvl="0" indent="-180975" algn="l" defTabSz="449263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cs-CZ" altLang="cs-CZ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 marL="228600" marR="0" lvl="0" indent="-182563" algn="l" defTabSz="449263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EEECE1"/>
              </a:buClr>
              <a:buSzPct val="100000"/>
              <a:buFont typeface="Wingdings" panose="05000000000000000000" pitchFamily="2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Pokrytí až 70% invazivních pneumokok. nákaz</a:t>
            </a:r>
          </a:p>
          <a:p>
            <a:pPr marL="228600" marR="0" lvl="0" indent="-180975" algn="l" defTabSz="449263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cs-CZ" altLang="cs-CZ" sz="16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Doporučení České </a:t>
            </a:r>
            <a:r>
              <a:rPr kumimoji="0" lang="cs-CZ" altLang="cs-CZ" sz="1600" b="1" i="0" u="none" strike="noStrike" kern="1200" cap="none" spc="0" normalizeH="0" baseline="3000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vakcinologické</a:t>
            </a:r>
            <a:r>
              <a:rPr kumimoji="0" lang="cs-CZ" altLang="cs-CZ" sz="16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společnosti</a:t>
            </a:r>
            <a:r>
              <a:rPr kumimoji="0" lang="cs-CZ" alt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 </a:t>
            </a:r>
          </a:p>
          <a:p>
            <a:pPr marL="228600" marR="0" lvl="0" indent="-180975" algn="l" defTabSz="449263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cs-CZ" alt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SPC </a:t>
            </a:r>
            <a:r>
              <a:rPr kumimoji="0" lang="cs-CZ" alt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Prevenar</a:t>
            </a:r>
            <a:r>
              <a:rPr kumimoji="0" lang="cs-CZ" alt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 13</a:t>
            </a:r>
          </a:p>
          <a:p>
            <a:pPr marL="228600" marR="0" lvl="0" indent="-180975" algn="l" defTabSz="449263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cs-CZ" altLang="cs-CZ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2F1F221-4739-2E4D-92A2-9E66B2847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78925" cy="1046163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defTabSz="914400">
              <a:defRPr/>
            </a:pPr>
            <a:r>
              <a:rPr lang="cs-CZ" sz="3200" b="1" spc="-100" dirty="0">
                <a:solidFill>
                  <a:srgbClr val="FFC000"/>
                </a:solidFill>
              </a:rPr>
              <a:t>Věkově specifická nemocnost, invazivní pneumokokové onemocnění, ČR, 2010 – 2019, </a:t>
            </a:r>
            <a:r>
              <a:rPr lang="cs-CZ" sz="3200" b="1" spc="-100" dirty="0" err="1">
                <a:solidFill>
                  <a:srgbClr val="FFC000"/>
                </a:solidFill>
              </a:rPr>
              <a:t>Surveillance</a:t>
            </a:r>
            <a:r>
              <a:rPr lang="cs-CZ" sz="3200" b="1" spc="-100" dirty="0">
                <a:solidFill>
                  <a:srgbClr val="FFC000"/>
                </a:solidFill>
              </a:rPr>
              <a:t> data.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9F24EF-814C-0347-A080-C2737C424926}"/>
              </a:ext>
            </a:extLst>
          </p:cNvPr>
          <p:cNvSpPr txBox="1"/>
          <p:nvPr/>
        </p:nvSpPr>
        <p:spPr>
          <a:xfrm>
            <a:off x="28575" y="6540500"/>
            <a:ext cx="89439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3. Zprávy CEM (SZU, Praha) 2020; 29(6): 246–252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.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82275" name="Picture 13">
            <a:extLst>
              <a:ext uri="{FF2B5EF4-FFF2-40B4-BE49-F238E27FC236}">
                <a16:creationId xmlns:a16="http://schemas.microsoft.com/office/drawing/2014/main" id="{2E807F5B-B381-DE41-AD49-EEC1DD8EC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046163"/>
            <a:ext cx="9061450" cy="549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CAA14DD-0D3B-E840-9C27-41B2CC26FF78}"/>
              </a:ext>
            </a:extLst>
          </p:cNvPr>
          <p:cNvSpPr/>
          <p:nvPr/>
        </p:nvSpPr>
        <p:spPr>
          <a:xfrm>
            <a:off x="858838" y="2384425"/>
            <a:ext cx="479425" cy="2333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26DF07-7B3B-5940-8468-AD8A1C90627D}"/>
              </a:ext>
            </a:extLst>
          </p:cNvPr>
          <p:cNvSpPr/>
          <p:nvPr/>
        </p:nvSpPr>
        <p:spPr>
          <a:xfrm>
            <a:off x="7178675" y="1535113"/>
            <a:ext cx="1631950" cy="493395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Microsoft YaHei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9A33C1-E8D8-2344-9856-00742ED8D813}"/>
              </a:ext>
            </a:extLst>
          </p:cNvPr>
          <p:cNvSpPr/>
          <p:nvPr/>
        </p:nvSpPr>
        <p:spPr>
          <a:xfrm>
            <a:off x="633413" y="1535113"/>
            <a:ext cx="1725612" cy="487680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Microsoft YaHei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015F1E-A8A7-404C-A56D-D04A186B0665}"/>
              </a:ext>
            </a:extLst>
          </p:cNvPr>
          <p:cNvSpPr txBox="1"/>
          <p:nvPr/>
        </p:nvSpPr>
        <p:spPr>
          <a:xfrm>
            <a:off x="2492375" y="1962150"/>
            <a:ext cx="4703763" cy="64611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Nejvyšší nemocnost u dětí do 5 let</a:t>
            </a:r>
            <a:b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</a:b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od roku 2010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Title 1">
            <a:extLst>
              <a:ext uri="{FF2B5EF4-FFF2-40B4-BE49-F238E27FC236}">
                <a16:creationId xmlns:a16="http://schemas.microsoft.com/office/drawing/2014/main" id="{66AE111C-FEF0-3349-9130-F30CB88A8C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66675"/>
            <a:ext cx="7596187" cy="1381125"/>
          </a:xfrm>
        </p:spPr>
        <p:txBody>
          <a:bodyPr lIns="91440" tIns="45720" rIns="91440" bIns="45720"/>
          <a:lstStyle/>
          <a:p>
            <a:r>
              <a:rPr lang="cs-CZ" altLang="cs-CZ" sz="2800" b="1">
                <a:solidFill>
                  <a:srgbClr val="FFC000"/>
                </a:solidFill>
                <a:cs typeface="Arial" panose="020B0604020202020204" pitchFamily="34" charset="0"/>
              </a:rPr>
              <a:t>Invazivní pneumokokové onemocnění - sezónnost, ČR, 2008 - 2019, Surveillance data</a:t>
            </a:r>
            <a:br>
              <a:rPr lang="cs-CZ" altLang="cs-CZ" sz="2800" b="1">
                <a:solidFill>
                  <a:srgbClr val="FFC000"/>
                </a:solidFill>
                <a:cs typeface="Arial" panose="020B0604020202020204" pitchFamily="34" charset="0"/>
              </a:rPr>
            </a:br>
            <a:endParaRPr lang="cs-CZ" altLang="cs-CZ" sz="2800" b="1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183298" name="Rectangle 5">
            <a:extLst>
              <a:ext uri="{FF2B5EF4-FFF2-40B4-BE49-F238E27FC236}">
                <a16:creationId xmlns:a16="http://schemas.microsoft.com/office/drawing/2014/main" id="{88683EEC-4CC7-9648-9567-478D0C305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3" y="6515100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3. Zprávy CEM (SZU, Praha) 2020; 29(6): 246–252.</a:t>
            </a:r>
            <a:endParaRPr kumimoji="0" lang="en-GB" altLang="cs-CZ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83299" name="Picture 4">
            <a:extLst>
              <a:ext uri="{FF2B5EF4-FFF2-40B4-BE49-F238E27FC236}">
                <a16:creationId xmlns:a16="http://schemas.microsoft.com/office/drawing/2014/main" id="{D80C0639-FE38-AA41-8234-0DFDF68F1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371600"/>
            <a:ext cx="8178800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Nadpis 1">
            <a:extLst>
              <a:ext uri="{FF2B5EF4-FFF2-40B4-BE49-F238E27FC236}">
                <a16:creationId xmlns:a16="http://schemas.microsoft.com/office/drawing/2014/main" id="{E51D3D6D-9D07-9348-9614-3A75FA9E1B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77788"/>
            <a:ext cx="9144000" cy="769938"/>
          </a:xfrm>
        </p:spPr>
        <p:txBody>
          <a:bodyPr/>
          <a:lstStyle/>
          <a:p>
            <a:r>
              <a:rPr lang="cs-CZ" altLang="cs-CZ" b="1">
                <a:solidFill>
                  <a:srgbClr val="FFC000"/>
                </a:solidFill>
              </a:rPr>
              <a:t>IPO v ČR v r. 2020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3CD212-F58D-B645-8D2E-8ECB2C5EF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2150"/>
            <a:ext cx="9251950" cy="6165850"/>
          </a:xfrm>
        </p:spPr>
        <p:txBody>
          <a:bodyPr/>
          <a:lstStyle/>
          <a:p>
            <a:pPr>
              <a:defRPr/>
            </a:pPr>
            <a:r>
              <a:rPr lang="cs-CZ" sz="2400" b="1" dirty="0"/>
              <a:t>V souvislosti s výskytem nemoci covid-19 rapidně ubylo hlášených</a:t>
            </a:r>
          </a:p>
          <a:p>
            <a:pPr>
              <a:defRPr/>
            </a:pPr>
            <a:r>
              <a:rPr lang="cs-CZ" sz="2400" b="1" dirty="0"/>
              <a:t>onemocnění IPO v České republice od dubna 2020 do současnosti. </a:t>
            </a:r>
          </a:p>
          <a:p>
            <a:pPr>
              <a:defRPr/>
            </a:pPr>
            <a:endParaRPr lang="cs-CZ" sz="2400" b="1" dirty="0"/>
          </a:p>
          <a:p>
            <a:pPr>
              <a:defRPr/>
            </a:pPr>
            <a:r>
              <a:rPr lang="cs-CZ" sz="2400" b="1" dirty="0">
                <a:solidFill>
                  <a:srgbClr val="FFC000"/>
                </a:solidFill>
              </a:rPr>
              <a:t>Příčiny: </a:t>
            </a:r>
          </a:p>
          <a:p>
            <a:pPr marL="0" indent="0">
              <a:defRPr/>
            </a:pPr>
            <a:r>
              <a:rPr lang="cs-CZ" sz="2400" dirty="0"/>
              <a:t>- </a:t>
            </a:r>
            <a:r>
              <a:rPr lang="cs-CZ" sz="2400" b="1" dirty="0"/>
              <a:t>nošení roušek a respirátorů, domácí karanténa dětí a dospělých</a:t>
            </a:r>
          </a:p>
          <a:p>
            <a:pPr marL="0" indent="0">
              <a:defRPr/>
            </a:pPr>
            <a:r>
              <a:rPr lang="cs-CZ" sz="2400" b="1" dirty="0"/>
              <a:t>- absence návštěv u lékařů, nadbytečné užívání ATB </a:t>
            </a:r>
          </a:p>
          <a:p>
            <a:pPr marL="0" indent="0">
              <a:defRPr/>
            </a:pPr>
            <a:r>
              <a:rPr lang="cs-CZ" sz="2400" b="1" dirty="0"/>
              <a:t>   nevyšetřování pneumokoků u pacientů</a:t>
            </a:r>
          </a:p>
          <a:p>
            <a:pPr marL="0" indent="0">
              <a:defRPr/>
            </a:pPr>
            <a:endParaRPr lang="cs-CZ" sz="2000" dirty="0"/>
          </a:p>
          <a:p>
            <a:pPr>
              <a:buFontTx/>
              <a:buChar char="-"/>
              <a:defRPr/>
            </a:pPr>
            <a:r>
              <a:rPr lang="cs-CZ" sz="2000" dirty="0"/>
              <a:t>Linie věkově specifické nemocnosti zůstává ve tvaru „kolébky“ a odpovídá situaci z předchozích let, kdy největší nemocnost zaznamenáváme ve věkové skupině malých dětí a seniorů 65 a starších.</a:t>
            </a:r>
          </a:p>
          <a:p>
            <a:pPr>
              <a:buFontTx/>
              <a:buChar char="-"/>
              <a:defRPr/>
            </a:pPr>
            <a:endParaRPr lang="cs-CZ" sz="2000" dirty="0"/>
          </a:p>
          <a:p>
            <a:pPr>
              <a:buFontTx/>
              <a:buChar char="-"/>
              <a:defRPr/>
            </a:pPr>
            <a:r>
              <a:rPr lang="cs-CZ" sz="2000" dirty="0"/>
              <a:t>Aktuální situace IPO v ČR v roce 2020 odpovídá podobné situaci v Evropě</a:t>
            </a:r>
          </a:p>
          <a:p>
            <a:pPr>
              <a:buFontTx/>
              <a:buChar char="-"/>
              <a:defRPr/>
            </a:pPr>
            <a:endParaRPr lang="cs-CZ" sz="2000" dirty="0"/>
          </a:p>
          <a:p>
            <a:pPr>
              <a:defRPr/>
            </a:pPr>
            <a:r>
              <a:rPr lang="cs-CZ" sz="1400" dirty="0"/>
              <a:t>        SZÚ, PRAHA 2021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Nadpis 1">
            <a:extLst>
              <a:ext uri="{FF2B5EF4-FFF2-40B4-BE49-F238E27FC236}">
                <a16:creationId xmlns:a16="http://schemas.microsoft.com/office/drawing/2014/main" id="{0685C4C7-4670-DD4B-A52F-139645AE27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361363" cy="908050"/>
          </a:xfrm>
        </p:spPr>
        <p:txBody>
          <a:bodyPr/>
          <a:lstStyle/>
          <a:p>
            <a:r>
              <a:rPr lang="cs-CZ" altLang="cs-CZ" sz="6000" b="1">
                <a:solidFill>
                  <a:srgbClr val="FFC000"/>
                </a:solidFill>
              </a:rPr>
              <a:t>Závěr</a:t>
            </a:r>
          </a:p>
        </p:txBody>
      </p:sp>
      <p:sp>
        <p:nvSpPr>
          <p:cNvPr id="191490" name="Zástupný obsah 2">
            <a:extLst>
              <a:ext uri="{FF2B5EF4-FFF2-40B4-BE49-F238E27FC236}">
                <a16:creationId xmlns:a16="http://schemas.microsoft.com/office/drawing/2014/main" id="{795AF1AD-4299-ED46-8679-AF1F21CC20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196975"/>
            <a:ext cx="9463088" cy="12731750"/>
          </a:xfrm>
        </p:spPr>
        <p:txBody>
          <a:bodyPr/>
          <a:lstStyle/>
          <a:p>
            <a:pPr algn="ctr"/>
            <a:r>
              <a:rPr lang="cs-CZ" altLang="cs-CZ" sz="4000" b="1"/>
              <a:t>   Vakcinace </a:t>
            </a:r>
          </a:p>
          <a:p>
            <a:pPr algn="ctr"/>
            <a:r>
              <a:rPr lang="cs-CZ" altLang="cs-CZ" sz="4000" b="1"/>
              <a:t>snižuje riziko závažných respiračních  </a:t>
            </a:r>
          </a:p>
          <a:p>
            <a:pPr algn="ctr"/>
            <a:r>
              <a:rPr lang="cs-CZ" altLang="cs-CZ" sz="4000" b="1"/>
              <a:t>        komplikací</a:t>
            </a:r>
            <a:endParaRPr lang="cs-CZ" altLang="cs-CZ" sz="4000" b="1" dirty="0"/>
          </a:p>
        </p:txBody>
      </p:sp>
      <p:pic>
        <p:nvPicPr>
          <p:cNvPr id="191491" name="Picture 4" descr="Deset důvodů, proč se nechat očkovat i v dospělosti | Prevenar 13">
            <a:extLst>
              <a:ext uri="{FF2B5EF4-FFF2-40B4-BE49-F238E27FC236}">
                <a16:creationId xmlns:a16="http://schemas.microsoft.com/office/drawing/2014/main" id="{D353F3D5-97A3-084C-95B1-23B5DEBDF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766" y="4077072"/>
            <a:ext cx="3383221" cy="217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Nadpis 1">
            <a:extLst>
              <a:ext uri="{FF2B5EF4-FFF2-40B4-BE49-F238E27FC236}">
                <a16:creationId xmlns:a16="http://schemas.microsoft.com/office/drawing/2014/main" id="{D0D98A0B-1DA2-834D-B8AD-DFFCF34789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80975" y="-2403475"/>
            <a:ext cx="9432925" cy="9261475"/>
          </a:xfrm>
        </p:spPr>
        <p:txBody>
          <a:bodyPr/>
          <a:lstStyle/>
          <a:p>
            <a:r>
              <a:rPr lang="cs-CZ" altLang="cs-CZ" sz="4800">
                <a:solidFill>
                  <a:srgbClr val="FFC000"/>
                </a:solidFill>
              </a:rPr>
              <a:t>              Nebojme se vakcinovat</a:t>
            </a:r>
            <a:br>
              <a:rPr lang="cs-CZ" altLang="cs-CZ" sz="4800">
                <a:solidFill>
                  <a:srgbClr val="FFC000"/>
                </a:solidFill>
              </a:rPr>
            </a:br>
            <a:r>
              <a:rPr lang="cs-CZ" altLang="cs-CZ" sz="4800">
                <a:solidFill>
                  <a:srgbClr val="FFC000"/>
                </a:solidFill>
              </a:rPr>
              <a:t>                                 </a:t>
            </a:r>
          </a:p>
        </p:txBody>
      </p:sp>
      <p:pic>
        <p:nvPicPr>
          <p:cNvPr id="192514" name="Obrázek 3">
            <a:extLst>
              <a:ext uri="{FF2B5EF4-FFF2-40B4-BE49-F238E27FC236}">
                <a16:creationId xmlns:a16="http://schemas.microsoft.com/office/drawing/2014/main" id="{9764EFFF-9F0E-9F4A-AC3D-5605A8557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152775"/>
            <a:ext cx="518477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Nadpis 1">
            <a:extLst>
              <a:ext uri="{FF2B5EF4-FFF2-40B4-BE49-F238E27FC236}">
                <a16:creationId xmlns:a16="http://schemas.microsoft.com/office/drawing/2014/main" id="{AF2A11D1-D287-A14D-9D54-8279C9EE0D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07375" cy="3600450"/>
          </a:xfrm>
        </p:spPr>
        <p:txBody>
          <a:bodyPr/>
          <a:lstStyle/>
          <a:p>
            <a:pPr algn="ctr"/>
            <a:r>
              <a:rPr lang="cs-CZ" altLang="cs-CZ" sz="6000" dirty="0">
                <a:solidFill>
                  <a:srgbClr val="FFC000"/>
                </a:solidFill>
                <a:latin typeface="Brush Script MT" panose="03060802040406070304" pitchFamily="66" charset="-122"/>
              </a:rPr>
              <a:t>Děkujeme za pozornost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>
            <a:extLst>
              <a:ext uri="{FF2B5EF4-FFF2-40B4-BE49-F238E27FC236}">
                <a16:creationId xmlns:a16="http://schemas.microsoft.com/office/drawing/2014/main" id="{AB3062D6-7E1E-4C40-A455-6E23EFB62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68A7883-23D5-6648-A6DA-C21B1EB9F81B}" type="slidenum">
              <a:rPr lang="cs-CZ" altLang="cs-CZ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cs-CZ" altLang="cs-CZ" sz="1400"/>
          </a:p>
        </p:txBody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D15E8DA8-BAFD-5740-9AB1-776332208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24744"/>
            <a:ext cx="7848600" cy="511175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"/>
              <a:defRPr/>
            </a:pPr>
            <a:endParaRPr lang="cs-CZ" altLang="cs-CZ" b="0" dirty="0">
              <a:solidFill>
                <a:srgbClr val="000000"/>
              </a:solidFill>
              <a:latin typeface="+mj-lt"/>
            </a:endParaRP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"/>
              <a:defRPr/>
            </a:pPr>
            <a:r>
              <a:rPr lang="cs-CZ" altLang="cs-CZ" b="0" dirty="0">
                <a:solidFill>
                  <a:srgbClr val="000000"/>
                </a:solidFill>
                <a:latin typeface="+mj-lt"/>
              </a:rPr>
              <a:t> I proto RS ČR prosazovala bezplatné očkování u seniorů 65+ u chřipky, pneumokokových infekcí či klíšťové encefalitidy. 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"/>
              <a:defRPr/>
            </a:pPr>
            <a:r>
              <a:rPr lang="cs-CZ" altLang="cs-CZ" b="0" dirty="0">
                <a:solidFill>
                  <a:schemeClr val="tx1"/>
                </a:solidFill>
              </a:rPr>
              <a:t> Nízkou ochotu se nechat očkovat, navzdory bezplatnosti,  změnil až covid.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"/>
              <a:defRPr/>
            </a:pPr>
            <a:r>
              <a:rPr lang="cs-CZ" altLang="cs-CZ" b="0" dirty="0">
                <a:solidFill>
                  <a:srgbClr val="000000"/>
                </a:solidFill>
              </a:rPr>
              <a:t> Když přišly vakcíny na covid, senioři jich vesměs využili. Naočkováno bylo již 1 780 605 osob nad 65 let.</a:t>
            </a:r>
            <a:endParaRPr lang="cs-CZ" altLang="cs-CZ" b="0" dirty="0">
              <a:solidFill>
                <a:schemeClr val="tx1"/>
              </a:solidFill>
            </a:endParaRPr>
          </a:p>
          <a:p>
            <a:pPr eaLnBrk="1" hangingPunct="1">
              <a:spcBef>
                <a:spcPts val="1200"/>
              </a:spcBef>
              <a:defRPr/>
            </a:pPr>
            <a:endParaRPr lang="cs-CZ" altLang="cs-CZ" b="0" dirty="0">
              <a:solidFill>
                <a:schemeClr val="tx1"/>
              </a:solidFill>
            </a:endParaRPr>
          </a:p>
          <a:p>
            <a:pPr lvl="1" eaLnBrk="1" hangingPunct="1">
              <a:spcBef>
                <a:spcPts val="1200"/>
              </a:spcBef>
              <a:buFont typeface="Wingdings" panose="05000000000000000000" pitchFamily="2" charset="2"/>
              <a:buChar char=""/>
              <a:defRPr/>
            </a:pPr>
            <a:endParaRPr lang="cs-CZ" altLang="cs-CZ" b="0" dirty="0">
              <a:solidFill>
                <a:schemeClr val="tx1"/>
              </a:solidFill>
            </a:endParaRPr>
          </a:p>
          <a:p>
            <a:pPr eaLnBrk="1" hangingPunct="1">
              <a:spcBef>
                <a:spcPts val="1200"/>
              </a:spcBef>
              <a:defRPr/>
            </a:pPr>
            <a:endParaRPr lang="cs-CZ" altLang="cs-CZ" b="0" dirty="0">
              <a:solidFill>
                <a:srgbClr val="000000"/>
              </a:solidFill>
              <a:latin typeface="+mj-lt"/>
            </a:endParaRP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"/>
              <a:defRPr/>
            </a:pPr>
            <a:endParaRPr lang="cs-CZ" altLang="cs-CZ" b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D849FA7C-2017-2E4B-A6E7-AC983DC2E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3" y="396875"/>
            <a:ext cx="8686800" cy="65563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cs-CZ" altLang="cs-CZ" sz="44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III. </a:t>
            </a:r>
            <a:r>
              <a:rPr lang="cs-CZ" altLang="cs-CZ" sz="4400" dirty="0">
                <a:solidFill>
                  <a:srgbClr val="3333CC"/>
                </a:solidFill>
              </a:rPr>
              <a:t>Aktivity a zkušenosti RS ČR</a:t>
            </a:r>
          </a:p>
        </p:txBody>
      </p:sp>
      <p:graphicFrame>
        <p:nvGraphicFramePr>
          <p:cNvPr id="5" name="Tabulka 3">
            <a:extLst>
              <a:ext uri="{FF2B5EF4-FFF2-40B4-BE49-F238E27FC236}">
                <a16:creationId xmlns:a16="http://schemas.microsoft.com/office/drawing/2014/main" id="{752B35E4-9F51-444E-9322-159DDDBE4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245974"/>
              </p:ext>
            </p:extLst>
          </p:nvPr>
        </p:nvGraphicFramePr>
        <p:xfrm>
          <a:off x="1379538" y="4474166"/>
          <a:ext cx="6096000" cy="2123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61">
                <a:tc>
                  <a:txBody>
                    <a:bodyPr/>
                    <a:lstStyle/>
                    <a:p>
                      <a:r>
                        <a:rPr lang="cs-CZ" sz="1800" dirty="0"/>
                        <a:t>Věková skupina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Počet </a:t>
                      </a:r>
                      <a:r>
                        <a:rPr lang="cs-CZ" sz="1800" dirty="0" err="1"/>
                        <a:t>vyočkovaných</a:t>
                      </a:r>
                      <a:r>
                        <a:rPr lang="cs-CZ" sz="1800" dirty="0"/>
                        <a:t> dávek</a:t>
                      </a:r>
                    </a:p>
                    <a:p>
                      <a:endParaRPr lang="cs-CZ" sz="18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80">
                <a:tc>
                  <a:txBody>
                    <a:bodyPr/>
                    <a:lstStyle/>
                    <a:p>
                      <a:r>
                        <a:rPr lang="cs-CZ" altLang="cs-CZ" sz="1800" b="0" dirty="0">
                          <a:solidFill>
                            <a:srgbClr val="000000"/>
                          </a:solidFill>
                          <a:latin typeface="Roboto" panose="02000000000000000000" pitchFamily="2" charset="0"/>
                        </a:rPr>
                        <a:t>65-69</a:t>
                      </a:r>
                      <a:endParaRPr lang="cs-CZ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cs-CZ" altLang="cs-CZ" sz="1800" b="0" dirty="0">
                          <a:solidFill>
                            <a:srgbClr val="000000"/>
                          </a:solidFill>
                          <a:latin typeface="Roboto" panose="02000000000000000000" pitchFamily="2" charset="0"/>
                        </a:rPr>
                        <a:t>1 048 504 </a:t>
                      </a:r>
                      <a:endParaRPr lang="cs-CZ" sz="18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80">
                <a:tc>
                  <a:txBody>
                    <a:bodyPr/>
                    <a:lstStyle/>
                    <a:p>
                      <a:r>
                        <a:rPr lang="cs-CZ" altLang="cs-CZ" sz="1800" b="0" dirty="0">
                          <a:solidFill>
                            <a:srgbClr val="000000"/>
                          </a:solidFill>
                          <a:latin typeface="Roboto" panose="02000000000000000000" pitchFamily="2" charset="0"/>
                        </a:rPr>
                        <a:t>70-74</a:t>
                      </a:r>
                      <a:endParaRPr lang="cs-CZ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800" b="0" dirty="0">
                          <a:solidFill>
                            <a:srgbClr val="000000"/>
                          </a:solidFill>
                          <a:latin typeface="Roboto" panose="02000000000000000000" pitchFamily="2" charset="0"/>
                        </a:rPr>
                        <a:t>1 027 766</a:t>
                      </a:r>
                      <a:endParaRPr lang="cs-CZ" altLang="cs-CZ" sz="18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800" b="0" dirty="0">
                          <a:solidFill>
                            <a:srgbClr val="000000"/>
                          </a:solidFill>
                          <a:latin typeface="Roboto" panose="02000000000000000000" pitchFamily="2" charset="0"/>
                        </a:rPr>
                        <a:t>75-79</a:t>
                      </a:r>
                      <a:endParaRPr lang="cs-CZ" altLang="cs-CZ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cs-CZ" altLang="cs-CZ" sz="1800" b="0" dirty="0">
                          <a:solidFill>
                            <a:srgbClr val="000000"/>
                          </a:solidFill>
                          <a:latin typeface="Roboto" panose="02000000000000000000" pitchFamily="2" charset="0"/>
                        </a:rPr>
                        <a:t>703 328</a:t>
                      </a:r>
                      <a:endParaRPr lang="cs-CZ" sz="18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1800" b="0" dirty="0">
                          <a:solidFill>
                            <a:srgbClr val="000000"/>
                          </a:solidFill>
                          <a:latin typeface="Roboto" panose="02000000000000000000" pitchFamily="2" charset="0"/>
                        </a:rPr>
                        <a:t>80+</a:t>
                      </a:r>
                      <a:endParaRPr lang="cs-CZ" altLang="cs-CZ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cs-CZ" altLang="cs-CZ" sz="1800" b="0" dirty="0">
                          <a:solidFill>
                            <a:srgbClr val="000000"/>
                          </a:solidFill>
                          <a:latin typeface="Roboto" panose="02000000000000000000" pitchFamily="2" charset="0"/>
                        </a:rPr>
                        <a:t>710 989</a:t>
                      </a:r>
                      <a:endParaRPr lang="cs-CZ" sz="18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>
            <a:extLst>
              <a:ext uri="{FF2B5EF4-FFF2-40B4-BE49-F238E27FC236}">
                <a16:creationId xmlns:a16="http://schemas.microsoft.com/office/drawing/2014/main" id="{9F8E58C2-3D6C-D04C-8AD1-AB70BBE81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4E1A920-33D5-BE4B-B270-7E5D47F23830}" type="slidenum">
              <a:rPr lang="cs-CZ" altLang="cs-CZ" sz="14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cs-CZ" altLang="cs-CZ" sz="1400"/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53BBAF27-4116-F846-81BB-F98ADA31D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3375"/>
            <a:ext cx="8686800" cy="65563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cs-CZ" altLang="cs-CZ" sz="44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IV. </a:t>
            </a:r>
            <a:r>
              <a:rPr lang="cs-CZ" altLang="cs-CZ" sz="4400" dirty="0">
                <a:solidFill>
                  <a:srgbClr val="3333CC"/>
                </a:solidFill>
              </a:rPr>
              <a:t>Doporučení versus mýty</a:t>
            </a:r>
          </a:p>
        </p:txBody>
      </p:sp>
      <p:sp>
        <p:nvSpPr>
          <p:cNvPr id="30724" name="Text Box 3">
            <a:extLst>
              <a:ext uri="{FF2B5EF4-FFF2-40B4-BE49-F238E27FC236}">
                <a16:creationId xmlns:a16="http://schemas.microsoft.com/office/drawing/2014/main" id="{77AE0F0A-7589-0449-81DC-A4DD2B1F5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103438"/>
            <a:ext cx="7785100" cy="13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30725" name="Rectangle 4">
            <a:extLst>
              <a:ext uri="{FF2B5EF4-FFF2-40B4-BE49-F238E27FC236}">
                <a16:creationId xmlns:a16="http://schemas.microsoft.com/office/drawing/2014/main" id="{C7A7C3F8-F776-4649-AE58-AB0478164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1638092"/>
            <a:ext cx="7777162" cy="606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marL="512763" indent="-5127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2763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  <a:tab pos="9496425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2763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  <a:tab pos="9496425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2763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  <a:tab pos="94964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2763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  <a:tab pos="94964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2763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  <a:tab pos="94964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2763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  <a:tab pos="94964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2763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  <a:tab pos="94964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2763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  <a:tab pos="94964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2763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  <a:tab pos="94964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cs-CZ" altLang="cs-CZ" sz="2400" b="0" dirty="0">
                <a:solidFill>
                  <a:schemeClr val="tx1"/>
                </a:solidFill>
              </a:rPr>
              <a:t>Pro seniory je autoritou lékař, proto proočkovanost v této věkové kategorii mohou zvednout praktici.</a:t>
            </a:r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endParaRPr lang="cs-CZ" altLang="cs-CZ" sz="24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cs-CZ" altLang="cs-CZ" sz="2400" b="0" dirty="0">
                <a:solidFill>
                  <a:schemeClr val="tx1"/>
                </a:solidFill>
              </a:rPr>
              <a:t>To ale znamená nechat si na seniora více času, věnovat se mu, vysvětlovat, rozptýlit případné obavy.</a:t>
            </a:r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endParaRPr lang="cs-CZ" altLang="cs-CZ" sz="24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cs-CZ" altLang="cs-CZ" sz="2400" b="0" dirty="0">
                <a:solidFill>
                  <a:schemeClr val="tx1"/>
                </a:solidFill>
              </a:rPr>
              <a:t>Pokud lékař čas nemá, naslouchá senior svému okolí, hledá informace na internetu, čte poctivě všechny přeposílané zprávy.</a:t>
            </a:r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endParaRPr lang="cs-CZ" altLang="cs-CZ" sz="24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cs-CZ" altLang="cs-CZ" sz="2400" b="0" dirty="0">
                <a:solidFill>
                  <a:schemeClr val="tx1"/>
                </a:solidFill>
              </a:rPr>
              <a:t>Poznat přitom důvěryhodnost je často obtížné i pro člověka, který ověřuje vše.</a:t>
            </a:r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endParaRPr lang="cs-CZ" altLang="cs-CZ" sz="24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br>
              <a:rPr lang="cs-CZ" altLang="cs-CZ" sz="2400" b="0" dirty="0">
                <a:solidFill>
                  <a:schemeClr val="tx1"/>
                </a:solidFill>
              </a:rPr>
            </a:br>
            <a:endParaRPr lang="cs-CZ" altLang="cs-CZ" sz="2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</a:pPr>
            <a:endParaRPr lang="cs-CZ" altLang="cs-CZ" sz="2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_Motiv Office">
  <a:themeElements>
    <a:clrScheme name="Motiv Office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Motiv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Moti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ody">
  <a:themeElements>
    <a:clrScheme name="Body 11">
      <a:dk1>
        <a:srgbClr val="000000"/>
      </a:dk1>
      <a:lt1>
        <a:srgbClr val="E6F8F4"/>
      </a:lt1>
      <a:dk2>
        <a:srgbClr val="CC0000"/>
      </a:dk2>
      <a:lt2>
        <a:srgbClr val="C5DBD6"/>
      </a:lt2>
      <a:accent1>
        <a:srgbClr val="CCFF99"/>
      </a:accent1>
      <a:accent2>
        <a:srgbClr val="ACBAB7"/>
      </a:accent2>
      <a:accent3>
        <a:srgbClr val="F0FBF8"/>
      </a:accent3>
      <a:accent4>
        <a:srgbClr val="000000"/>
      </a:accent4>
      <a:accent5>
        <a:srgbClr val="E2FFCA"/>
      </a:accent5>
      <a:accent6>
        <a:srgbClr val="9BA8A6"/>
      </a:accent6>
      <a:hlink>
        <a:srgbClr val="008080"/>
      </a:hlink>
      <a:folHlink>
        <a:srgbClr val="0066CC"/>
      </a:folHlink>
    </a:clrScheme>
    <a:fontScheme name="Bod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dy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dy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10">
        <a:dk1>
          <a:srgbClr val="000000"/>
        </a:dk1>
        <a:lt1>
          <a:srgbClr val="E6F8F4"/>
        </a:lt1>
        <a:dk2>
          <a:srgbClr val="99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11">
        <a:dk1>
          <a:srgbClr val="000000"/>
        </a:dk1>
        <a:lt1>
          <a:srgbClr val="E6F8F4"/>
        </a:lt1>
        <a:dk2>
          <a:srgbClr val="CC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dy 12">
        <a:dk1>
          <a:srgbClr val="000000"/>
        </a:dk1>
        <a:lt1>
          <a:srgbClr val="E4F8FA"/>
        </a:lt1>
        <a:dk2>
          <a:srgbClr val="99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EFFBFC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_Body 12">
    <a:dk1>
      <a:srgbClr val="000000"/>
    </a:dk1>
    <a:lt1>
      <a:srgbClr val="E4F8FA"/>
    </a:lt1>
    <a:dk2>
      <a:srgbClr val="990000"/>
    </a:dk2>
    <a:lt2>
      <a:srgbClr val="C5DBD6"/>
    </a:lt2>
    <a:accent1>
      <a:srgbClr val="CCFF99"/>
    </a:accent1>
    <a:accent2>
      <a:srgbClr val="ACBAB7"/>
    </a:accent2>
    <a:accent3>
      <a:srgbClr val="EFFBFC"/>
    </a:accent3>
    <a:accent4>
      <a:srgbClr val="000000"/>
    </a:accent4>
    <a:accent5>
      <a:srgbClr val="E2FFCA"/>
    </a:accent5>
    <a:accent6>
      <a:srgbClr val="9BA8A6"/>
    </a:accent6>
    <a:hlink>
      <a:srgbClr val="008080"/>
    </a:hlink>
    <a:folHlink>
      <a:srgbClr val="0066C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827D46579BBD4E96C08A4323B242E5" ma:contentTypeVersion="13" ma:contentTypeDescription="Create a new document." ma:contentTypeScope="" ma:versionID="955d8d47e6fed6f0a81d9612f0ff212d">
  <xsd:schema xmlns:xsd="http://www.w3.org/2001/XMLSchema" xmlns:xs="http://www.w3.org/2001/XMLSchema" xmlns:p="http://schemas.microsoft.com/office/2006/metadata/properties" xmlns:ns2="a35a9241-093a-4dee-b080-f05256dd5951" xmlns:ns3="20136593-772d-46fb-a600-2cc4b2a4e29c" targetNamespace="http://schemas.microsoft.com/office/2006/metadata/properties" ma:root="true" ma:fieldsID="2d4fdf77334e9a11eb4e069d54914621" ns2:_="" ns3:_="">
    <xsd:import namespace="a35a9241-093a-4dee-b080-f05256dd5951"/>
    <xsd:import namespace="20136593-772d-46fb-a600-2cc4b2a4e29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5a9241-093a-4dee-b080-f05256dd595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36593-772d-46fb-a600-2cc4b2a4e2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A0B5D5-7B2E-46F8-800F-688EAF359F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5a9241-093a-4dee-b080-f05256dd5951"/>
    <ds:schemaRef ds:uri="20136593-772d-46fb-a600-2cc4b2a4e2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AB538B-DA74-4162-BEE5-9B6D83BA41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2890</TotalTime>
  <Words>3648</Words>
  <Application>Microsoft Macintosh PowerPoint</Application>
  <PresentationFormat>On-screen Show (4:3)</PresentationFormat>
  <Paragraphs>607</Paragraphs>
  <Slides>77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77</vt:i4>
      </vt:variant>
    </vt:vector>
  </HeadingPairs>
  <TitlesOfParts>
    <vt:vector size="90" baseType="lpstr">
      <vt:lpstr>Brush Script MT</vt:lpstr>
      <vt:lpstr>Arial</vt:lpstr>
      <vt:lpstr>Calibri</vt:lpstr>
      <vt:lpstr>Century Gothic</vt:lpstr>
      <vt:lpstr>GillSans</vt:lpstr>
      <vt:lpstr>Lucida Grande</vt:lpstr>
      <vt:lpstr>Roboto</vt:lpstr>
      <vt:lpstr>Times New Roman</vt:lpstr>
      <vt:lpstr>Wingdings</vt:lpstr>
      <vt:lpstr>Wingdings 3</vt:lpstr>
      <vt:lpstr>Výchozí návrh</vt:lpstr>
      <vt:lpstr>12_Motiv Office</vt:lpstr>
      <vt:lpstr>Body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Infekce ve stáří, nejen pneumokokové (lze se proti nim chránit?) </vt:lpstr>
      <vt:lpstr>Infekce postihující seniory  s možností prevence očkováním</vt:lpstr>
      <vt:lpstr>Proč pneumokok (Streptococcus pneumoniae)?</vt:lpstr>
      <vt:lpstr>Co je Streptococcus pneumoniae (pneumokok) ?</vt:lpstr>
      <vt:lpstr>Četnost pneumokokových infekcí</vt:lpstr>
      <vt:lpstr>Invazivní pneumokokové infekce</vt:lpstr>
      <vt:lpstr>Kdo má vyšší riziko pneumokokových infekcí?</vt:lpstr>
      <vt:lpstr>Rizikoví dospělí</vt:lpstr>
      <vt:lpstr>Rizikoví dospělí</vt:lpstr>
      <vt:lpstr>Rizikoví dospělí</vt:lpstr>
      <vt:lpstr>Rizika infekcí ve stáří</vt:lpstr>
      <vt:lpstr>Souvislost věku a pneumonií</vt:lpstr>
      <vt:lpstr>Vliv věku na vznik pneumonie</vt:lpstr>
      <vt:lpstr>Kouření a infekce</vt:lpstr>
      <vt:lpstr>Chřipka celosvětově</vt:lpstr>
      <vt:lpstr>Závislost pneumonií a chřipky</vt:lpstr>
      <vt:lpstr>Chřipka, pneumonie a stáří</vt:lpstr>
      <vt:lpstr>Jak prakticky vypadají pneumokokové infekce?</vt:lpstr>
      <vt:lpstr>Zápal plic (pneumonie)  příznaky nemoci</vt:lpstr>
      <vt:lpstr>Zápal plic (pneumonie)  komplikace</vt:lpstr>
      <vt:lpstr>Co je jiné u pneumonie seniorů</vt:lpstr>
      <vt:lpstr>Jak vypadá pneumokoková pneumonie?</vt:lpstr>
      <vt:lpstr>Zánět mozkových blan (meningitida) - projevy nemoci </vt:lpstr>
      <vt:lpstr>Léčba pneumokokové infekce</vt:lpstr>
      <vt:lpstr>Jaký význam má očkování  u dospělých?</vt:lpstr>
      <vt:lpstr>Očkování</vt:lpstr>
      <vt:lpstr>PŘIROZENÁ INFEKCE versus VAKCINACE</vt:lpstr>
      <vt:lpstr>Úspěchy očkování</vt:lpstr>
      <vt:lpstr>Očkování dospělých osob – současný stav</vt:lpstr>
      <vt:lpstr>Důvody nižší proočkovanosti</vt:lpstr>
      <vt:lpstr>Jak se lze proti pneumokokům bránit?</vt:lpstr>
      <vt:lpstr>Kteří pacienti mají vyšší riziko závažné pneumokokové infekce a měli by být očkováni?</vt:lpstr>
      <vt:lpstr>PowerPoint Presentation</vt:lpstr>
      <vt:lpstr>PowerPoint Presentation</vt:lpstr>
      <vt:lpstr>PowerPoint Presentation</vt:lpstr>
      <vt:lpstr>COVID-19</vt:lpstr>
      <vt:lpstr>Covidová infekce </vt:lpstr>
      <vt:lpstr>Projevy covidové infekce</vt:lpstr>
      <vt:lpstr>Postcovidový syndrom</vt:lpstr>
      <vt:lpstr>Plicní změny po covidové infekci</vt:lpstr>
      <vt:lpstr>Covidová pneumonie</vt:lpstr>
      <vt:lpstr>Covidová pneumonie</vt:lpstr>
      <vt:lpstr>PowerPoint Presentation</vt:lpstr>
      <vt:lpstr>CT hrudníku – covidová pneumonie</vt:lpstr>
      <vt:lpstr>Postižení dechových funkcí</vt:lpstr>
      <vt:lpstr>Možnosti terapie postcovidového syndromu</vt:lpstr>
      <vt:lpstr>Streptococcus pneumoniae</vt:lpstr>
      <vt:lpstr>Rizikové faktory pro pneumokokové onemocnění </vt:lpstr>
      <vt:lpstr> Nosičství podle věkových skupin </vt:lpstr>
      <vt:lpstr>Virus chřipky</vt:lpstr>
      <vt:lpstr>Chřipka</vt:lpstr>
      <vt:lpstr>Optimální vakcína</vt:lpstr>
      <vt:lpstr>Pneumonie – komplikace</vt:lpstr>
      <vt:lpstr>PowerPoint Presentation</vt:lpstr>
      <vt:lpstr>PowerPoint Presentation</vt:lpstr>
      <vt:lpstr>Podíl žijících seniorů (&gt;= 65 let) v populaci ČR v roce 2018  očkovaných proti pneumokokové infekci (primovakcinace) v letech 2010–2018</vt:lpstr>
      <vt:lpstr>Ochrana proti pneumokokům pomocí očkování má přímý i nepřímý efekt</vt:lpstr>
      <vt:lpstr>Doporučení vakcinace dle ČPFS</vt:lpstr>
      <vt:lpstr>PowerPoint Presentation</vt:lpstr>
      <vt:lpstr>Věkově specifická nemocnost, invazivní pneumokokové onemocnění, ČR, 2010 – 2019, Surveillance data.</vt:lpstr>
      <vt:lpstr>Invazivní pneumokokové onemocnění - sezónnost, ČR, 2008 - 2019, Surveillance data </vt:lpstr>
      <vt:lpstr>IPO v ČR v r. 2020</vt:lpstr>
      <vt:lpstr>Závěr</vt:lpstr>
      <vt:lpstr>              Nebojme se vakcinovat                                  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Konference  pro pracovníky v sociální oblasti II  Telč - 26.- 28. března 2008   JAK SE ŽIJE SENIORŮM?</dc:title>
  <dc:subject/>
  <dc:creator>Zdeněk Hřebejk</dc:creator>
  <cp:keywords/>
  <dc:description/>
  <cp:lastModifiedBy>Tereza Polednová</cp:lastModifiedBy>
  <cp:revision>165</cp:revision>
  <cp:lastPrinted>2018-10-08T10:00:55Z</cp:lastPrinted>
  <dcterms:created xsi:type="dcterms:W3CDTF">2008-03-19T18:32:35Z</dcterms:created>
  <dcterms:modified xsi:type="dcterms:W3CDTF">2021-09-16T11:44:05Z</dcterms:modified>
</cp:coreProperties>
</file>