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37" r:id="rId2"/>
  </p:sldMasterIdLst>
  <p:notesMasterIdLst>
    <p:notesMasterId r:id="rId18"/>
  </p:notesMasterIdLst>
  <p:handoutMasterIdLst>
    <p:handoutMasterId r:id="rId19"/>
  </p:handoutMasterIdLst>
  <p:sldIdLst>
    <p:sldId id="329" r:id="rId3"/>
    <p:sldId id="375" r:id="rId4"/>
    <p:sldId id="371" r:id="rId5"/>
    <p:sldId id="273" r:id="rId6"/>
    <p:sldId id="390" r:id="rId7"/>
    <p:sldId id="369" r:id="rId8"/>
    <p:sldId id="374" r:id="rId9"/>
    <p:sldId id="391" r:id="rId10"/>
    <p:sldId id="392" r:id="rId11"/>
    <p:sldId id="349" r:id="rId12"/>
    <p:sldId id="341" r:id="rId13"/>
    <p:sldId id="388" r:id="rId14"/>
    <p:sldId id="361" r:id="rId15"/>
    <p:sldId id="346" r:id="rId16"/>
    <p:sldId id="355" r:id="rId17"/>
  </p:sldIdLst>
  <p:sldSz cx="9144000" cy="6858000" type="screen4x3"/>
  <p:notesSz cx="6889750" cy="100218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50" autoAdjust="0"/>
    <p:restoredTop sz="94654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40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332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159" y="0"/>
            <a:ext cx="2986463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76"/>
            <a:ext cx="2985332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159" y="9518476"/>
            <a:ext cx="2986463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B547769-DDC5-4454-BE06-A0110E5CD4E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9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332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159" y="0"/>
            <a:ext cx="2986463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751" y="4760397"/>
            <a:ext cx="5512251" cy="45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8476"/>
            <a:ext cx="2985332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159" y="9518476"/>
            <a:ext cx="2986463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8495" rIns="96989" bIns="4849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A6FA171E-66FC-4663-8290-D5DC9689599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388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823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We are experiencing an ever-increasing crisis in the housing market in almost all countries.</a:t>
            </a:r>
          </a:p>
          <a:p>
            <a:r>
              <a:rPr lang="en-GB" sz="2000" dirty="0"/>
              <a:t>Big private, multi-national companies as Blackstone group, Vonovia have a growing impact on the development of our cities and make them more closed for households with low- to median incomes. </a:t>
            </a:r>
          </a:p>
          <a:p>
            <a:r>
              <a:rPr lang="en-GB" sz="2000" dirty="0"/>
              <a:t>A passive role from society increases the uncertainty and instability of the finance framework and low expected returns prevent investments in social and affordable housing.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68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8749" y="4761150"/>
            <a:ext cx="5512251" cy="4509850"/>
          </a:xfrm>
        </p:spPr>
        <p:txBody>
          <a:bodyPr/>
          <a:lstStyle/>
          <a:p>
            <a:endParaRPr lang="en-GB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476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A171E-66FC-4663-8290-D5DC96895994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955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8751" y="4760396"/>
            <a:ext cx="5512251" cy="4758079"/>
          </a:xfrm>
        </p:spPr>
        <p:txBody>
          <a:bodyPr/>
          <a:lstStyle/>
          <a:p>
            <a:endParaRPr lang="en-GB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9390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70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8751" y="4760397"/>
            <a:ext cx="5512251" cy="4931067"/>
          </a:xfrm>
        </p:spPr>
        <p:txBody>
          <a:bodyPr/>
          <a:lstStyle/>
          <a:p>
            <a:r>
              <a:rPr lang="en-US" sz="17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GB" sz="17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FB4A2AC-E8DC-4795-B8BF-28E90F463F72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3368992"/>
          <a:ext cx="5334000" cy="739140"/>
        </p:xfrm>
        <a:graphic>
          <a:graphicData uri="http://schemas.openxmlformats.org/drawingml/2006/table">
            <a:tbl>
              <a:tblPr/>
              <a:tblGrid>
                <a:gridCol w="1778000">
                  <a:extLst>
                    <a:ext uri="{9D8B030D-6E8A-4147-A177-3AD203B41FA5}">
                      <a16:colId xmlns:a16="http://schemas.microsoft.com/office/drawing/2014/main" val="251440317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98042201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3721691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b="0" i="0" u="none" strike="noStrike">
                          <a:solidFill>
                            <a:srgbClr val="333333"/>
                          </a:solidFill>
                          <a:effectLst/>
                          <a:latin typeface="Roboto"/>
                        </a:rPr>
                        <a:t>Malmö</a:t>
                      </a:r>
                      <a:endParaRPr lang="sv-SE" b="0" i="0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b="0" i="0" u="none" strike="noStrike">
                          <a:solidFill>
                            <a:srgbClr val="333333"/>
                          </a:solidFill>
                          <a:effectLst/>
                          <a:latin typeface="Roboto"/>
                        </a:rPr>
                        <a:t>Mariaskolan</a:t>
                      </a:r>
                      <a:endParaRPr lang="sv-SE" b="0" i="0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b="0" i="0" u="none" strike="noStrike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01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b="0" i="0" u="none" strike="noStrike">
                          <a:solidFill>
                            <a:srgbClr val="666666"/>
                          </a:solidFill>
                          <a:effectLst/>
                          <a:latin typeface="Roboto"/>
                        </a:rPr>
                        <a:t>Malmö</a:t>
                      </a:r>
                      <a:endParaRPr lang="sv-SE" b="0" i="0">
                        <a:solidFill>
                          <a:srgbClr val="666666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b="0" i="0" u="none" strike="noStrike">
                          <a:solidFill>
                            <a:srgbClr val="666666"/>
                          </a:solidFill>
                          <a:effectLst/>
                          <a:latin typeface="Roboto"/>
                        </a:rPr>
                        <a:t>Ögårdsskolan</a:t>
                      </a:r>
                      <a:endParaRPr lang="sv-SE" b="0" i="0">
                        <a:solidFill>
                          <a:srgbClr val="666666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b="0" i="0" u="none" strike="noStrike" dirty="0">
                        <a:solidFill>
                          <a:srgbClr val="666666"/>
                        </a:solidFill>
                        <a:effectLst/>
                        <a:latin typeface="Robot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8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0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868697" y="4759357"/>
            <a:ext cx="5512251" cy="4509850"/>
          </a:xfrm>
        </p:spPr>
        <p:txBody>
          <a:bodyPr/>
          <a:lstStyle/>
          <a:p>
            <a:endParaRPr lang="en-GB" sz="2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604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FA171E-66FC-4663-8290-D5DC96895994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06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sv-SE" dirty="0">
                <a:solidFill>
                  <a:srgbClr val="000032"/>
                </a:solidFill>
                <a:latin typeface="Arial" charset="0"/>
              </a:rPr>
              <a:t>www.iut.nu</a:t>
            </a:r>
          </a:p>
        </p:txBody>
      </p:sp>
      <p:pic>
        <p:nvPicPr>
          <p:cNvPr id="43" name="Picture 56" descr="IUTLOGAN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4" name="Rectangle 4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79838" y="6526213"/>
            <a:ext cx="2133600" cy="207962"/>
          </a:xfrm>
        </p:spPr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fld id="{0D450B3E-EBF1-4939-BE77-21C31AC4FA5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r>
              <a:rPr lang="sv-SE" dirty="0"/>
              <a:t>Sven Bergenstråhle</a:t>
            </a:r>
          </a:p>
        </p:txBody>
      </p:sp>
      <p:sp>
        <p:nvSpPr>
          <p:cNvPr id="46" name="Rectangle 55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403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F990-7EC2-41AA-8AA8-59894EBF651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955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599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599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9E50-8E09-459C-B45B-4FBDA6FA801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9014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2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814763"/>
            <a:ext cx="4038600" cy="2062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EEA8-63FB-4DD0-BAC3-E59A4AF1A8A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8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22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</p:grp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3B76"/>
              </a:solidFill>
              <a:latin typeface="Verdana" pitchFamily="34" charset="0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sv-SE" dirty="0">
                <a:solidFill>
                  <a:srgbClr val="000032"/>
                </a:solidFill>
                <a:latin typeface="Arial" charset="0"/>
              </a:rPr>
              <a:t>www.iut.nu</a:t>
            </a:r>
          </a:p>
        </p:txBody>
      </p:sp>
      <p:pic>
        <p:nvPicPr>
          <p:cNvPr id="43" name="Picture 56" descr="IUTLOGAN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4" name="Rectangle 4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79838" y="6526213"/>
            <a:ext cx="2133600" cy="207962"/>
          </a:xfrm>
        </p:spPr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fld id="{0D450B3E-EBF1-4939-BE77-21C31AC4FA5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32"/>
                </a:solidFill>
              </a:defRPr>
            </a:lvl1pPr>
          </a:lstStyle>
          <a:p>
            <a:pPr>
              <a:defRPr/>
            </a:pPr>
            <a:r>
              <a:rPr lang="sv-SE" dirty="0"/>
              <a:t>Sven Bergenstråhle</a:t>
            </a:r>
          </a:p>
        </p:txBody>
      </p:sp>
      <p:sp>
        <p:nvSpPr>
          <p:cNvPr id="46" name="Rectangle 55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8850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023E-29CD-475F-95FD-DC86CF87F516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8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B9A4-4277-45B5-BC8E-AC197A9DC0A4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96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876E-6599-4198-B0DF-7F3BA17669DA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44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11F9-1FD5-4B14-B9E0-A7BA4C15D0BC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9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56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9123-FA2E-4BFD-A9BB-C4DD7E957414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34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C240-125A-4F02-A078-A84508F5CD25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2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023E-29CD-475F-95FD-DC86CF87F51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5257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15AE-E717-4752-B39A-EF50FCCDA334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61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1FD2-ED00-4AA5-95A3-38C54FA6CBF7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93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F990-7EC2-41AA-8AA8-59894EBF6517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8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599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599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9E50-8E09-459C-B45B-4FBDA6FA8016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52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2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814763"/>
            <a:ext cx="4038600" cy="2062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EEA8-63FB-4DD0-BAC3-E59A4AF1A8AE}" type="slidenum">
              <a:rPr lang="sv-SE">
                <a:solidFill>
                  <a:srgbClr val="CCEC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8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1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B9A4-4277-45B5-BC8E-AC197A9DC0A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67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876E-6599-4198-B0DF-7F3BA17669D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13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11F9-1FD5-4B14-B9E0-A7BA4C15D0B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9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823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9123-FA2E-4BFD-A9BB-C4DD7E95741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1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C240-125A-4F02-A078-A84508F5CD2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3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6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15AE-E717-4752-B39A-EF50FCCDA33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22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1FD2-ED00-4AA5-95A3-38C54FA6CBF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50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grpSp>
          <p:nvGrpSpPr>
            <p:cNvPr id="103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4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grpSp>
          <p:nvGrpSpPr>
            <p:cNvPr id="105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  <p:sp>
            <p:nvSpPr>
              <p:cNvPr id="105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 dirty="0"/>
              </a:p>
            </p:txBody>
          </p:sp>
        </p:grpSp>
        <p:sp>
          <p:nvSpPr>
            <p:cNvPr id="105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105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 dirty="0"/>
            </a:p>
          </p:txBody>
        </p:sp>
      </p:grpSp>
      <p:sp>
        <p:nvSpPr>
          <p:cNvPr id="1027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Consumption based billing of heat and hot water costs- the German example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0" name="Text Box 46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sv-SE" dirty="0">
                <a:solidFill>
                  <a:schemeClr val="bg2"/>
                </a:solidFill>
                <a:latin typeface="Arial" charset="0"/>
              </a:rPr>
              <a:t>www.iut.nu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79838" y="6534150"/>
            <a:ext cx="2133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E2F7270C-5B4D-4B7A-A7C5-34BEB7A7D7C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34150"/>
            <a:ext cx="2895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414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0650" y="6526213"/>
            <a:ext cx="1054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1034" name="Picture 52" descr="IUTLOGANI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grpSp>
          <p:nvGrpSpPr>
            <p:cNvPr id="103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grpSp>
          <p:nvGrpSpPr>
            <p:cNvPr id="105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105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105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105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  <p:sp>
            <p:nvSpPr>
              <p:cNvPr id="105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srgbClr val="003B7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05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  <p:sp>
          <p:nvSpPr>
            <p:cNvPr id="105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srgbClr val="003B76"/>
                </a:solidFill>
                <a:latin typeface="Verdana" pitchFamily="34" charset="0"/>
              </a:endParaRPr>
            </a:p>
          </p:txBody>
        </p:sp>
      </p:grpSp>
      <p:sp>
        <p:nvSpPr>
          <p:cNvPr id="1027" name="Rectangle 44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3B76"/>
              </a:solidFill>
              <a:latin typeface="Verdana" pitchFamily="34" charset="0"/>
            </a:endParaRP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Consumption based billing of heat and hot water costs- the German example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0" name="Text Box 46"/>
          <p:cNvSpPr txBox="1">
            <a:spLocks noChangeArrowheads="1"/>
          </p:cNvSpPr>
          <p:nvPr/>
        </p:nvSpPr>
        <p:spPr bwMode="auto">
          <a:xfrm>
            <a:off x="390525" y="6086475"/>
            <a:ext cx="130175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sv-SE" dirty="0">
                <a:solidFill>
                  <a:srgbClr val="CCECFF"/>
                </a:solidFill>
                <a:latin typeface="Arial" charset="0"/>
              </a:rPr>
              <a:t>www.iut.nu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79838" y="6534150"/>
            <a:ext cx="2133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7270C-5B4D-4B7A-A7C5-34BEB7A7D7C9}" type="slidenum">
              <a:rPr lang="sv-SE">
                <a:solidFill>
                  <a:srgbClr val="CCEC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34150"/>
            <a:ext cx="2895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CECFF"/>
                </a:solidFill>
              </a:rPr>
              <a:t>Sven Bergenstråhle</a:t>
            </a:r>
            <a:endParaRPr lang="sv-SE" dirty="0">
              <a:solidFill>
                <a:srgbClr val="CCECFF"/>
              </a:solidFill>
            </a:endParaRPr>
          </a:p>
        </p:txBody>
      </p:sp>
      <p:sp>
        <p:nvSpPr>
          <p:cNvPr id="4147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0650" y="6526213"/>
            <a:ext cx="1054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dirty="0">
              <a:solidFill>
                <a:srgbClr val="CCECFF"/>
              </a:solidFill>
            </a:endParaRPr>
          </a:p>
        </p:txBody>
      </p:sp>
      <p:pic>
        <p:nvPicPr>
          <p:cNvPr id="1034" name="Picture 52" descr="IUTLOGANI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165850"/>
            <a:ext cx="1008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69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t.nu/wp-content/uploads/2018/07/IUT-position-paper-for-the-EU-Partnership-for-Housing-040518FINAL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87220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dirty="0">
                <a:effectLst/>
                <a:latin typeface="Arial" charset="0"/>
                <a:cs typeface="Arial" charset="0"/>
              </a:rPr>
              <a:t>Sven Bergenstråhle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effectLst/>
                <a:latin typeface="Arial" charset="0"/>
                <a:cs typeface="Arial" charset="0"/>
              </a:rPr>
              <a:t>Researcher   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effectLst/>
                <a:latin typeface="Arial" charset="0"/>
                <a:cs typeface="Arial" charset="0"/>
              </a:rPr>
              <a:t>President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effectLst/>
                <a:latin typeface="Arial" charset="0"/>
                <a:cs typeface="Arial" charset="0"/>
              </a:rPr>
              <a:t>International Union of Tenants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effectLst/>
                <a:latin typeface="Arial" charset="0"/>
                <a:cs typeface="Arial" charset="0"/>
              </a:rPr>
              <a:t>svenbergen@telia.com</a:t>
            </a:r>
          </a:p>
        </p:txBody>
      </p:sp>
      <p:sp>
        <p:nvSpPr>
          <p:cNvPr id="3" name="Rubrik 2"/>
          <p:cNvSpPr>
            <a:spLocks noGrp="1"/>
          </p:cNvSpPr>
          <p:nvPr>
            <p:ph type="ctrTitle" sz="quarter"/>
          </p:nvPr>
        </p:nvSpPr>
        <p:spPr>
          <a:xfrm>
            <a:off x="611560" y="1124744"/>
            <a:ext cx="7772400" cy="720080"/>
          </a:xfrm>
        </p:spPr>
        <p:txBody>
          <a:bodyPr/>
          <a:lstStyle/>
          <a:p>
            <a:r>
              <a:rPr lang="en-US" sz="3600" b="1" dirty="0">
                <a:effectLst/>
              </a:rPr>
              <a:t>More affordable housing is needed</a:t>
            </a:r>
            <a:endParaRPr lang="sv-SE" sz="3600" b="1" dirty="0">
              <a:effectLst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329408" y="1844824"/>
            <a:ext cx="63367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+mj-lt"/>
                <a:ea typeface="Calibri" panose="020F0502020204030204" pitchFamily="34" charset="0"/>
              </a:rPr>
              <a:t>Ostrava </a:t>
            </a:r>
            <a:r>
              <a:rPr lang="sv-SE" sz="2400" b="1" dirty="0" err="1">
                <a:latin typeface="+mj-lt"/>
                <a:ea typeface="Calibri" panose="020F0502020204030204" pitchFamily="34" charset="0"/>
              </a:rPr>
              <a:t>March</a:t>
            </a:r>
            <a:r>
              <a:rPr lang="de-DE" sz="2400" b="1" dirty="0">
                <a:latin typeface="+mj-lt"/>
              </a:rPr>
              <a:t> 14 2018</a:t>
            </a:r>
          </a:p>
          <a:p>
            <a:pPr algn="ctr"/>
            <a:endParaRPr lang="sv-SE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/>
              </a:rPr>
              <a:t>Recommendations (3)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effectLst/>
                <a:latin typeface="+mj-lt"/>
              </a:rPr>
              <a:t>Rent stabilization and control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Regulation a national decision – the subsidiarity principle 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Establishment of local comparable rent systems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Size, standard, services offered, location and the condition of the dwelling</a:t>
            </a:r>
          </a:p>
          <a:p>
            <a:pPr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400" b="1" dirty="0">
                <a:effectLst/>
                <a:latin typeface="+mj-lt"/>
              </a:rPr>
              <a:t>Security of tenure and the production of new affordable housing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Indefinite, unlimited rental contracts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Not-for-profit housing</a:t>
            </a: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+mj-lt"/>
              </a:rPr>
              <a:t>Subsidies with conditions that they are not capitalized to ensure affordable rents  </a:t>
            </a:r>
          </a:p>
          <a:p>
            <a:pPr eaLnBrk="1" hangingPunct="1">
              <a:buClrTx/>
              <a:buSzPct val="100000"/>
              <a:buFont typeface="Wingdings" panose="05000000000000000000" pitchFamily="2" charset="2"/>
              <a:buChar char="§"/>
              <a:defRPr/>
            </a:pPr>
            <a:endParaRPr lang="sv-SE" sz="2400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v-SE" dirty="0">
              <a:latin typeface="Calibri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-1609725" y="1276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230688" algn="ctr"/>
              </a:tabLst>
            </a:pPr>
            <a:endParaRPr lang="sv-SE" dirty="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v-SE" dirty="0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979613" y="6076950"/>
            <a:ext cx="6337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sz="1600" dirty="0">
                <a:solidFill>
                  <a:srgbClr val="4B90CD"/>
                </a:solidFill>
                <a:cs typeface="Times New Roman" pitchFamily="18" charset="0"/>
              </a:rPr>
              <a:t>Sven Bergenstråhle</a:t>
            </a:r>
            <a:endParaRPr lang="sv-SE" sz="16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78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D5D1C213-F72A-4902-872E-C28D6BF00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FAAA8A3-0E8F-4A75-AA2B-A9978A2614E7}"/>
              </a:ext>
            </a:extLst>
          </p:cNvPr>
          <p:cNvSpPr txBox="1"/>
          <p:nvPr/>
        </p:nvSpPr>
        <p:spPr>
          <a:xfrm>
            <a:off x="4932040" y="386104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/>
              </a:rPr>
              <a:t>It is a strong positive relation between the part of households in rental housing and GDP/person in countries in Europe.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9D71AA-DFB3-4186-93C8-4259EFAC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Sven Bergenstråhle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735D892-7466-4775-ADC4-D7BA1ED76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96862"/>
            <a:ext cx="8712968" cy="584851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1608A38-1EC8-4A9D-A003-EEA287181D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43006" y="46768"/>
            <a:ext cx="9144000" cy="5948699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0DD7D8E-E036-4D74-94FD-A77680C4280E}"/>
              </a:ext>
            </a:extLst>
          </p:cNvPr>
          <p:cNvSpPr txBox="1"/>
          <p:nvPr/>
        </p:nvSpPr>
        <p:spPr>
          <a:xfrm>
            <a:off x="4798937" y="912625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I</a:t>
            </a:r>
            <a:r>
              <a:rPr lang="en-GB" sz="1600" dirty="0">
                <a:solidFill>
                  <a:prstClr val="black"/>
                </a:solidFill>
                <a:latin typeface="Arial"/>
              </a:rPr>
              <a:t>n Denmark non-profit rental cooperative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housing with subsidies from municipalities and the state.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n-GB" sz="16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B9D9BCF-B9C0-4848-B4AF-DE80B892519F}"/>
              </a:ext>
            </a:extLst>
          </p:cNvPr>
          <p:cNvSpPr txBox="1"/>
          <p:nvPr/>
        </p:nvSpPr>
        <p:spPr>
          <a:xfrm>
            <a:off x="3203848" y="2113027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There is no social rental housing in Chile, Greece, Mexico, Romania, Sweden and Turkey.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 </a:t>
            </a:r>
            <a:endParaRPr lang="en-GB" sz="16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0BE94A8-56D0-4E58-9149-582E6CC71C68}"/>
              </a:ext>
            </a:extLst>
          </p:cNvPr>
          <p:cNvSpPr txBox="1"/>
          <p:nvPr/>
        </p:nvSpPr>
        <p:spPr>
          <a:xfrm>
            <a:off x="2697477" y="4333313"/>
            <a:ext cx="6050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Information on the size of the sector is missing for Belgium, Bulgaria, Croatia, Cyprus, Iceland, Israel, Italy, Lithuania, the Slovak Republic, Spain and Switzerland.		</a:t>
            </a:r>
            <a:r>
              <a:rPr lang="en-US" dirty="0">
                <a:solidFill>
                  <a:prstClr val="black"/>
                </a:solidFill>
                <a:latin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732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28885"/>
            <a:ext cx="8229600" cy="990947"/>
          </a:xfrm>
        </p:spPr>
        <p:txBody>
          <a:bodyPr/>
          <a:lstStyle/>
          <a:p>
            <a:r>
              <a:rPr lang="en-US" sz="3600" b="1" dirty="0">
                <a:effectLst/>
              </a:rPr>
              <a:t>IUT Priorities for the European Parliament 2019-2024 – letter to MEP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268760"/>
            <a:ext cx="8640959" cy="4608512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Migratory movements increase the need for more affordable housing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Promoting the provision of affordable housing is not only a social policy imperative, but also a measure to combat xenophobia and nationalism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Housing is a fundamental right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Article 34, the Charter of Fundamental Rights applies to national law and practices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Tenure neutral policies are crucial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The goal of housing policy should be housing for all – not home ownership for all.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Housing policy is a national competency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The scope of social and affordable housing must be a national decision without interference from the EU Commission.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Tenants’ rights as consumers must be protected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 To many tenants meet a strong resistance to organizing themselves in tenants’ associations and demanding collective bargaining rights. 	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2000" b="1" dirty="0">
                <a:effectLst/>
              </a:rPr>
              <a:t>Energy efficiency is an important part of good housing conditions</a:t>
            </a:r>
          </a:p>
          <a:p>
            <a:pPr marL="457200" lvl="1" indent="0">
              <a:spcBef>
                <a:spcPts val="0"/>
              </a:spcBef>
              <a:buClr>
                <a:srgbClr val="C00000"/>
              </a:buClr>
              <a:buSzPct val="105000"/>
              <a:buNone/>
            </a:pPr>
            <a:r>
              <a:rPr lang="en-US" sz="1800" dirty="0">
                <a:effectLst/>
              </a:rPr>
              <a:t>Costs and burdens related to renovations should be distributed in an equitable manner to counteract differences between social groups.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1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effectLst/>
              </a:rPr>
              <a:t>The target group of social housing important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>
                <a:effectLst/>
              </a:rPr>
              <a:t>No ghettos </a:t>
            </a:r>
            <a:r>
              <a:rPr lang="en-US" sz="2400" dirty="0">
                <a:effectLst/>
              </a:rPr>
              <a:t>with only the most needy - A social mixture is desirable and wise 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</a:rPr>
              <a:t>The social climate in a housing area effects the health and the future possibilities of households and individuals living there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</a:rPr>
              <a:t>Social and affordable housing in areas where the jobs are to counteract unemployment and cater for employers' demand for labour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</a:rPr>
              <a:t>The target group for social housing sector should be a national decision without interference from the EU Commission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429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b="1" dirty="0">
                <a:effectLst/>
              </a:rPr>
            </a:br>
            <a:br>
              <a:rPr lang="en-US" sz="3600" b="1" dirty="0">
                <a:effectLst/>
              </a:rPr>
            </a:br>
            <a:r>
              <a:rPr lang="en-US" sz="3600" b="1" dirty="0">
                <a:effectLst/>
              </a:rPr>
              <a:t>That’s all</a:t>
            </a:r>
            <a:br>
              <a:rPr lang="en-US" sz="3600" b="1" dirty="0">
                <a:effectLst/>
              </a:rPr>
            </a:br>
            <a:br>
              <a:rPr lang="en-US" sz="3600" b="1" dirty="0">
                <a:effectLst/>
              </a:rPr>
            </a:br>
            <a:br>
              <a:rPr lang="en-US" sz="3600" b="1" dirty="0">
                <a:effectLst/>
              </a:rPr>
            </a:br>
            <a:r>
              <a:rPr lang="en-US" sz="3600" b="1" dirty="0">
                <a:effectLst/>
              </a:rPr>
              <a:t>Thank you for listening!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v-SE" dirty="0">
              <a:effectLst/>
            </a:endParaRPr>
          </a:p>
          <a:p>
            <a:pPr algn="ctr"/>
            <a:endParaRPr lang="sv-SE" dirty="0">
              <a:effectLst/>
            </a:endParaRPr>
          </a:p>
          <a:p>
            <a:pPr algn="ctr"/>
            <a:endParaRPr lang="sv-SE" dirty="0">
              <a:effectLst/>
            </a:endParaRPr>
          </a:p>
          <a:p>
            <a:pPr algn="ctr"/>
            <a:endParaRPr lang="sv-SE" dirty="0">
              <a:effectLst/>
            </a:endParaRPr>
          </a:p>
          <a:p>
            <a:pPr algn="ctr"/>
            <a:r>
              <a:rPr lang="sv-SE" b="1" dirty="0">
                <a:effectLst/>
              </a:rPr>
              <a:t>Sven Bergenstråhle</a:t>
            </a:r>
          </a:p>
          <a:p>
            <a:pPr algn="ctr"/>
            <a:r>
              <a:rPr lang="sv-SE" b="1" dirty="0">
                <a:effectLst/>
              </a:rPr>
              <a:t>svenbergen@telia.com</a:t>
            </a:r>
          </a:p>
          <a:p>
            <a:pPr algn="ctr"/>
            <a:endParaRPr lang="sv-SE" dirty="0">
              <a:effectLst/>
            </a:endParaRPr>
          </a:p>
          <a:p>
            <a:pPr algn="ctr"/>
            <a:endParaRPr lang="sv-SE" dirty="0">
              <a:effectLst/>
            </a:endParaRPr>
          </a:p>
          <a:p>
            <a:pPr algn="ctr"/>
            <a:endParaRPr lang="sv-SE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41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3CC82-32D4-4B09-A4E3-D7DDF6EF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</a:rPr>
              <a:t>I will talk about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7A3DCA-0A0B-455D-8B42-2BFD144E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7638"/>
            <a:ext cx="8229600" cy="4276725"/>
          </a:xfrm>
        </p:spPr>
        <p:txBody>
          <a:bodyPr/>
          <a:lstStyle/>
          <a:p>
            <a:pPr>
              <a:buClrTx/>
            </a:pPr>
            <a:r>
              <a:rPr lang="en-GB" sz="2400" dirty="0">
                <a:effectLst/>
              </a:rPr>
              <a:t>Trends in Europe</a:t>
            </a:r>
          </a:p>
          <a:p>
            <a:pPr>
              <a:buClrTx/>
            </a:pPr>
            <a:r>
              <a:rPr lang="en-US" sz="2400" dirty="0">
                <a:effectLst/>
              </a:rPr>
              <a:t>Housing differs from any other market</a:t>
            </a:r>
          </a:p>
          <a:p>
            <a:pPr>
              <a:buClrTx/>
            </a:pPr>
            <a:r>
              <a:rPr lang="en-US" sz="2400" dirty="0">
                <a:effectLst/>
              </a:rPr>
              <a:t>The need of regulation</a:t>
            </a:r>
          </a:p>
          <a:p>
            <a:pPr>
              <a:buClrTx/>
            </a:pPr>
            <a:r>
              <a:rPr lang="en-US" sz="2400" dirty="0">
                <a:effectLst/>
              </a:rPr>
              <a:t>Short-term rentals for tourists</a:t>
            </a:r>
          </a:p>
          <a:p>
            <a:pPr>
              <a:buClrTx/>
            </a:pPr>
            <a:r>
              <a:rPr lang="en-US" sz="2400" dirty="0">
                <a:effectLst/>
              </a:rPr>
              <a:t>IUT Position Paper and EU Urban Agenda Housing Partnership</a:t>
            </a:r>
          </a:p>
          <a:p>
            <a:pPr>
              <a:buClrTx/>
            </a:pPr>
            <a:r>
              <a:rPr lang="en-US" sz="2400" dirty="0">
                <a:effectLst/>
              </a:rPr>
              <a:t>Housing Partnership Action Plan</a:t>
            </a:r>
          </a:p>
          <a:p>
            <a:pPr>
              <a:buClrTx/>
            </a:pPr>
            <a:r>
              <a:rPr lang="en-US" sz="2400" dirty="0">
                <a:effectLst/>
              </a:rPr>
              <a:t>Some </a:t>
            </a:r>
            <a:r>
              <a:rPr lang="en-US" sz="2400">
                <a:effectLst/>
              </a:rPr>
              <a:t>statistics from OECD</a:t>
            </a:r>
            <a:endParaRPr lang="en-US" sz="2400" dirty="0">
              <a:effectLst/>
            </a:endParaRPr>
          </a:p>
          <a:p>
            <a:pPr>
              <a:buClrTx/>
            </a:pPr>
            <a:r>
              <a:rPr lang="en-US" sz="2400" dirty="0">
                <a:effectLst/>
              </a:rPr>
              <a:t>IUT Priorities for the European Parliament 2019-2024 – letter to MEP</a:t>
            </a:r>
          </a:p>
          <a:p>
            <a:pPr>
              <a:buClrTx/>
            </a:pPr>
            <a:r>
              <a:rPr lang="en-US" sz="2400" dirty="0">
                <a:effectLst/>
              </a:rPr>
              <a:t>The target group of social housing</a:t>
            </a:r>
          </a:p>
          <a:p>
            <a:pPr>
              <a:buClrTx/>
            </a:pPr>
            <a:endParaRPr lang="en-US" sz="2400" dirty="0">
              <a:effectLst/>
            </a:endParaRPr>
          </a:p>
          <a:p>
            <a:pPr>
              <a:buClrTx/>
            </a:pPr>
            <a:endParaRPr lang="en-US" sz="2400" dirty="0">
              <a:effectLst/>
            </a:endParaRPr>
          </a:p>
          <a:p>
            <a:pPr>
              <a:buClrTx/>
            </a:pPr>
            <a:endParaRPr lang="en-GB" sz="2400" dirty="0">
              <a:effectLst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CCC688-331C-43C6-84E3-F6A17474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186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4AE19F-C130-4935-8322-F04C62BD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</a:rPr>
              <a:t>Trends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9F3F55-8CF7-4962-9BBA-0A1CB7B81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76725"/>
          </a:xfrm>
        </p:spPr>
        <p:txBody>
          <a:bodyPr/>
          <a:lstStyle/>
          <a:p>
            <a:pPr>
              <a:spcBef>
                <a:spcPts val="600"/>
              </a:spcBef>
              <a:buClrTx/>
            </a:pPr>
            <a:r>
              <a:rPr lang="en-US" sz="2200" dirty="0">
                <a:effectLst/>
              </a:rPr>
              <a:t>Increasing amount of people cannot access adequate housing.</a:t>
            </a:r>
          </a:p>
          <a:p>
            <a:pPr>
              <a:spcBef>
                <a:spcPts val="600"/>
              </a:spcBef>
              <a:buClrTx/>
            </a:pPr>
            <a:r>
              <a:rPr lang="en-US" sz="2200" dirty="0">
                <a:effectLst/>
              </a:rPr>
              <a:t>Increasing utility prices, housing costs and housing exclusions especially in profit-oriented and speculative parts of the sector, social segregation, and economic marginalization of low and middle-income groups </a:t>
            </a:r>
          </a:p>
          <a:p>
            <a:pPr>
              <a:spcBef>
                <a:spcPts val="600"/>
              </a:spcBef>
              <a:buClrTx/>
            </a:pPr>
            <a:r>
              <a:rPr lang="en-US" sz="2200" dirty="0">
                <a:effectLst/>
              </a:rPr>
              <a:t>Increasing number of homeless people as well as the number of people on the waiting list for social and public housing. </a:t>
            </a:r>
          </a:p>
          <a:p>
            <a:pPr>
              <a:spcBef>
                <a:spcPts val="600"/>
              </a:spcBef>
              <a:buClrTx/>
            </a:pPr>
            <a:r>
              <a:rPr lang="en-US" sz="2200" dirty="0">
                <a:effectLst/>
              </a:rPr>
              <a:t>Private big multinational actors like </a:t>
            </a:r>
            <a:r>
              <a:rPr lang="en-US" sz="2200" b="1" dirty="0">
                <a:effectLst/>
              </a:rPr>
              <a:t>Blackstone Group </a:t>
            </a:r>
            <a:r>
              <a:rPr lang="en-US" sz="2200" dirty="0">
                <a:effectLst/>
              </a:rPr>
              <a:t>and </a:t>
            </a:r>
            <a:r>
              <a:rPr lang="en-US" sz="2200" b="1" dirty="0" err="1">
                <a:effectLst/>
              </a:rPr>
              <a:t>Vonovia</a:t>
            </a:r>
            <a:r>
              <a:rPr lang="en-US" sz="2200" b="1" dirty="0">
                <a:effectLst/>
              </a:rPr>
              <a:t> and landlord cartels</a:t>
            </a:r>
            <a:r>
              <a:rPr lang="en-US" sz="2200" dirty="0">
                <a:effectLst/>
              </a:rPr>
              <a:t> have a growing impact on housing markets  </a:t>
            </a:r>
          </a:p>
          <a:p>
            <a:pPr lvl="0">
              <a:spcBef>
                <a:spcPts val="600"/>
              </a:spcBef>
              <a:buClrTx/>
            </a:pPr>
            <a:r>
              <a:rPr lang="en-US" sz="2200" dirty="0">
                <a:solidFill>
                  <a:srgbClr val="003B76"/>
                </a:solidFill>
                <a:effectLst/>
              </a:rPr>
              <a:t>Tax avoidance and evasion by those big mergers by share deals that are exempted from real estate taxes.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66C676-25AD-4562-873C-09809E3A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Sven Bergenstråhle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009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</a:rPr>
              <a:t>Housing differs from any other market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90637"/>
            <a:ext cx="8229600" cy="4586635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GB" sz="2200" dirty="0">
                <a:effectLst/>
              </a:rPr>
              <a:t>Has a unique set of characteristics and is a human right</a:t>
            </a:r>
          </a:p>
          <a:p>
            <a:pPr>
              <a:spcBef>
                <a:spcPts val="0"/>
              </a:spcBef>
              <a:buClrTx/>
            </a:pPr>
            <a:r>
              <a:rPr lang="en-GB" sz="2200" dirty="0">
                <a:effectLst/>
              </a:rPr>
              <a:t>We build societies not only houses</a:t>
            </a:r>
          </a:p>
          <a:p>
            <a:pPr>
              <a:spcBef>
                <a:spcPts val="0"/>
              </a:spcBef>
              <a:buClrTx/>
            </a:pPr>
            <a:r>
              <a:rPr lang="en-GB" sz="2200" dirty="0">
                <a:effectLst/>
              </a:rPr>
              <a:t>Extremely sensitive for changes in demand</a:t>
            </a:r>
          </a:p>
          <a:p>
            <a:pPr>
              <a:spcBef>
                <a:spcPts val="0"/>
              </a:spcBef>
              <a:buClrTx/>
            </a:pPr>
            <a:r>
              <a:rPr lang="en-GB" sz="2200" dirty="0">
                <a:effectLst/>
              </a:rPr>
              <a:t>Has strong impact on the whole economy</a:t>
            </a:r>
          </a:p>
          <a:p>
            <a:pPr lvl="0">
              <a:spcBef>
                <a:spcPts val="0"/>
              </a:spcBef>
              <a:buClr>
                <a:srgbClr val="003B76"/>
              </a:buClr>
            </a:pPr>
            <a:r>
              <a:rPr lang="en-US" sz="2200" dirty="0">
                <a:solidFill>
                  <a:srgbClr val="003B76"/>
                </a:solidFill>
                <a:effectLst/>
              </a:rPr>
              <a:t>Housing  takes the largest share of the household budget  - Lower rents/housing costs mean higher consumption of other services and goods.</a:t>
            </a:r>
          </a:p>
          <a:p>
            <a:pPr lvl="0">
              <a:spcBef>
                <a:spcPts val="0"/>
              </a:spcBef>
              <a:buClr>
                <a:srgbClr val="003B76"/>
              </a:buClr>
            </a:pPr>
            <a:r>
              <a:rPr lang="en-US" sz="2200" dirty="0">
                <a:solidFill>
                  <a:srgbClr val="003B76"/>
                </a:solidFill>
                <a:effectLst/>
              </a:rPr>
              <a:t>The construction of new housing and other infrastructure investments, maintenance and energy-saving investments in homes and workplaces create jobs</a:t>
            </a:r>
          </a:p>
          <a:p>
            <a:pPr lvl="0">
              <a:spcBef>
                <a:spcPts val="0"/>
              </a:spcBef>
              <a:buClr>
                <a:srgbClr val="003B76"/>
              </a:buClr>
            </a:pPr>
            <a:r>
              <a:rPr lang="en-US" sz="2200" dirty="0">
                <a:solidFill>
                  <a:srgbClr val="003B76"/>
                </a:solidFill>
                <a:effectLst/>
              </a:rPr>
              <a:t>But investing in existing properties to make money on capital appreciation creates no new jobs and makes housing more expensive. </a:t>
            </a:r>
            <a:endParaRPr lang="en-US" sz="2200" dirty="0">
              <a:solidFill>
                <a:srgbClr val="003B76"/>
              </a:solidFill>
            </a:endParaRPr>
          </a:p>
          <a:p>
            <a:endParaRPr lang="sv-SE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0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</a:rPr>
              <a:t>The need of regulations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36504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</a:rPr>
              <a:t>Regulation is necessary for a well functioning rental market – A balance of interests between landlords and tenants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</a:rPr>
              <a:t>Security of tenure - Control of rent increase for existing tenants and in new leases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</a:rPr>
              <a:t>Free rent setting for new tenancies hamper mobility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</a:rPr>
              <a:t>Housing shortage should not be a reason for increased rents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</a:rPr>
              <a:t>Deregulation has never resulted in increased construction of rental housing according to several research reports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</a:rPr>
              <a:t>In regulated rental markets estate owners still can make a profit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sv-SE" sz="2000" b="1" dirty="0">
              <a:effectLst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6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E37D02-F6FF-411A-966B-05CAF109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77813"/>
            <a:ext cx="8291512" cy="1139825"/>
          </a:xfrm>
        </p:spPr>
        <p:txBody>
          <a:bodyPr/>
          <a:lstStyle/>
          <a:p>
            <a:r>
              <a:rPr lang="en-GB" sz="3600" b="1" dirty="0">
                <a:effectLst/>
              </a:rPr>
              <a:t>Short-term rentals for tourists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E92A6C-C83E-47F6-B4FB-28DA2A73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44" y="1290637"/>
            <a:ext cx="8229600" cy="427672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3B7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3B7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 be a positive alternative in a sharing society for private households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B7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3B7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has became big business in every big city attracting tourists - needs regulation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B7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3B7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Tourists could for a week pay much more than a monthly rent for a similar apartment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B7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3B7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Profit-driven landlords eager to get rid of tenants -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apartments disappear from the ordinary rental market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B76">
                  <a:lumMod val="50000"/>
                </a:srgb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3B7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commercial services/shops etc. become more directed to only tourists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Nourishes a black market</a:t>
            </a:r>
          </a:p>
          <a:p>
            <a:pPr algn="just">
              <a:spcAft>
                <a:spcPts val="0"/>
              </a:spcAft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</a:pPr>
            <a:endParaRPr lang="en-GB" sz="1600" dirty="0">
              <a:effectLst/>
            </a:endParaRPr>
          </a:p>
          <a:p>
            <a:pPr>
              <a:buClrTx/>
            </a:pPr>
            <a:endParaRPr lang="en-GB" dirty="0">
              <a:effectLst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05A604-E7DB-4260-8B0E-A1058907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40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F0E259-B975-4D72-8267-135EE701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</a:rPr>
              <a:t>IUT Position Paper and EU Urban Agenda Housing Partnership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ABF2E7-A941-4D85-9BE1-2B1ACD2E6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2200" b="1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rgbClr val="FFFF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IUT Position Paper May 2018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rgbClr val="FFFF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https://www.iut.nu/policy/ </a:t>
            </a:r>
            <a:r>
              <a:rPr lang="en-US" sz="2200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rgbClr val="FFFF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2200" u="sng" dirty="0">
                <a:solidFill>
                  <a:schemeClr val="accent4">
                    <a:lumMod val="10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.g.</a:t>
            </a:r>
            <a:endParaRPr lang="en-US" sz="2200" dirty="0">
              <a:solidFill>
                <a:srgbClr val="003B76">
                  <a:lumMod val="60000"/>
                  <a:lumOff val="40000"/>
                </a:srgbClr>
              </a:solidFill>
              <a:effectLst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rules should be recognized according to the principle of subsidiarity</a:t>
            </a:r>
          </a:p>
          <a:p>
            <a:pPr lvl="1"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EU-funding, EIB loans, public funding etc. - security of tenure and affordability binding conditions</a:t>
            </a:r>
          </a:p>
          <a:p>
            <a:pPr lvl="1"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Enough supply of good quality and affordable housing where the jobs are</a:t>
            </a:r>
          </a:p>
          <a:p>
            <a:pPr lvl="1"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Decision on the scope of social housing and the means to expand the supply of rental housing that even households with low and low to median income households could afford </a:t>
            </a:r>
            <a:r>
              <a:rPr lang="en-US" sz="1800" b="1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without interference from the EU-commission</a:t>
            </a: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  <a:p>
            <a:pPr lvl="1">
              <a:spcBef>
                <a:spcPts val="0"/>
              </a:spcBef>
              <a:buClr>
                <a:srgbClr val="003B76">
                  <a:lumMod val="75000"/>
                </a:srgbClr>
              </a:buClr>
              <a:defRPr/>
            </a:pPr>
            <a:r>
              <a:rPr lang="en-US" sz="1800" u="sng" dirty="0">
                <a:solidFill>
                  <a:schemeClr val="tx1">
                    <a:lumMod val="75000"/>
                  </a:schemeClr>
                </a:solidFill>
                <a:effectLst/>
                <a:uFill>
                  <a:solidFill>
                    <a:schemeClr val="bg1"/>
                  </a:solidFill>
                </a:u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Influenced EU Urban Agenda Housing Partnership Action plan</a:t>
            </a:r>
          </a:p>
          <a:p>
            <a:pPr>
              <a:buClrTx/>
            </a:pPr>
            <a:r>
              <a:rPr lang="en-US" sz="2400" b="1" dirty="0">
                <a:solidFill>
                  <a:schemeClr val="tx1">
                    <a:lumMod val="75000"/>
                  </a:schemeClr>
                </a:solidFill>
                <a:effectLst/>
              </a:rPr>
              <a:t>The Housing Partnership Action plan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effectLst/>
              </a:rPr>
              <a:t>https://ec.europa.eu/futurium/en/housing/housing-partnership-final-action-plan </a:t>
            </a:r>
          </a:p>
          <a:p>
            <a:pPr lvl="1">
              <a:buClrTx/>
            </a:pPr>
            <a:r>
              <a:rPr lang="en-GB" sz="1800" dirty="0">
                <a:solidFill>
                  <a:schemeClr val="tx1">
                    <a:lumMod val="75000"/>
                  </a:schemeClr>
                </a:solidFill>
                <a:effectLst/>
                <a:latin typeface="Roboto"/>
              </a:rPr>
              <a:t>A lot of concrete legislative proposals – I will mention some of them</a:t>
            </a:r>
          </a:p>
          <a:p>
            <a:pPr lvl="1">
              <a:buClrTx/>
            </a:pPr>
            <a:endParaRPr lang="en-GB" sz="18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9FC5D0-3669-43EB-937C-CF0A1A7C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5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8B86CD-2542-4109-B3DC-016CB389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003B76"/>
                </a:solidFill>
                <a:effectLst/>
              </a:rPr>
              <a:t>EU Urban Agenda Housing Partnership Action Plan Recommendations</a:t>
            </a:r>
            <a:endParaRPr lang="en-GB" sz="3600" b="1" dirty="0">
              <a:effectLst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E4D2A1-F113-428C-84E0-D31BB5F3A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464496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GB" sz="2400" b="1" dirty="0">
                <a:effectLst/>
              </a:rPr>
              <a:t>Revision of SGEI state aid decision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Delete the definition of the target group for social housing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Reach goals of social mix and cohesion</a:t>
            </a:r>
          </a:p>
          <a:p>
            <a:pPr>
              <a:spcBef>
                <a:spcPts val="0"/>
              </a:spcBef>
              <a:buClrTx/>
            </a:pPr>
            <a:r>
              <a:rPr lang="en-GB" sz="2400" b="1" dirty="0">
                <a:effectLst/>
              </a:rPr>
              <a:t>Protection of vulnerable groups </a:t>
            </a:r>
          </a:p>
          <a:p>
            <a:pPr marL="806450" lvl="1" indent="-273050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Housing overburden rate &gt; 25% of disposable income (now 40%</a:t>
            </a:r>
          </a:p>
          <a:p>
            <a:pPr marL="806450" lvl="1" indent="-273050">
              <a:spcBef>
                <a:spcPts val="0"/>
              </a:spcBef>
              <a:buClrTx/>
              <a:buNone/>
            </a:pPr>
            <a:r>
              <a:rPr lang="en-GB" sz="2000" dirty="0">
                <a:effectLst/>
              </a:rPr>
              <a:t>     European Semester, The Pillar of Social Rights and the EU cohesion    policy)</a:t>
            </a:r>
          </a:p>
          <a:p>
            <a:pPr>
              <a:spcBef>
                <a:spcPts val="0"/>
              </a:spcBef>
              <a:buClrTx/>
            </a:pPr>
            <a:r>
              <a:rPr lang="en-GB" sz="2400" b="1" dirty="0">
                <a:effectLst/>
              </a:rPr>
              <a:t>Anti-speculation</a:t>
            </a:r>
            <a:r>
              <a:rPr lang="en-GB" sz="2400" dirty="0">
                <a:effectLst/>
              </a:rPr>
              <a:t> 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E.g. regulation of short-time apartment rentals to tourists</a:t>
            </a:r>
          </a:p>
          <a:p>
            <a:pPr>
              <a:spcBef>
                <a:spcPts val="0"/>
              </a:spcBef>
              <a:buClrTx/>
            </a:pPr>
            <a:r>
              <a:rPr lang="en-GB" sz="2400" b="1" dirty="0">
                <a:effectLst/>
              </a:rPr>
              <a:t>Renovation and energy efficiency</a:t>
            </a:r>
            <a:endParaRPr lang="en-GB" sz="2400" dirty="0">
              <a:effectLst/>
            </a:endParaRP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Prevention of renovictions and gentrification with tenant’s participation and a gross rent neutrality guarantee. 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Integrated district-level renovation approaches</a:t>
            </a:r>
          </a:p>
          <a:p>
            <a:pPr>
              <a:spcBef>
                <a:spcPts val="0"/>
              </a:spcBef>
              <a:buClrTx/>
            </a:pPr>
            <a:endParaRPr lang="en-GB" sz="2400" dirty="0">
              <a:effectLst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8B6F083-C409-4F3A-9B15-BFB2F349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6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678C9E-7559-4CF2-8A5E-BEA03E96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580926"/>
          </a:xfrm>
        </p:spPr>
        <p:txBody>
          <a:bodyPr/>
          <a:lstStyle/>
          <a:p>
            <a:r>
              <a:rPr lang="en-GB" sz="3600" b="1" dirty="0">
                <a:effectLst/>
              </a:rPr>
              <a:t>Recommendations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EA5B8-99F7-46FE-AE5A-E9A1B3E87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40560"/>
          </a:xfrm>
        </p:spPr>
        <p:txBody>
          <a:bodyPr/>
          <a:lstStyle/>
          <a:p>
            <a:pPr lvl="0">
              <a:spcBef>
                <a:spcPts val="0"/>
              </a:spcBef>
              <a:buClrTx/>
            </a:pPr>
            <a:r>
              <a:rPr lang="en-GB" sz="2400" b="1" dirty="0">
                <a:solidFill>
                  <a:srgbClr val="003B76"/>
                </a:solidFill>
                <a:effectLst/>
              </a:rPr>
              <a:t>Co-ownership, co-management and co-design in housing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Tenant participation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Code of conduct for social responsible housing</a:t>
            </a:r>
          </a:p>
          <a:p>
            <a:pPr lvl="0">
              <a:spcBef>
                <a:spcPts val="0"/>
              </a:spcBef>
              <a:buClrTx/>
            </a:pPr>
            <a:r>
              <a:rPr lang="en-GB" sz="2400" b="1" dirty="0">
                <a:solidFill>
                  <a:srgbClr val="003B76"/>
                </a:solidFill>
                <a:effectLst/>
              </a:rPr>
              <a:t>Spatial planning – different models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Earmarking plots as building land for limited periods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Tax vacant land/properties –empty for speculative reasons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solidFill>
                  <a:srgbClr val="003B76"/>
                </a:solidFill>
                <a:effectLst/>
              </a:rPr>
              <a:t>Land value capture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Urban development agreements with private land owners 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Category of ‘subsidised housing’ in zoning law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Quota for social/public housing &gt; 30% in cities</a:t>
            </a:r>
          </a:p>
          <a:p>
            <a:pPr>
              <a:spcBef>
                <a:spcPts val="0"/>
              </a:spcBef>
              <a:buClrTx/>
            </a:pPr>
            <a:r>
              <a:rPr lang="en-GB" sz="2400" b="1" dirty="0">
                <a:effectLst/>
              </a:rPr>
              <a:t>Land use and land for construction and development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Land development/housing funds for affordable housing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National, regional or city-based land fund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Leasing models for municipal land an alternative to selling</a:t>
            </a:r>
          </a:p>
          <a:p>
            <a:pPr lvl="1">
              <a:spcBef>
                <a:spcPts val="0"/>
              </a:spcBef>
              <a:buClrTx/>
            </a:pPr>
            <a:r>
              <a:rPr lang="en-GB" sz="2000" dirty="0">
                <a:effectLst/>
              </a:rPr>
              <a:t>Community land trust to secure building ground for affordable housing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526F6A0-FD6F-494E-BA30-6D52EC38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Sven Bergenstråhle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63362"/>
      </p:ext>
    </p:extLst>
  </p:cSld>
  <p:clrMapOvr>
    <a:masterClrMapping/>
  </p:clrMapOvr>
</p:sld>
</file>

<file path=ppt/theme/theme1.xml><?xml version="1.0" encoding="utf-8"?>
<a:theme xmlns:a="http://schemas.openxmlformats.org/drawingml/2006/main" name="IUT MALL">
  <a:themeElements>
    <a:clrScheme name="IUT MALL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T MALL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UT MALL">
  <a:themeElements>
    <a:clrScheme name="IUT MALL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T MALL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T MALL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16074</TotalTime>
  <Words>1295</Words>
  <Application>Microsoft Office PowerPoint</Application>
  <PresentationFormat>Předvádění na obrazovce (4:3)</PresentationFormat>
  <Paragraphs>157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</vt:lpstr>
      <vt:lpstr>Calibri</vt:lpstr>
      <vt:lpstr>Roboto</vt:lpstr>
      <vt:lpstr>Verdana</vt:lpstr>
      <vt:lpstr>Wingdings</vt:lpstr>
      <vt:lpstr>IUT MALL</vt:lpstr>
      <vt:lpstr>1_IUT MALL</vt:lpstr>
      <vt:lpstr>More affordable housing is needed</vt:lpstr>
      <vt:lpstr>I will talk about</vt:lpstr>
      <vt:lpstr>Trends </vt:lpstr>
      <vt:lpstr>Housing differs from any other market</vt:lpstr>
      <vt:lpstr>The need of regulations</vt:lpstr>
      <vt:lpstr>Short-term rentals for tourists</vt:lpstr>
      <vt:lpstr>IUT Position Paper and EU Urban Agenda Housing Partnership</vt:lpstr>
      <vt:lpstr>EU Urban Agenda Housing Partnership Action Plan Recommendations</vt:lpstr>
      <vt:lpstr>Recommendations (2)</vt:lpstr>
      <vt:lpstr>Recommendations (3)</vt:lpstr>
      <vt:lpstr>Prezentace aplikace PowerPoint</vt:lpstr>
      <vt:lpstr>Prezentace aplikace PowerPoint</vt:lpstr>
      <vt:lpstr>IUT Priorities for the European Parliament 2019-2024 – letter to MEP</vt:lpstr>
      <vt:lpstr>The target group of social housing important</vt:lpstr>
      <vt:lpstr>  That’s all   Thank you for listening!</vt:lpstr>
    </vt:vector>
  </TitlesOfParts>
  <Company>International Union of Tenants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Barbara Steenbergen</dc:creator>
  <cp:lastModifiedBy>Klára</cp:lastModifiedBy>
  <cp:revision>391</cp:revision>
  <cp:lastPrinted>2018-10-23T13:18:59Z</cp:lastPrinted>
  <dcterms:created xsi:type="dcterms:W3CDTF">2007-05-22T09:39:05Z</dcterms:created>
  <dcterms:modified xsi:type="dcterms:W3CDTF">2019-03-06T10:35:15Z</dcterms:modified>
</cp:coreProperties>
</file>