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85" r:id="rId3"/>
  </p:sldMasterIdLst>
  <p:notesMasterIdLst>
    <p:notesMasterId r:id="rId16"/>
  </p:notesMasterIdLst>
  <p:handoutMasterIdLst>
    <p:handoutMasterId r:id="rId17"/>
  </p:handoutMasterIdLst>
  <p:sldIdLst>
    <p:sldId id="655" r:id="rId4"/>
    <p:sldId id="690" r:id="rId5"/>
    <p:sldId id="711" r:id="rId6"/>
    <p:sldId id="726" r:id="rId7"/>
    <p:sldId id="725" r:id="rId8"/>
    <p:sldId id="728" r:id="rId9"/>
    <p:sldId id="729" r:id="rId10"/>
    <p:sldId id="732" r:id="rId11"/>
    <p:sldId id="734" r:id="rId12"/>
    <p:sldId id="736" r:id="rId13"/>
    <p:sldId id="733" r:id="rId14"/>
    <p:sldId id="673" r:id="rId15"/>
  </p:sldIdLst>
  <p:sldSz cx="9144000" cy="6858000" type="screen4x3"/>
  <p:notesSz cx="6669088" cy="9928225"/>
  <p:custShowLst>
    <p:custShow name="Custom Show 1" id="0">
      <p:sldLst/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 userDrawn="1">
          <p15:clr>
            <a:srgbClr val="A4A3A4"/>
          </p15:clr>
        </p15:guide>
        <p15:guide id="2" pos="79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iří Štěpán" initials="JŠ" lastIdx="1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417A"/>
    <a:srgbClr val="82A9CE"/>
    <a:srgbClr val="4274AC"/>
    <a:srgbClr val="1A2E5D"/>
    <a:srgbClr val="1A2F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Styl Tmavá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55" autoAdjust="0"/>
    <p:restoredTop sz="89048" autoAdjust="0"/>
  </p:normalViewPr>
  <p:slideViewPr>
    <p:cSldViewPr snapToGrid="0" snapToObjects="1">
      <p:cViewPr>
        <p:scale>
          <a:sx n="80" d="100"/>
          <a:sy n="80" d="100"/>
        </p:scale>
        <p:origin x="2670" y="534"/>
      </p:cViewPr>
      <p:guideLst>
        <p:guide orient="horz" pos="4319"/>
        <p:guide pos="79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sk_fojtik3627\AppData\Roaming\Microsoft\Excel\Se&#353;it1%20(version%202).xlsb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50" baseline="0">
                <a:solidFill>
                  <a:schemeClr val="tx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r>
              <a:rPr lang="cs-CZ" sz="1800" cap="none" dirty="0" smtClean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Zahájené</a:t>
            </a:r>
            <a:r>
              <a:rPr lang="cs-CZ" sz="1800" cap="none" baseline="0" dirty="0" smtClean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výstavby </a:t>
            </a:r>
            <a:r>
              <a:rPr lang="cs-CZ" sz="1800" cap="none" dirty="0" smtClean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bytů v MSK</a:t>
            </a:r>
            <a:endParaRPr lang="cs-CZ" sz="1800" cap="none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Počet zahájených bytů</c:v>
          </c:tx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solidFill>
                <a:srgbClr val="82A9CE"/>
              </a:solidFill>
            </a:ln>
            <a:effectLst>
              <a:softEdge rad="25400"/>
            </a:effectLst>
          </c:spPr>
          <c:invertIfNegative val="0"/>
          <c:cat>
            <c:numRef>
              <c:f>graf!$B$1:$L$1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graf!$B$3:$L$3</c:f>
              <c:numCache>
                <c:formatCode>General</c:formatCode>
                <c:ptCount val="11"/>
                <c:pt idx="0">
                  <c:v>3914</c:v>
                </c:pt>
                <c:pt idx="1">
                  <c:v>3112</c:v>
                </c:pt>
                <c:pt idx="2">
                  <c:v>2541</c:v>
                </c:pt>
                <c:pt idx="3">
                  <c:v>2711</c:v>
                </c:pt>
                <c:pt idx="4">
                  <c:v>2074</c:v>
                </c:pt>
                <c:pt idx="5">
                  <c:v>2062</c:v>
                </c:pt>
                <c:pt idx="6">
                  <c:v>1931</c:v>
                </c:pt>
                <c:pt idx="7">
                  <c:v>2117</c:v>
                </c:pt>
                <c:pt idx="8">
                  <c:v>2251</c:v>
                </c:pt>
                <c:pt idx="9">
                  <c:v>2553</c:v>
                </c:pt>
                <c:pt idx="10">
                  <c:v>2664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7"/>
        <c:overlap val="-48"/>
        <c:axId val="341580736"/>
        <c:axId val="341574856"/>
      </c:barChart>
      <c:catAx>
        <c:axId val="341580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cs-CZ"/>
          </a:p>
        </c:txPr>
        <c:crossAx val="341574856"/>
        <c:crosses val="autoZero"/>
        <c:auto val="1"/>
        <c:lblAlgn val="ctr"/>
        <c:lblOffset val="100"/>
        <c:noMultiLvlLbl val="0"/>
      </c:catAx>
      <c:valAx>
        <c:axId val="341574856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cs-CZ"/>
          </a:p>
        </c:txPr>
        <c:crossAx val="34158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44F776-7DFD-4278-A121-6C28791DD8D3}" type="datetimeFigureOut">
              <a:rPr lang="cs-CZ" smtClean="0"/>
              <a:pPr/>
              <a:t>13. 3. 2019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4DD1E5-FA3E-48FE-B701-A4B20AB27829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8151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04068-BC9B-4413-B1BE-9EF8AFFB5717}" type="datetimeFigureOut">
              <a:rPr lang="cs-CZ" smtClean="0"/>
              <a:pPr/>
              <a:t>13. 3. 2019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66909" y="4715907"/>
            <a:ext cx="533527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549167-5DAB-4370-80E3-1F1E7BF7E1B2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4556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Počet</a:t>
            </a:r>
            <a:r>
              <a:rPr lang="en-US" dirty="0" smtClean="0"/>
              <a:t> </a:t>
            </a:r>
            <a:r>
              <a:rPr lang="cs-CZ" dirty="0" smtClean="0"/>
              <a:t>zahájených bytů ve výstavbě v MSK.  Zdroj: ČSÚ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Pokles</a:t>
            </a:r>
            <a:r>
              <a:rPr lang="cs-CZ" baseline="0" dirty="0" smtClean="0"/>
              <a:t> po celosvětové hospodářské krizi.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49167-5DAB-4370-80E3-1F1E7BF7E1B2}" type="slidenum">
              <a:rPr lang="cs-CZ" smtClean="0"/>
              <a:pPr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2004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Podíl trvale obydlených bytů postavených před rokem 1980.  Zdroj:</a:t>
            </a:r>
            <a:r>
              <a:rPr lang="cs-CZ" baseline="0" dirty="0" smtClean="0"/>
              <a:t> SLDB 2011</a:t>
            </a:r>
          </a:p>
          <a:p>
            <a:endParaRPr lang="cs-CZ" dirty="0" smtClean="0"/>
          </a:p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Nejstarší byty (přes 40 let) jsou na Krnovsku, Bruntálsku,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Odersku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Vítkovsku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kde více než čtvrtina trvale obydleného bytového fondu byla postavena do roku 1945. Na druhé straně správní obvod Orlové a Havířova má téměř výhradně byty, které byly postaveny v letech 1945–1990, a proto je zde nejmladší bytový fond. Poměrně dost obcí v kraji však má bytový fond s výraznou převahou bytů, postavených ještě před koncem 2. světové války. Byty staré v průměru více než 60 let má obec Petrovice na Krnovsku, ale také pět obcí na Bruntálsku. Obecně jsou nejmladší byty v Ostravské aglomeraci (širší vymezení), starší byty na zbytku území, zejména na západě kraje.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49167-5DAB-4370-80E3-1F1E7BF7E1B2}" type="slidenum">
              <a:rPr lang="cs-CZ" smtClean="0"/>
              <a:pPr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7058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dirty="0" smtClean="0"/>
              <a:t>Od spuštění programu jsou evidovány žádosti</a:t>
            </a:r>
            <a:r>
              <a:rPr lang="cs-CZ" b="0" baseline="0" dirty="0" smtClean="0"/>
              <a:t> z</a:t>
            </a:r>
            <a:r>
              <a:rPr lang="cs-CZ" b="0" dirty="0" smtClean="0"/>
              <a:t> MSK za 2 mld.</a:t>
            </a:r>
          </a:p>
          <a:p>
            <a:r>
              <a:rPr lang="cs-CZ" b="0" dirty="0" smtClean="0"/>
              <a:t>Z toho bylo podpořeno v MSK za 1 mld. (zbytek nesplnili podmínky žádosti).</a:t>
            </a:r>
          </a:p>
          <a:p>
            <a:r>
              <a:rPr lang="cs-CZ" b="0" dirty="0" smtClean="0"/>
              <a:t>Vyjednává se zmírnění podmínek.</a:t>
            </a:r>
          </a:p>
          <a:p>
            <a:r>
              <a:rPr lang="cs-CZ" b="0" dirty="0" smtClean="0"/>
              <a:t>Financování 40 % - 60 % ze „svého“.</a:t>
            </a:r>
          </a:p>
          <a:p>
            <a:r>
              <a:rPr lang="cs-CZ" b="0" dirty="0" smtClean="0"/>
              <a:t>Nevýhody: zapotřebí mnoho razítek (byrokracie).</a:t>
            </a:r>
          </a:p>
          <a:p>
            <a:endParaRPr lang="cs-CZ" b="1" dirty="0" smtClean="0"/>
          </a:p>
          <a:p>
            <a:r>
              <a:rPr lang="cs-CZ" b="1" dirty="0" smtClean="0"/>
              <a:t>Co</a:t>
            </a:r>
            <a:r>
              <a:rPr lang="cs-CZ" b="1" baseline="0" dirty="0" smtClean="0"/>
              <a:t> lze podpořit</a:t>
            </a:r>
            <a:r>
              <a:rPr lang="cs-CZ" baseline="0" dirty="0" smtClean="0"/>
              <a:t>: Instalaci systému nuceného větrání se zpětným získáváním tepla (rekuperace), instalace solárních </a:t>
            </a:r>
            <a:r>
              <a:rPr lang="cs-CZ" baseline="0" dirty="0" err="1" smtClean="0"/>
              <a:t>fotovoltaických</a:t>
            </a:r>
            <a:r>
              <a:rPr lang="cs-CZ" baseline="0" dirty="0" smtClean="0"/>
              <a:t> soustav, instalace termických kolektorů, včetně instalace akumulační nádrže, výměnu zdroje tepla pro vytápění, připojení bytového domu k soustavě zásobování tepelnou energií a výměnu předávací stanice, zpracování projektové dokumentace a dalších potřebných dokumentů (DSP, zaměření současného stavu budovy, technický, autorský dozor, zajištění </a:t>
            </a:r>
            <a:r>
              <a:rPr lang="cs-CZ" baseline="0" dirty="0" err="1" smtClean="0"/>
              <a:t>bezp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zdr</a:t>
            </a:r>
            <a:r>
              <a:rPr lang="cs-CZ" baseline="0" dirty="0" smtClean="0"/>
              <a:t>. při práci), pořízení a instalaci světelných zdrojů do společných prostor a čidla pohybu, zlepšení tepelně-technických parametrů stavebních konstrukcí bytového domu, opatření na ochranu hnízdišť rorýse a úkrytu netopýrů. 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49167-5DAB-4370-80E3-1F1E7BF7E1B2}" type="slidenum">
              <a:rPr lang="cs-CZ" smtClean="0"/>
              <a:pPr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9592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49167-5DAB-4370-80E3-1F1E7BF7E1B2}" type="slidenum">
              <a:rPr lang="cs-CZ" smtClean="0"/>
              <a:pPr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8613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Poskytování zvýhodněných úvěrů na </a:t>
            </a:r>
            <a:r>
              <a:rPr lang="cs-CZ" sz="1200" b="1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rozvojové projekty obcí</a:t>
            </a:r>
            <a:r>
              <a:rPr lang="cs-CZ" sz="12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, které nejsou dostatečně finančně podporovány v rámci Evropských strukturálních a investičních fondů a národních dotačních programů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49167-5DAB-4370-80E3-1F1E7BF7E1B2}" type="slidenum">
              <a:rPr lang="cs-CZ" smtClean="0"/>
              <a:pPr/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5303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49167-5DAB-4370-80E3-1F1E7BF7E1B2}" type="slidenum">
              <a:rPr lang="cs-CZ" smtClean="0"/>
              <a:pPr/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4046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49167-5DAB-4370-80E3-1F1E7BF7E1B2}" type="slidenum">
              <a:rPr lang="cs-CZ" smtClean="0"/>
              <a:pPr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5142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49167-5DAB-4370-80E3-1F1E7BF7E1B2}" type="slidenum">
              <a:rPr lang="cs-CZ" smtClean="0"/>
              <a:pPr/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4151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jpe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3A84-7B92-3648-ACC0-5C0347C4D1AF}" type="datetimeFigureOut">
              <a:rPr lang="en-US" smtClean="0"/>
              <a:pPr/>
              <a:t>3/13/2019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328D-02D4-3A45-8F2E-EBE0756A6F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45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3A84-7B92-3648-ACC0-5C0347C4D1AF}" type="datetimeFigureOut">
              <a:rPr lang="en-US" smtClean="0"/>
              <a:pPr/>
              <a:t>3/13/2019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328D-02D4-3A45-8F2E-EBE0756A6F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14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3A84-7B92-3648-ACC0-5C0347C4D1AF}" type="datetimeFigureOut">
              <a:rPr lang="en-US" smtClean="0"/>
              <a:pPr/>
              <a:t>3/13/2019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328D-02D4-3A45-8F2E-EBE0756A6F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93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3A84-7B92-3648-ACC0-5C0347C4D1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328D-02D4-3A45-8F2E-EBE0756A6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78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3A84-7B92-3648-ACC0-5C0347C4D1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328D-02D4-3A45-8F2E-EBE0756A6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65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3A84-7B92-3648-ACC0-5C0347C4D1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328D-02D4-3A45-8F2E-EBE0756A6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2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3A84-7B92-3648-ACC0-5C0347C4D1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328D-02D4-3A45-8F2E-EBE0756A6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97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3A84-7B92-3648-ACC0-5C0347C4D1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328D-02D4-3A45-8F2E-EBE0756A6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83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3A84-7B92-3648-ACC0-5C0347C4D1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328D-02D4-3A45-8F2E-EBE0756A6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23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3A84-7B92-3648-ACC0-5C0347C4D1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328D-02D4-3A45-8F2E-EBE0756A6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89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3A84-7B92-3648-ACC0-5C0347C4D1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328D-02D4-3A45-8F2E-EBE0756A6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87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3A84-7B92-3648-ACC0-5C0347C4D1AF}" type="datetimeFigureOut">
              <a:rPr lang="en-US" smtClean="0"/>
              <a:pPr/>
              <a:t>3/13/2019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328D-02D4-3A45-8F2E-EBE0756A6F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 dirty="0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3A84-7B92-3648-ACC0-5C0347C4D1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328D-02D4-3A45-8F2E-EBE0756A6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45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3A84-7B92-3648-ACC0-5C0347C4D1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328D-02D4-3A45-8F2E-EBE0756A6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71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3A84-7B92-3648-ACC0-5C0347C4D1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328D-02D4-3A45-8F2E-EBE0756A6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9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Nadpis a text nad obsah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0077" y="1558927"/>
            <a:ext cx="8220075" cy="64611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11188" y="2276475"/>
            <a:ext cx="8208962" cy="19192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1188" y="4348167"/>
            <a:ext cx="8208962" cy="19208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75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3A84-7B92-3648-ACC0-5C0347C4D1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328D-02D4-3A45-8F2E-EBE0756A6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47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3A84-7B92-3648-ACC0-5C0347C4D1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328D-02D4-3A45-8F2E-EBE0756A6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16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3A84-7B92-3648-ACC0-5C0347C4D1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328D-02D4-3A45-8F2E-EBE0756A6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82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3A84-7B92-3648-ACC0-5C0347C4D1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328D-02D4-3A45-8F2E-EBE0756A6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43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3A84-7B92-3648-ACC0-5C0347C4D1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328D-02D4-3A45-8F2E-EBE0756A6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54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3A84-7B92-3648-ACC0-5C0347C4D1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328D-02D4-3A45-8F2E-EBE0756A6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82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3A84-7B92-3648-ACC0-5C0347C4D1AF}" type="datetimeFigureOut">
              <a:rPr lang="en-US" smtClean="0"/>
              <a:pPr/>
              <a:t>3/13/2019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328D-02D4-3A45-8F2E-EBE0756A6F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24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3A84-7B92-3648-ACC0-5C0347C4D1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328D-02D4-3A45-8F2E-EBE0756A6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87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3A84-7B92-3648-ACC0-5C0347C4D1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328D-02D4-3A45-8F2E-EBE0756A6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17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 dirty="0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3A84-7B92-3648-ACC0-5C0347C4D1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328D-02D4-3A45-8F2E-EBE0756A6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96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3A84-7B92-3648-ACC0-5C0347C4D1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328D-02D4-3A45-8F2E-EBE0756A6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14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3A84-7B92-3648-ACC0-5C0347C4D1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328D-02D4-3A45-8F2E-EBE0756A6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46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6" name="Picture 4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4716449" cy="518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1959106" y="2285644"/>
            <a:ext cx="6767623" cy="2131489"/>
          </a:xfrm>
        </p:spPr>
        <p:txBody>
          <a:bodyPr anchor="t">
            <a:normAutofit/>
          </a:bodyPr>
          <a:lstStyle>
            <a:lvl1pPr algn="l">
              <a:defRPr sz="4050" b="0" baseline="0">
                <a:solidFill>
                  <a:srgbClr val="1F5B9D"/>
                </a:solidFill>
              </a:defRPr>
            </a:lvl1pPr>
          </a:lstStyle>
          <a:p>
            <a:r>
              <a:rPr lang="cs-CZ" dirty="0" smtClean="0"/>
              <a:t>Název </a:t>
            </a:r>
            <a:br>
              <a:rPr lang="cs-CZ" dirty="0" smtClean="0"/>
            </a:br>
            <a:r>
              <a:rPr lang="cs-CZ" dirty="0" smtClean="0"/>
              <a:t>prezentace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25" i="0">
                <a:solidFill>
                  <a:srgbClr val="B0B1B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482F267E-5537-4CF6-843B-2CC79DD70A58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9" name="Zástupný symbol pro text 18"/>
          <p:cNvSpPr>
            <a:spLocks noGrp="1"/>
          </p:cNvSpPr>
          <p:nvPr>
            <p:ph type="body" sz="quarter" idx="13" hasCustomPrompt="1"/>
          </p:nvPr>
        </p:nvSpPr>
        <p:spPr>
          <a:xfrm>
            <a:off x="7654440" y="5755355"/>
            <a:ext cx="1060501" cy="216000"/>
          </a:xfrm>
        </p:spPr>
        <p:txBody>
          <a:bodyPr>
            <a:noAutofit/>
          </a:bodyPr>
          <a:lstStyle>
            <a:lvl1pPr marL="0" indent="0">
              <a:buNone/>
              <a:defRPr sz="825" baseline="0">
                <a:solidFill>
                  <a:srgbClr val="B0B1B3"/>
                </a:solidFill>
              </a:defRPr>
            </a:lvl1pPr>
          </a:lstStyle>
          <a:p>
            <a:pPr lvl="0"/>
            <a:r>
              <a:rPr lang="cs-CZ" dirty="0" smtClean="0"/>
              <a:t>13.9.2017</a:t>
            </a:r>
            <a:endParaRPr lang="cs-CZ" dirty="0"/>
          </a:p>
        </p:txBody>
      </p:sp>
      <p:grpSp>
        <p:nvGrpSpPr>
          <p:cNvPr id="55" name="Skupina 54"/>
          <p:cNvGrpSpPr/>
          <p:nvPr userDrawn="1"/>
        </p:nvGrpSpPr>
        <p:grpSpPr>
          <a:xfrm>
            <a:off x="4398295" y="278583"/>
            <a:ext cx="4493324" cy="248207"/>
            <a:chOff x="4044949" y="280533"/>
            <a:chExt cx="4493324" cy="248207"/>
          </a:xfrm>
        </p:grpSpPr>
        <p:pic>
          <p:nvPicPr>
            <p:cNvPr id="58" name="Obrázek 5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4949" y="280533"/>
              <a:ext cx="367775" cy="246253"/>
            </a:xfrm>
            <a:prstGeom prst="rect">
              <a:avLst/>
            </a:prstGeom>
          </p:spPr>
        </p:pic>
        <p:pic>
          <p:nvPicPr>
            <p:cNvPr id="59" name="Obrázek 5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4931" y="281510"/>
              <a:ext cx="367775" cy="246253"/>
            </a:xfrm>
            <a:prstGeom prst="rect">
              <a:avLst/>
            </a:prstGeom>
          </p:spPr>
        </p:pic>
        <p:pic>
          <p:nvPicPr>
            <p:cNvPr id="60" name="Obrázek 59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0478" y="281510"/>
              <a:ext cx="367775" cy="246253"/>
            </a:xfrm>
            <a:prstGeom prst="rect">
              <a:avLst/>
            </a:prstGeom>
          </p:spPr>
        </p:pic>
        <p:pic>
          <p:nvPicPr>
            <p:cNvPr id="61" name="Obrázek 6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460" y="282487"/>
              <a:ext cx="367775" cy="246253"/>
            </a:xfrm>
            <a:prstGeom prst="rect">
              <a:avLst/>
            </a:prstGeom>
          </p:spPr>
        </p:pic>
        <p:pic>
          <p:nvPicPr>
            <p:cNvPr id="62" name="Obrázek 6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6056" y="281510"/>
              <a:ext cx="367775" cy="246253"/>
            </a:xfrm>
            <a:prstGeom prst="rect">
              <a:avLst/>
            </a:prstGeom>
          </p:spPr>
        </p:pic>
        <p:pic>
          <p:nvPicPr>
            <p:cNvPr id="63" name="Obrázek 6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6038" y="282487"/>
              <a:ext cx="367775" cy="246253"/>
            </a:xfrm>
            <a:prstGeom prst="rect">
              <a:avLst/>
            </a:prstGeom>
          </p:spPr>
        </p:pic>
        <p:pic>
          <p:nvPicPr>
            <p:cNvPr id="64" name="Obrázek 63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8877" y="281509"/>
              <a:ext cx="367775" cy="246253"/>
            </a:xfrm>
            <a:prstGeom prst="rect">
              <a:avLst/>
            </a:prstGeom>
          </p:spPr>
        </p:pic>
        <p:pic>
          <p:nvPicPr>
            <p:cNvPr id="65" name="Obrázek 64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8859" y="282486"/>
              <a:ext cx="367775" cy="246253"/>
            </a:xfrm>
            <a:prstGeom prst="rect">
              <a:avLst/>
            </a:prstGeom>
          </p:spPr>
        </p:pic>
        <p:pic>
          <p:nvPicPr>
            <p:cNvPr id="66" name="Obrázek 6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4455" y="281509"/>
              <a:ext cx="367775" cy="246253"/>
            </a:xfrm>
            <a:prstGeom prst="rect">
              <a:avLst/>
            </a:prstGeom>
          </p:spPr>
        </p:pic>
        <p:pic>
          <p:nvPicPr>
            <p:cNvPr id="67" name="Obrázek 6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4437" y="282486"/>
              <a:ext cx="367775" cy="246253"/>
            </a:xfrm>
            <a:prstGeom prst="rect">
              <a:avLst/>
            </a:prstGeom>
          </p:spPr>
        </p:pic>
        <p:pic>
          <p:nvPicPr>
            <p:cNvPr id="68" name="Obrázek 6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0498" y="282487"/>
              <a:ext cx="367775" cy="246253"/>
            </a:xfrm>
            <a:prstGeom prst="rect">
              <a:avLst/>
            </a:prstGeom>
          </p:spPr>
        </p:pic>
      </p:grpSp>
      <p:pic>
        <p:nvPicPr>
          <p:cNvPr id="69" name="Obrázek 6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47"/>
          <a:stretch/>
        </p:blipFill>
        <p:spPr bwMode="auto">
          <a:xfrm>
            <a:off x="2001310" y="5492803"/>
            <a:ext cx="2155616" cy="72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045" name="Přímá spojnice 1044"/>
          <p:cNvCxnSpPr/>
          <p:nvPr userDrawn="1"/>
        </p:nvCxnSpPr>
        <p:spPr>
          <a:xfrm>
            <a:off x="1809346" y="2490323"/>
            <a:ext cx="9726" cy="3715924"/>
          </a:xfrm>
          <a:prstGeom prst="line">
            <a:avLst/>
          </a:prstGeom>
          <a:ln w="23495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39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Nadpis a text nad obsah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0077" y="1558927"/>
            <a:ext cx="8220075" cy="64611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11188" y="2276475"/>
            <a:ext cx="8208962" cy="19192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1188" y="4348167"/>
            <a:ext cx="8208962" cy="19208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3A84-7B92-3648-ACC0-5C0347C4D1AF}" type="datetimeFigureOut">
              <a:rPr lang="en-US" smtClean="0"/>
              <a:pPr/>
              <a:t>3/13/2019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328D-02D4-3A45-8F2E-EBE0756A6F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02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3A84-7B92-3648-ACC0-5C0347C4D1AF}" type="datetimeFigureOut">
              <a:rPr lang="en-US" smtClean="0"/>
              <a:pPr/>
              <a:t>3/13/2019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328D-02D4-3A45-8F2E-EBE0756A6F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97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3A84-7B92-3648-ACC0-5C0347C4D1AF}" type="datetimeFigureOut">
              <a:rPr lang="en-US" smtClean="0"/>
              <a:pPr/>
              <a:t>3/13/2019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328D-02D4-3A45-8F2E-EBE0756A6F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7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3A84-7B92-3648-ACC0-5C0347C4D1AF}" type="datetimeFigureOut">
              <a:rPr lang="en-US" smtClean="0"/>
              <a:pPr/>
              <a:t>3/13/2019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328D-02D4-3A45-8F2E-EBE0756A6F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89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3A84-7B92-3648-ACC0-5C0347C4D1AF}" type="datetimeFigureOut">
              <a:rPr lang="en-US" smtClean="0"/>
              <a:pPr/>
              <a:t>3/13/2019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328D-02D4-3A45-8F2E-EBE0756A6F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25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3A84-7B92-3648-ACC0-5C0347C4D1AF}" type="datetimeFigureOut">
              <a:rPr lang="en-US" smtClean="0"/>
              <a:pPr/>
              <a:t>3/13/2019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3328D-02D4-3A45-8F2E-EBE0756A6F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86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143A84-7B92-3648-ACC0-5C0347C4D1AF}" type="datetimeFigureOut">
              <a:rPr lang="en-US" smtClean="0"/>
              <a:pPr/>
              <a:t>3/13/2019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3328D-02D4-3A45-8F2E-EBE0756A6F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10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143A84-7B92-3648-ACC0-5C0347C4D1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3328D-02D4-3A45-8F2E-EBE0756A6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23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143A84-7B92-3648-ACC0-5C0347C4D1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3328D-02D4-3A45-8F2E-EBE0756A6F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475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9.emf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2.jpeg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9.emf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15.emf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9.emf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48"/>
          <a:stretch/>
        </p:blipFill>
        <p:spPr>
          <a:xfrm>
            <a:off x="3" y="0"/>
            <a:ext cx="9143999" cy="685800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0F498B">
              <a:alpha val="70000"/>
            </a:srgbClr>
          </a:solidFill>
          <a:ln>
            <a:noFill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1" name="Obdélník 20"/>
          <p:cNvSpPr/>
          <p:nvPr/>
        </p:nvSpPr>
        <p:spPr>
          <a:xfrm>
            <a:off x="402646" y="5917477"/>
            <a:ext cx="1805191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s-CZ" sz="20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14. </a:t>
            </a:r>
            <a:r>
              <a:rPr lang="cs-CZ" sz="20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3</a:t>
            </a:r>
            <a:r>
              <a:rPr lang="cs-CZ" sz="20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. 2019</a:t>
            </a:r>
            <a:endParaRPr lang="cs-CZ" sz="20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6" name="Obdélník 25"/>
          <p:cNvSpPr/>
          <p:nvPr/>
        </p:nvSpPr>
        <p:spPr>
          <a:xfrm>
            <a:off x="1" y="1737444"/>
            <a:ext cx="9144000" cy="24314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l-PL" sz="36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Podpora </a:t>
            </a:r>
            <a:r>
              <a:rPr lang="pl-PL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regenerace </a:t>
            </a:r>
            <a:r>
              <a:rPr lang="pl-PL" sz="36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bydlení</a:t>
            </a:r>
          </a:p>
          <a:p>
            <a:pPr algn="ctr"/>
            <a:r>
              <a:rPr lang="pl-PL" sz="36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pl-PL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ze strany </a:t>
            </a:r>
            <a:r>
              <a:rPr lang="pl-PL" sz="36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MSK</a:t>
            </a:r>
            <a:endParaRPr lang="cs-CZ" sz="36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algn="ctr"/>
            <a:endParaRPr lang="cs-CZ" sz="4000" dirty="0" smtClean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cs-CZ" sz="40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Jan </a:t>
            </a:r>
            <a:r>
              <a:rPr lang="cs-CZ" sz="4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Krkoška</a:t>
            </a:r>
          </a:p>
        </p:txBody>
      </p:sp>
      <p:pic>
        <p:nvPicPr>
          <p:cNvPr id="19" name="Picture 7" descr="Untitled-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2364" y="5856822"/>
            <a:ext cx="1559512" cy="4607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59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délník 27"/>
          <p:cNvSpPr/>
          <p:nvPr/>
        </p:nvSpPr>
        <p:spPr>
          <a:xfrm>
            <a:off x="560808" y="607149"/>
            <a:ext cx="507488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smtClean="0">
                <a:solidFill>
                  <a:srgbClr val="82A9CE"/>
                </a:solidFill>
                <a:latin typeface="Helvetica" charset="0"/>
                <a:ea typeface="Helvetica" charset="0"/>
                <a:cs typeface="Helvetica" charset="0"/>
              </a:rPr>
              <a:t>Příklady z praxe</a:t>
            </a:r>
          </a:p>
          <a:p>
            <a:r>
              <a:rPr lang="cs-CZ" sz="2800" b="1" dirty="0" smtClean="0">
                <a:solidFill>
                  <a:srgbClr val="82A9CE"/>
                </a:solidFill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cs-CZ" sz="2800" b="1" dirty="0" smtClean="0">
                <a:solidFill>
                  <a:srgbClr val="82A9CE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cs-CZ" sz="2000" b="1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Nové </a:t>
            </a:r>
            <a:r>
              <a:rPr lang="cs-CZ" sz="2000" b="1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zóny pro bydlení, startovací </a:t>
            </a:r>
            <a:r>
              <a:rPr lang="cs-CZ" sz="2000" b="1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byty</a:t>
            </a:r>
            <a:endParaRPr lang="cs-CZ" sz="2000" b="1" dirty="0">
              <a:solidFill>
                <a:srgbClr val="0A417A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272157" y="2325019"/>
            <a:ext cx="5599621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600" dirty="0">
              <a:solidFill>
                <a:srgbClr val="0A417A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cs-CZ" sz="1600" b="1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Nové zóny </a:t>
            </a:r>
            <a:r>
              <a:rPr lang="cs-CZ" sz="1600" b="1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pro </a:t>
            </a:r>
            <a:r>
              <a:rPr lang="cs-CZ" sz="1600" b="1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bydlení </a:t>
            </a:r>
            <a:endParaRPr lang="cs-CZ" sz="1600" dirty="0" smtClean="0">
              <a:solidFill>
                <a:srgbClr val="0A417A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73050"/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Obec vykoupí pozemky, provede případnou demolici stávajících objektů (</a:t>
            </a:r>
            <a:r>
              <a:rPr lang="cs-CZ" sz="1600" dirty="0" err="1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brownfield</a:t>
            </a: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), zasíťování, výstavbu bytového domu =&gt; prodej nebo pronájem</a:t>
            </a:r>
          </a:p>
          <a:p>
            <a:pPr marL="273050"/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endParaRPr lang="cs-CZ" sz="1600" dirty="0">
              <a:solidFill>
                <a:srgbClr val="0A417A"/>
              </a:solidFill>
              <a:latin typeface="Helvetica" charset="0"/>
              <a:ea typeface="Helvetica" charset="0"/>
              <a:cs typeface="Helvetica" charset="0"/>
            </a:endParaRPr>
          </a:p>
          <a:p>
            <a:endParaRPr lang="cs-CZ" sz="1600" dirty="0">
              <a:solidFill>
                <a:srgbClr val="0A417A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cs-CZ" sz="1600" b="1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Startovací byty </a:t>
            </a:r>
            <a:endParaRPr lang="cs-CZ" sz="1600" b="1" dirty="0" smtClean="0">
              <a:solidFill>
                <a:srgbClr val="0A417A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73050"/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Rekonstrukce bývalé „Jednoty“ na startovací byty a následný prodej nebo pronájem cílovým skupinám (rodiny s dětmi,…)</a:t>
            </a:r>
            <a:endParaRPr lang="cs-CZ" sz="1600" dirty="0">
              <a:solidFill>
                <a:srgbClr val="0A417A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51794" y="1869033"/>
            <a:ext cx="3497570" cy="72663"/>
          </a:xfrm>
          <a:prstGeom prst="rect">
            <a:avLst/>
          </a:prstGeom>
        </p:spPr>
      </p:pic>
      <p:pic>
        <p:nvPicPr>
          <p:cNvPr id="6" name="Picture 1" descr="DDD.eps"/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567" y="1992144"/>
            <a:ext cx="5368834" cy="5368834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40" r="11022"/>
          <a:stretch/>
        </p:blipFill>
        <p:spPr>
          <a:xfrm>
            <a:off x="5831633" y="0"/>
            <a:ext cx="3312367" cy="688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4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583574" y="1324980"/>
            <a:ext cx="818632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3"/>
              </a:buBlip>
            </a:pPr>
            <a:r>
              <a:rPr lang="cs-CZ" sz="1600" b="1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Minimální </a:t>
            </a:r>
            <a:r>
              <a:rPr lang="cs-CZ" sz="1600" b="1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výše poskytovaného úvěru: </a:t>
            </a:r>
            <a:r>
              <a:rPr lang="cs-CZ" sz="1600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5 mil. </a:t>
            </a: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Kč</a:t>
            </a:r>
          </a:p>
          <a:p>
            <a:pPr marL="285750" indent="-285750">
              <a:buBlip>
                <a:blip r:embed="rId3"/>
              </a:buBlip>
            </a:pPr>
            <a:endParaRPr lang="cs-CZ" sz="1600" b="1" dirty="0">
              <a:solidFill>
                <a:srgbClr val="0A417A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cs-CZ" sz="1600" b="1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Maximální </a:t>
            </a:r>
            <a:r>
              <a:rPr lang="cs-CZ" sz="1600" b="1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výše poskytovaného úvěru: </a:t>
            </a:r>
            <a:r>
              <a:rPr lang="cs-CZ" sz="1600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50 mil. </a:t>
            </a: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Kč</a:t>
            </a:r>
          </a:p>
          <a:p>
            <a:pPr marL="285750" indent="-285750">
              <a:buBlip>
                <a:blip r:embed="rId3"/>
              </a:buBlip>
            </a:pPr>
            <a:endParaRPr lang="cs-CZ" sz="1600" dirty="0" smtClean="0">
              <a:solidFill>
                <a:srgbClr val="0A417A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cs-CZ" sz="1600" b="1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Úroková </a:t>
            </a:r>
            <a:r>
              <a:rPr lang="cs-CZ" sz="1600" b="1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sazba: </a:t>
            </a:r>
            <a:r>
              <a:rPr lang="cs-CZ" sz="1600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PRIBOR 3M </a:t>
            </a:r>
            <a:r>
              <a:rPr lang="cs-CZ" sz="1600" b="1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–</a:t>
            </a:r>
            <a:r>
              <a:rPr lang="cs-CZ" sz="1600" b="1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cs-CZ" sz="1600" b="1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50 % </a:t>
            </a:r>
            <a:r>
              <a:rPr lang="cs-CZ" sz="1600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(min. 0 </a:t>
            </a: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%)</a:t>
            </a:r>
          </a:p>
          <a:p>
            <a:pPr marL="285750" indent="-285750">
              <a:buBlip>
                <a:blip r:embed="rId3"/>
              </a:buBlip>
            </a:pPr>
            <a:endParaRPr lang="cs-CZ" sz="1600" b="1" dirty="0" smtClean="0">
              <a:solidFill>
                <a:srgbClr val="0A417A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cs-CZ" sz="1600" b="1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Úvěr</a:t>
            </a:r>
            <a:r>
              <a:rPr lang="cs-CZ" sz="1600" b="1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:</a:t>
            </a:r>
            <a:r>
              <a:rPr lang="cs-CZ" sz="1600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 max. 100 % uznatelných nákladů </a:t>
            </a: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projektu</a:t>
            </a:r>
          </a:p>
          <a:p>
            <a:pPr marL="285750" indent="-285750">
              <a:buBlip>
                <a:blip r:embed="rId3"/>
              </a:buBlip>
            </a:pPr>
            <a:endParaRPr lang="cs-CZ" sz="1600" b="1" dirty="0" smtClean="0">
              <a:solidFill>
                <a:srgbClr val="0A417A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cs-CZ" sz="1600" b="1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Doba </a:t>
            </a:r>
            <a:r>
              <a:rPr lang="cs-CZ" sz="1600" b="1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splatnosti</a:t>
            </a:r>
            <a:r>
              <a:rPr lang="cs-CZ" sz="1600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: max. 25 let od data rozhodnutí orgánů kraje o poskytnutí </a:t>
            </a: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úvěru</a:t>
            </a:r>
          </a:p>
          <a:p>
            <a:pPr marL="285750" indent="-285750">
              <a:buBlip>
                <a:blip r:embed="rId3"/>
              </a:buBlip>
            </a:pPr>
            <a:endParaRPr lang="cs-CZ" sz="1600" b="1" dirty="0" smtClean="0">
              <a:solidFill>
                <a:srgbClr val="0A417A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cs-CZ" sz="1600" b="1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Možnost </a:t>
            </a:r>
            <a:r>
              <a:rPr lang="cs-CZ" sz="1600" b="1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předčasných splátek: </a:t>
            </a: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minimálně </a:t>
            </a:r>
            <a:r>
              <a:rPr lang="cs-CZ" sz="1600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10 % </a:t>
            </a: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z úvěru</a:t>
            </a:r>
          </a:p>
          <a:p>
            <a:pPr marL="285750" indent="-285750">
              <a:buBlip>
                <a:blip r:embed="rId3"/>
              </a:buBlip>
            </a:pPr>
            <a:endParaRPr lang="cs-CZ" sz="1600" b="1" dirty="0">
              <a:solidFill>
                <a:srgbClr val="0A417A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cs-CZ" sz="1600" b="1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Odložené </a:t>
            </a:r>
            <a:r>
              <a:rPr lang="cs-CZ" sz="1600" b="1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splátky: </a:t>
            </a: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6 </a:t>
            </a:r>
            <a:r>
              <a:rPr lang="cs-CZ" sz="1600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měsíců od ukončení realizace, nejpozději však do 3,5 </a:t>
            </a: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let </a:t>
            </a:r>
            <a:b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(od </a:t>
            </a:r>
            <a:r>
              <a:rPr lang="cs-CZ" sz="1600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data rozhodnutí orgánů kraje o poskytnutí </a:t>
            </a: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úvěru)</a:t>
            </a:r>
            <a:endParaRPr lang="cs-CZ" sz="1600" dirty="0">
              <a:solidFill>
                <a:srgbClr val="0A417A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583575" y="546456"/>
            <a:ext cx="52853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82A9CE"/>
                </a:solidFill>
                <a:latin typeface="Helvetica" charset="0"/>
                <a:ea typeface="Helvetica" charset="0"/>
                <a:cs typeface="Helvetica" charset="0"/>
              </a:rPr>
              <a:t>Podmínky pro </a:t>
            </a:r>
            <a:r>
              <a:rPr lang="cs-CZ" sz="2400" b="1" dirty="0" smtClean="0">
                <a:solidFill>
                  <a:srgbClr val="82A9CE"/>
                </a:solidFill>
                <a:latin typeface="Helvetica" charset="0"/>
                <a:ea typeface="Helvetica" charset="0"/>
                <a:cs typeface="Helvetica" charset="0"/>
              </a:rPr>
              <a:t>poskytování </a:t>
            </a:r>
            <a:r>
              <a:rPr lang="cs-CZ" sz="2400" b="1" dirty="0">
                <a:solidFill>
                  <a:srgbClr val="82A9CE"/>
                </a:solidFill>
                <a:latin typeface="Helvetica" charset="0"/>
                <a:ea typeface="Helvetica" charset="0"/>
                <a:cs typeface="Helvetica" charset="0"/>
              </a:rPr>
              <a:t>úvěru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2" b="51670"/>
          <a:stretch/>
        </p:blipFill>
        <p:spPr>
          <a:xfrm>
            <a:off x="0" y="5376615"/>
            <a:ext cx="9144000" cy="1558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bdélník 4"/>
          <p:cNvSpPr/>
          <p:nvPr/>
        </p:nvSpPr>
        <p:spPr>
          <a:xfrm>
            <a:off x="1411660" y="6506074"/>
            <a:ext cx="65301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Kontakt: Jakub Novák, jakub.novak@msk.cz; Alena Víchová , vichova@msid.cz</a:t>
            </a:r>
          </a:p>
          <a:p>
            <a:endParaRPr lang="cs-CZ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02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48"/>
          <a:stretch/>
        </p:blipFill>
        <p:spPr>
          <a:xfrm>
            <a:off x="3" y="0"/>
            <a:ext cx="9143999" cy="6858000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0" y="10048"/>
            <a:ext cx="9144000" cy="6858000"/>
          </a:xfrm>
          <a:prstGeom prst="rect">
            <a:avLst/>
          </a:prstGeom>
          <a:solidFill>
            <a:srgbClr val="0F498B">
              <a:alpha val="70000"/>
            </a:srgbClr>
          </a:solidFill>
          <a:ln>
            <a:noFill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2458095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Děkuji za pozornost.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627" y="3341719"/>
            <a:ext cx="4398746" cy="91677"/>
          </a:xfrm>
          <a:prstGeom prst="rect">
            <a:avLst/>
          </a:prstGeom>
        </p:spPr>
      </p:pic>
      <p:pic>
        <p:nvPicPr>
          <p:cNvPr id="18" name="Picture 7" descr="Untitled-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2364" y="5856822"/>
            <a:ext cx="1559512" cy="46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91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48"/>
          <a:stretch/>
        </p:blipFill>
        <p:spPr>
          <a:xfrm>
            <a:off x="3" y="0"/>
            <a:ext cx="9143999" cy="685800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0F498B">
              <a:alpha val="70000"/>
            </a:srgbClr>
          </a:solidFill>
          <a:ln>
            <a:noFill/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162" y="1041885"/>
            <a:ext cx="5705462" cy="4281659"/>
          </a:xfrm>
          <a:prstGeom prst="rect">
            <a:avLst/>
          </a:prstGeom>
        </p:spPr>
      </p:pic>
      <p:sp>
        <p:nvSpPr>
          <p:cNvPr id="26" name="Obdélník 25"/>
          <p:cNvSpPr/>
          <p:nvPr/>
        </p:nvSpPr>
        <p:spPr>
          <a:xfrm>
            <a:off x="0" y="2334125"/>
            <a:ext cx="9144000" cy="132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s-CZ" sz="40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Priority v MSK </a:t>
            </a:r>
          </a:p>
          <a:p>
            <a:pPr algn="ctr"/>
            <a:r>
              <a:rPr lang="cs-CZ" sz="40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2016–2024</a:t>
            </a:r>
            <a:endParaRPr lang="cs-CZ" sz="40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627" y="3904515"/>
            <a:ext cx="4398746" cy="916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3" descr="claim_bila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16" y="5969727"/>
            <a:ext cx="2012898" cy="3236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7" descr="Untitled-1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2364" y="5882948"/>
            <a:ext cx="1559512" cy="4607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92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DDD.eps"/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093" y="2393012"/>
            <a:ext cx="5368834" cy="5368834"/>
          </a:xfrm>
          <a:prstGeom prst="rect">
            <a:avLst/>
          </a:prstGeom>
        </p:spPr>
      </p:pic>
      <p:sp>
        <p:nvSpPr>
          <p:cNvPr id="28" name="Obdélník 27"/>
          <p:cNvSpPr/>
          <p:nvPr/>
        </p:nvSpPr>
        <p:spPr>
          <a:xfrm>
            <a:off x="574897" y="681819"/>
            <a:ext cx="78760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smtClean="0">
                <a:solidFill>
                  <a:srgbClr val="82A9CE"/>
                </a:solidFill>
                <a:latin typeface="Helvetica" charset="0"/>
                <a:ea typeface="Helvetica" charset="0"/>
                <a:cs typeface="Helvetica" charset="0"/>
              </a:rPr>
              <a:t>Podpora regenerace bytových domů</a:t>
            </a:r>
            <a:endParaRPr lang="cs-CZ" sz="2800" b="1" dirty="0">
              <a:solidFill>
                <a:srgbClr val="82A9CE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574897" y="3027823"/>
            <a:ext cx="7876084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82A9CE"/>
                </a:solidFill>
                <a:latin typeface="Helvetica" charset="0"/>
                <a:ea typeface="Helvetica" charset="0"/>
                <a:cs typeface="Helvetica" charset="0"/>
              </a:rPr>
              <a:t>Podpora prostřednictvím:</a:t>
            </a:r>
          </a:p>
          <a:p>
            <a:endParaRPr lang="cs-CZ" sz="1400" b="1" dirty="0" smtClean="0">
              <a:solidFill>
                <a:srgbClr val="0A417A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cs-CZ" sz="1600" b="1" dirty="0" smtClean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Evropských zdrojů:</a:t>
            </a:r>
            <a:endParaRPr lang="cs-CZ" sz="1600" b="1" dirty="0">
              <a:solidFill>
                <a:schemeClr val="accent1"/>
              </a:solidFill>
              <a:latin typeface="Helvetica" charset="0"/>
              <a:ea typeface="Helvetica" charset="0"/>
              <a:cs typeface="Helvetica" charset="0"/>
            </a:endParaRPr>
          </a:p>
          <a:p>
            <a:endParaRPr lang="cs-CZ" sz="1600" dirty="0">
              <a:solidFill>
                <a:schemeClr val="accent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742950" lvl="1" indent="-285750">
              <a:buBlip>
                <a:blip r:embed="rId3"/>
              </a:buBlip>
            </a:pPr>
            <a:r>
              <a:rPr lang="cs-CZ" sz="1600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IROP (SC 2.5 Snížení energetické náročnosti v sektoru bydlení)</a:t>
            </a:r>
            <a:r>
              <a:rPr lang="cs-CZ" sz="1600" dirty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cs-CZ" sz="1600" dirty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</a:br>
            <a:endParaRPr lang="cs-CZ" sz="1600" dirty="0">
              <a:solidFill>
                <a:schemeClr val="accent1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cs-CZ" sz="1600" b="1" dirty="0" smtClean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Zdrojů MSK</a:t>
            </a:r>
            <a:r>
              <a:rPr lang="cs-CZ" sz="1600" b="1" dirty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:</a:t>
            </a:r>
          </a:p>
          <a:p>
            <a:endParaRPr lang="cs-CZ" sz="1600" b="1" dirty="0">
              <a:solidFill>
                <a:schemeClr val="accent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742950" lvl="1" indent="-285750">
              <a:buBlip>
                <a:blip r:embed="rId3"/>
              </a:buBlip>
            </a:pPr>
            <a:r>
              <a:rPr lang="cs-CZ" sz="1600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Program podpory financování akcí realizovaných v rámci evropských zdrojů</a:t>
            </a:r>
          </a:p>
          <a:p>
            <a:pPr lvl="1"/>
            <a:endParaRPr lang="cs-CZ" sz="1600" dirty="0">
              <a:solidFill>
                <a:srgbClr val="0A417A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742950" lvl="1" indent="-285750">
              <a:buBlip>
                <a:blip r:embed="rId3"/>
              </a:buBlip>
            </a:pPr>
            <a:r>
              <a:rPr lang="cs-CZ" sz="1600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Program na podporu přípravy projektové dokumentace</a:t>
            </a:r>
          </a:p>
          <a:p>
            <a:pPr lvl="1"/>
            <a:endParaRPr lang="cs-CZ" sz="1600" dirty="0">
              <a:solidFill>
                <a:srgbClr val="0A417A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742950" lvl="1" indent="-285750">
              <a:buBlip>
                <a:blip r:embed="rId3"/>
              </a:buBlip>
            </a:pPr>
            <a:r>
              <a:rPr lang="cs-CZ" sz="1600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Finanční nástroj JESSICA </a:t>
            </a: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II</a:t>
            </a:r>
            <a:endParaRPr lang="cs-CZ" sz="1600" b="1" dirty="0">
              <a:solidFill>
                <a:srgbClr val="82A9CE"/>
              </a:solidFill>
              <a:latin typeface="Helvetica" charset="0"/>
              <a:ea typeface="Helvetica" charset="0"/>
              <a:cs typeface="Helvetica" charset="0"/>
            </a:endParaRPr>
          </a:p>
          <a:p>
            <a:endParaRPr lang="cs-CZ" b="1" dirty="0" smtClean="0">
              <a:solidFill>
                <a:srgbClr val="82A9CE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74897" y="1372416"/>
            <a:ext cx="74988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cs-CZ" b="1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MSK MÁ ZÁJEM:</a:t>
            </a:r>
          </a:p>
          <a:p>
            <a:pPr>
              <a:buSzPct val="100000"/>
            </a:pPr>
            <a:endParaRPr lang="cs-CZ" b="1" dirty="0" smtClean="0">
              <a:solidFill>
                <a:srgbClr val="0A417A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SzPct val="100000"/>
              <a:buBlip>
                <a:blip r:embed="rId3"/>
              </a:buBlip>
            </a:pPr>
            <a:r>
              <a:rPr lang="cs-CZ" sz="1600" b="1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Zvýšit atraktivitu regionu a kvalitu života obyvatel MSK</a:t>
            </a:r>
          </a:p>
          <a:p>
            <a:pPr marL="285750" indent="-285750">
              <a:buSzPct val="100000"/>
              <a:buBlip>
                <a:blip r:embed="rId3"/>
              </a:buBlip>
            </a:pPr>
            <a:r>
              <a:rPr lang="cs-CZ" sz="1600" b="1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Být krajem, kde lidé zůstávají a kam se vracejí</a:t>
            </a:r>
          </a:p>
          <a:p>
            <a:pPr marL="285750" indent="-285750">
              <a:buSzPct val="100000"/>
              <a:buBlip>
                <a:blip r:embed="rId3"/>
              </a:buBlip>
            </a:pPr>
            <a:r>
              <a:rPr lang="cs-CZ" sz="1600" b="1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Vytvářet příznivé podmínky pro kvalitní život</a:t>
            </a:r>
          </a:p>
          <a:p>
            <a:pPr>
              <a:buSzPct val="100000"/>
            </a:pPr>
            <a:endParaRPr lang="cs-CZ" b="1" dirty="0" smtClean="0">
              <a:solidFill>
                <a:srgbClr val="0A417A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buSzPct val="100000"/>
            </a:pPr>
            <a:endParaRPr lang="cs-CZ" b="1" dirty="0">
              <a:solidFill>
                <a:srgbClr val="0A417A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26689" y="2942611"/>
            <a:ext cx="4101586" cy="8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3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DDD.eps"/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093" y="2393012"/>
            <a:ext cx="5368834" cy="5368834"/>
          </a:xfrm>
          <a:prstGeom prst="rect">
            <a:avLst/>
          </a:prstGeom>
        </p:spPr>
      </p:pic>
      <p:sp>
        <p:nvSpPr>
          <p:cNvPr id="28" name="Obdélník 27"/>
          <p:cNvSpPr/>
          <p:nvPr/>
        </p:nvSpPr>
        <p:spPr>
          <a:xfrm>
            <a:off x="574897" y="681819"/>
            <a:ext cx="78760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smtClean="0">
                <a:solidFill>
                  <a:srgbClr val="82A9CE"/>
                </a:solidFill>
                <a:latin typeface="Helvetica" charset="0"/>
                <a:ea typeface="Helvetica" charset="0"/>
                <a:cs typeface="Helvetica" charset="0"/>
              </a:rPr>
              <a:t>Bytová výstavba v MSK</a:t>
            </a:r>
            <a:endParaRPr lang="cs-CZ" sz="2800" b="1" dirty="0">
              <a:solidFill>
                <a:srgbClr val="82A9CE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graphicFrame>
        <p:nvGraphicFramePr>
          <p:cNvPr id="8" name="Graf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5979709"/>
              </p:ext>
            </p:extLst>
          </p:nvPr>
        </p:nvGraphicFramePr>
        <p:xfrm>
          <a:off x="662474" y="1670181"/>
          <a:ext cx="7788508" cy="4021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6"/>
          <a:stretch/>
        </p:blipFill>
        <p:spPr>
          <a:xfrm>
            <a:off x="0" y="5878288"/>
            <a:ext cx="9144000" cy="1035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452946" y="1377638"/>
            <a:ext cx="2886615" cy="5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60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771" y="965976"/>
            <a:ext cx="6428333" cy="5892024"/>
          </a:xfrm>
          <a:prstGeom prst="rect">
            <a:avLst/>
          </a:prstGeom>
        </p:spPr>
      </p:pic>
      <p:sp>
        <p:nvSpPr>
          <p:cNvPr id="28" name="Obdélník 27"/>
          <p:cNvSpPr/>
          <p:nvPr/>
        </p:nvSpPr>
        <p:spPr>
          <a:xfrm>
            <a:off x="238995" y="420209"/>
            <a:ext cx="78760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smtClean="0">
                <a:solidFill>
                  <a:srgbClr val="82A9CE"/>
                </a:solidFill>
                <a:latin typeface="Helvetica" charset="0"/>
                <a:ea typeface="Helvetica" charset="0"/>
                <a:cs typeface="Helvetica" charset="0"/>
              </a:rPr>
              <a:t>Stáří výstavby</a:t>
            </a:r>
            <a:endParaRPr lang="cs-CZ" sz="2800" b="1" dirty="0">
              <a:solidFill>
                <a:srgbClr val="82A9CE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8153" y="965976"/>
            <a:ext cx="1958160" cy="1441322"/>
          </a:xfrm>
          <a:prstGeom prst="rect">
            <a:avLst/>
          </a:prstGeom>
        </p:spPr>
      </p:pic>
      <p:pic>
        <p:nvPicPr>
          <p:cNvPr id="15" name="Picture 1" descr="DDD.eps"/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254" y="2407298"/>
            <a:ext cx="5368834" cy="536883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91395" y="913443"/>
            <a:ext cx="2886615" cy="5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89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délník 27"/>
          <p:cNvSpPr/>
          <p:nvPr/>
        </p:nvSpPr>
        <p:spPr>
          <a:xfrm>
            <a:off x="574897" y="681819"/>
            <a:ext cx="78760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smtClean="0">
                <a:solidFill>
                  <a:srgbClr val="82A9CE"/>
                </a:solidFill>
                <a:latin typeface="Helvetica" charset="0"/>
                <a:ea typeface="Helvetica" charset="0"/>
                <a:cs typeface="Helvetica" charset="0"/>
              </a:rPr>
              <a:t>IROP</a:t>
            </a:r>
            <a:endParaRPr lang="cs-CZ" sz="2800" b="1" dirty="0">
              <a:solidFill>
                <a:srgbClr val="82A9CE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460329" y="2782972"/>
            <a:ext cx="436582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Blip>
                <a:blip r:embed="rId3"/>
              </a:buBlip>
            </a:pPr>
            <a:r>
              <a:rPr lang="cs-CZ" sz="1600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Poptávka ze strany obcí a majitelů bytových </a:t>
            </a: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domů MSK 2 </a:t>
            </a:r>
            <a:r>
              <a:rPr lang="cs-CZ" sz="1600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mld. </a:t>
            </a: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Kč</a:t>
            </a:r>
          </a:p>
          <a:p>
            <a:pPr lvl="0"/>
            <a:endParaRPr lang="cs-CZ" sz="1600" dirty="0">
              <a:solidFill>
                <a:srgbClr val="0A417A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85750" lvl="0" indent="-285750">
              <a:buBlip>
                <a:blip r:embed="rId3"/>
              </a:buBlip>
            </a:pPr>
            <a:r>
              <a:rPr lang="cs-CZ" sz="1600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Z toho byly dosud podpořeny </a:t>
            </a: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projekty v MSK </a:t>
            </a:r>
            <a:r>
              <a:rPr lang="cs-CZ" sz="1600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za 1 mld. </a:t>
            </a: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Kč</a:t>
            </a:r>
          </a:p>
          <a:p>
            <a:pPr lvl="0"/>
            <a:endParaRPr lang="cs-CZ" sz="1600" dirty="0">
              <a:solidFill>
                <a:srgbClr val="0A417A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85750" lvl="0" indent="-285750">
              <a:buBlip>
                <a:blip r:embed="rId3"/>
              </a:buBlip>
            </a:pPr>
            <a:r>
              <a:rPr lang="cs-CZ" sz="1600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Momentálně běží </a:t>
            </a: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3. výzva pro všechny kraje </a:t>
            </a:r>
            <a:r>
              <a:rPr lang="cs-CZ" sz="1600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s alokací 3,5 mld. Kč </a:t>
            </a: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do 20. 11. 2019</a:t>
            </a:r>
          </a:p>
          <a:p>
            <a:endParaRPr lang="cs-CZ" sz="1600" dirty="0" smtClean="0">
              <a:solidFill>
                <a:srgbClr val="0A417A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Žadatelé: vlastníci bytových domů, bytová družstva, společenství vlastníků jednotek</a:t>
            </a:r>
          </a:p>
          <a:p>
            <a:pPr marL="285750" indent="-285750">
              <a:buBlip>
                <a:blip r:embed="rId3"/>
              </a:buBlip>
            </a:pPr>
            <a:endParaRPr lang="cs-CZ" sz="1600" dirty="0">
              <a:solidFill>
                <a:srgbClr val="0A417A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Rekuperace, vytápění, </a:t>
            </a:r>
            <a:r>
              <a:rPr lang="cs-CZ" sz="1600" dirty="0" err="1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fotovoltaika</a:t>
            </a: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, zateplení,…</a:t>
            </a:r>
            <a:endParaRPr lang="cs-CZ" sz="1600" dirty="0">
              <a:solidFill>
                <a:srgbClr val="0A417A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602319" y="1783193"/>
            <a:ext cx="3835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cs-CZ" b="1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SC </a:t>
            </a:r>
            <a:r>
              <a:rPr lang="cs-CZ" b="1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2.5 Snížení </a:t>
            </a:r>
            <a:r>
              <a:rPr lang="cs-CZ" b="1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energetické </a:t>
            </a:r>
            <a:r>
              <a:rPr lang="cs-CZ" b="1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náročnosti v sektoru </a:t>
            </a:r>
            <a:r>
              <a:rPr lang="cs-CZ" b="1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bydlení</a:t>
            </a:r>
            <a:endParaRPr lang="cs-CZ" b="1" dirty="0">
              <a:solidFill>
                <a:srgbClr val="0A417A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4897" y="2521857"/>
            <a:ext cx="3497570" cy="7266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/>
          <a:srcRect l="47717" t="24707" r="8438" b="7326"/>
          <a:stretch/>
        </p:blipFill>
        <p:spPr>
          <a:xfrm>
            <a:off x="4826155" y="418906"/>
            <a:ext cx="4004310" cy="5953904"/>
          </a:xfrm>
          <a:prstGeom prst="rect">
            <a:avLst/>
          </a:prstGeom>
        </p:spPr>
      </p:pic>
      <p:pic>
        <p:nvPicPr>
          <p:cNvPr id="7" name="Picture 1" descr="DDD.eps"/>
          <p:cNvPicPr>
            <a:picLocks noChangeAspect="1"/>
          </p:cNvPicPr>
          <p:nvPr/>
        </p:nvPicPr>
        <p:blipFill>
          <a:blip r:embed="rId6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162" y="2263755"/>
            <a:ext cx="5368834" cy="536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5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DDD.eps"/>
          <p:cNvPicPr>
            <a:picLocks noChangeAspect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301" y="2239519"/>
            <a:ext cx="5368834" cy="536883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7" r="25264"/>
          <a:stretch/>
        </p:blipFill>
        <p:spPr>
          <a:xfrm>
            <a:off x="5488761" y="-19379"/>
            <a:ext cx="3655239" cy="6877379"/>
          </a:xfrm>
          <a:prstGeom prst="rect">
            <a:avLst/>
          </a:prstGeom>
        </p:spPr>
      </p:pic>
      <p:sp>
        <p:nvSpPr>
          <p:cNvPr id="28" name="Obdélník 27"/>
          <p:cNvSpPr/>
          <p:nvPr/>
        </p:nvSpPr>
        <p:spPr>
          <a:xfrm>
            <a:off x="560809" y="607149"/>
            <a:ext cx="4364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smtClean="0">
                <a:solidFill>
                  <a:srgbClr val="82A9CE"/>
                </a:solidFill>
                <a:latin typeface="Helvetica" charset="0"/>
                <a:ea typeface="Helvetica" charset="0"/>
                <a:cs typeface="Helvetica" charset="0"/>
              </a:rPr>
              <a:t>Krajské programy</a:t>
            </a:r>
            <a:endParaRPr lang="cs-CZ" sz="2800" b="1" dirty="0">
              <a:solidFill>
                <a:srgbClr val="82A9CE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574897" y="2862956"/>
            <a:ext cx="44929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600" dirty="0">
              <a:solidFill>
                <a:srgbClr val="0A417A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Blip>
                <a:blip r:embed="rId5"/>
              </a:buBlip>
            </a:pP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Programu </a:t>
            </a:r>
            <a:r>
              <a:rPr lang="cs-CZ" sz="1600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na podporu přípravy </a:t>
            </a: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projektové dokumentace (zaměřeno na přípravu projektu</a:t>
            </a: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) – 12,5 mil.</a:t>
            </a: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</a:br>
            <a:endParaRPr lang="cs-CZ" sz="1600" dirty="0">
              <a:solidFill>
                <a:srgbClr val="0A417A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Blip>
                <a:blip r:embed="rId5"/>
              </a:buBlip>
            </a:pP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Programu </a:t>
            </a:r>
            <a:r>
              <a:rPr lang="cs-CZ" sz="1600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podpory financování </a:t>
            </a: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akcí </a:t>
            </a:r>
            <a:r>
              <a:rPr lang="cs-CZ" sz="1600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realizovaných </a:t>
            </a: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v </a:t>
            </a:r>
            <a:r>
              <a:rPr lang="cs-CZ" sz="1600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rámci </a:t>
            </a: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evropských zdrojů (vazba na IROP 2.5)</a:t>
            </a:r>
          </a:p>
          <a:p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</a:p>
          <a:p>
            <a:pPr marL="285750" indent="-285750">
              <a:buBlip>
                <a:blip r:embed="rId5"/>
              </a:buBlip>
            </a:pPr>
            <a:r>
              <a:rPr lang="cs-CZ" sz="1600" b="1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Finančního nástroje JESSICA </a:t>
            </a:r>
            <a:r>
              <a:rPr lang="cs-CZ" sz="1600" b="1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II </a:t>
            </a: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– 338 mil.</a:t>
            </a:r>
            <a:endParaRPr lang="cs-CZ" sz="1600" dirty="0">
              <a:solidFill>
                <a:srgbClr val="0A417A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560809" y="1505334"/>
            <a:ext cx="3835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cs-CZ" b="1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Možnosti financování z…</a:t>
            </a:r>
          </a:p>
          <a:p>
            <a:pPr>
              <a:buSzPct val="100000"/>
            </a:pPr>
            <a:endParaRPr lang="cs-CZ" b="1" dirty="0" smtClean="0">
              <a:solidFill>
                <a:srgbClr val="0A417A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60809" y="1891399"/>
            <a:ext cx="3497570" cy="7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5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délník 27"/>
          <p:cNvSpPr/>
          <p:nvPr/>
        </p:nvSpPr>
        <p:spPr>
          <a:xfrm>
            <a:off x="560809" y="607149"/>
            <a:ext cx="4364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smtClean="0">
                <a:solidFill>
                  <a:srgbClr val="82A9CE"/>
                </a:solidFill>
                <a:latin typeface="Helvetica" charset="0"/>
                <a:ea typeface="Helvetica" charset="0"/>
                <a:cs typeface="Helvetica" charset="0"/>
              </a:rPr>
              <a:t>JESSICA II</a:t>
            </a:r>
            <a:endParaRPr lang="cs-CZ" sz="2800" b="1" dirty="0">
              <a:solidFill>
                <a:srgbClr val="82A9CE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375279" y="2928730"/>
            <a:ext cx="471098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600" dirty="0">
              <a:solidFill>
                <a:srgbClr val="0A417A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Poskytování zvýhodněných úvěrů </a:t>
            </a:r>
            <a:r>
              <a:rPr lang="cs-CZ" sz="1600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na rozvojové </a:t>
            </a: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projekty obcí, </a:t>
            </a:r>
            <a:r>
              <a:rPr lang="cs-CZ" sz="1600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které nejsou dostatečně finančně podporovány v rámci Evropských strukturálních a investičních fondů a národních </a:t>
            </a: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programů</a:t>
            </a:r>
          </a:p>
          <a:p>
            <a:pPr marL="285750" indent="-285750"/>
            <a:endParaRPr lang="cs-CZ" sz="1600" dirty="0">
              <a:solidFill>
                <a:srgbClr val="0A417A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Předpoklad vyhlášení </a:t>
            </a:r>
            <a:r>
              <a:rPr lang="cs-CZ" sz="1600" b="1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26. 3. 2019</a:t>
            </a:r>
            <a:endParaRPr lang="cs-CZ" sz="1600" b="1" dirty="0">
              <a:solidFill>
                <a:srgbClr val="0A417A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Blip>
                <a:blip r:embed="rId3"/>
              </a:buBlip>
            </a:pPr>
            <a:endParaRPr lang="cs-CZ" sz="1600" dirty="0">
              <a:solidFill>
                <a:srgbClr val="0A417A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cs-CZ" sz="1600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Program </a:t>
            </a: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určen pro obce </a:t>
            </a:r>
            <a:r>
              <a:rPr lang="cs-CZ" sz="1600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(mimo statutární města) a </a:t>
            </a: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svazky </a:t>
            </a:r>
            <a:r>
              <a:rPr lang="cs-CZ" sz="1600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obcí se sídlem v </a:t>
            </a: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MSK</a:t>
            </a:r>
            <a:endParaRPr lang="cs-CZ" sz="1600" dirty="0">
              <a:solidFill>
                <a:srgbClr val="0A417A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602319" y="1535336"/>
            <a:ext cx="43229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cs-CZ" b="1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MSK připravuje </a:t>
            </a:r>
            <a:r>
              <a:rPr lang="cs-CZ" b="1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finanční nástroj </a:t>
            </a:r>
            <a:r>
              <a:rPr lang="cs-CZ" b="1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JESSICA v MSK</a:t>
            </a:r>
          </a:p>
          <a:p>
            <a:pPr>
              <a:buSzPct val="100000"/>
            </a:pPr>
            <a:endParaRPr lang="cs-CZ" dirty="0">
              <a:solidFill>
                <a:srgbClr val="0A417A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60809" y="2193972"/>
            <a:ext cx="3497570" cy="72663"/>
          </a:xfrm>
          <a:prstGeom prst="rect">
            <a:avLst/>
          </a:prstGeom>
        </p:spPr>
      </p:pic>
      <p:graphicFrame>
        <p:nvGraphicFramePr>
          <p:cNvPr id="11" name="Tabulk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8201"/>
              </p:ext>
            </p:extLst>
          </p:nvPr>
        </p:nvGraphicFramePr>
        <p:xfrm>
          <a:off x="5449079" y="787984"/>
          <a:ext cx="3526970" cy="52703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5795"/>
                <a:gridCol w="3131175"/>
              </a:tblGrid>
              <a:tr h="982564">
                <a:tc>
                  <a:txBody>
                    <a:bodyPr/>
                    <a:lstStyle/>
                    <a:p>
                      <a:pPr algn="ctr" fontAlgn="ctr"/>
                      <a:endParaRPr lang="cs-CZ" sz="1400" b="1" u="none" strike="noStrike" kern="1200" dirty="0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6734" marR="6734" marT="6734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342892" rtl="0" eaLnBrk="1" fontAlgn="ctr" latinLnBrk="0" hangingPunct="1"/>
                      <a:r>
                        <a:rPr lang="cs-CZ" sz="1400" b="1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Oblasti</a:t>
                      </a:r>
                      <a:r>
                        <a:rPr lang="cs-CZ" sz="1400" b="1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 podpory</a:t>
                      </a:r>
                      <a:endParaRPr lang="cs-CZ" sz="1400" b="1" u="none" strike="noStrike" kern="1200" dirty="0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92992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1.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734" marR="6734" marT="6734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Bydlení </a:t>
                      </a:r>
                      <a:br>
                        <a:rPr lang="cs-CZ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</a:br>
                      <a:r>
                        <a:rPr lang="cs-CZ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(nové zóny</a:t>
                      </a:r>
                      <a:r>
                        <a:rPr lang="cs-CZ" sz="1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pro bydlení, startovací byty)</a:t>
                      </a:r>
                      <a:endParaRPr lang="cs-CZ" sz="1400" b="0" i="0" u="none" strike="noStrike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C000"/>
                    </a:solidFill>
                  </a:tcPr>
                </a:tc>
              </a:tr>
              <a:tr h="53079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2.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734" marR="6734" marT="6734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89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Sportovní zařízení</a:t>
                      </a:r>
                    </a:p>
                  </a:txBody>
                  <a:tcPr marL="7620" marR="7620" marT="7620" marB="0" anchor="ctr">
                    <a:solidFill>
                      <a:srgbClr val="E9EDF4"/>
                    </a:solidFill>
                  </a:tcPr>
                </a:tc>
              </a:tr>
              <a:tr h="62314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3.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734" marR="6734" marT="6734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89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Parkování ve městech </a:t>
                      </a:r>
                      <a:b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</a:br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(vč. chytrých řešení)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E9EDF4"/>
                    </a:solidFill>
                  </a:tcPr>
                </a:tc>
              </a:tr>
              <a:tr h="53079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4.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734" marR="6734" marT="6734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89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Startovací dílny/kanceláře</a:t>
                      </a:r>
                    </a:p>
                  </a:txBody>
                  <a:tcPr marL="7620" marR="7620" marT="7620" marB="0" anchor="ctr">
                    <a:solidFill>
                      <a:srgbClr val="E9EDF4"/>
                    </a:solidFill>
                  </a:tcPr>
                </a:tc>
              </a:tr>
              <a:tr h="61158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5.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734" marR="6734" marT="6734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89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Infrastruktura cestovního ruchu</a:t>
                      </a:r>
                    </a:p>
                  </a:txBody>
                  <a:tcPr marL="7620" marR="7620" marT="7620" marB="0" anchor="ctr">
                    <a:solidFill>
                      <a:srgbClr val="E9EDF4"/>
                    </a:solidFill>
                  </a:tcPr>
                </a:tc>
              </a:tr>
              <a:tr h="53079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6.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734" marR="6734" marT="6734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89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Průmyslové zóny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E9EDF4"/>
                    </a:solidFill>
                  </a:tcPr>
                </a:tc>
              </a:tr>
              <a:tr h="53079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7.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6734" marR="6734" marT="6734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89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MS EPC (</a:t>
                      </a:r>
                      <a:r>
                        <a:rPr lang="cs-CZ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zateplovačky</a:t>
                      </a:r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)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035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délník 27"/>
          <p:cNvSpPr/>
          <p:nvPr/>
        </p:nvSpPr>
        <p:spPr>
          <a:xfrm>
            <a:off x="560808" y="607149"/>
            <a:ext cx="507488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82A9CE"/>
                </a:solidFill>
                <a:latin typeface="Helvetica" charset="0"/>
                <a:ea typeface="Helvetica" charset="0"/>
                <a:cs typeface="Helvetica" charset="0"/>
              </a:rPr>
              <a:t>Oblast podpory </a:t>
            </a:r>
            <a:r>
              <a:rPr lang="cs-CZ" sz="2800" b="1" dirty="0" smtClean="0">
                <a:solidFill>
                  <a:srgbClr val="82A9CE"/>
                </a:solidFill>
                <a:latin typeface="Helvetica" charset="0"/>
                <a:ea typeface="Helvetica" charset="0"/>
                <a:cs typeface="Helvetica" charset="0"/>
              </a:rPr>
              <a:t>bydlení</a:t>
            </a:r>
            <a:endParaRPr lang="cs-CZ" sz="900" b="1" dirty="0">
              <a:solidFill>
                <a:srgbClr val="82A9CE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cs-CZ" sz="2800" b="1" dirty="0" smtClean="0">
                <a:solidFill>
                  <a:srgbClr val="82A9CE"/>
                </a:solidFill>
                <a:latin typeface="Helvetica" charset="0"/>
                <a:ea typeface="Helvetica" charset="0"/>
                <a:cs typeface="Helvetica" charset="0"/>
              </a:rPr>
              <a:t/>
            </a:r>
            <a:br>
              <a:rPr lang="cs-CZ" sz="2800" b="1" dirty="0" smtClean="0">
                <a:solidFill>
                  <a:srgbClr val="82A9CE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cs-CZ" sz="2000" b="1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(</a:t>
            </a:r>
            <a:r>
              <a:rPr lang="cs-CZ" sz="2000" b="1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Nové zóny pro bydlení, startovací byty)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232012" y="2072356"/>
            <a:ext cx="559962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600" dirty="0">
              <a:solidFill>
                <a:srgbClr val="0A417A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cs-CZ" sz="1600" b="1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Nové zóny </a:t>
            </a:r>
            <a:r>
              <a:rPr lang="cs-CZ" sz="1600" b="1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pro </a:t>
            </a:r>
            <a:r>
              <a:rPr lang="cs-CZ" sz="1600" b="1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bydlení </a:t>
            </a:r>
            <a:endParaRPr lang="cs-CZ" sz="1600" dirty="0" smtClean="0">
              <a:solidFill>
                <a:srgbClr val="0A417A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73050"/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demolice </a:t>
            </a:r>
            <a:r>
              <a:rPr lang="cs-CZ" sz="1600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staveb, výkupy nemovitostí, i</a:t>
            </a: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nženýrské sítě</a:t>
            </a:r>
            <a:endParaRPr lang="cs-CZ" sz="1600" dirty="0">
              <a:solidFill>
                <a:srgbClr val="0A417A"/>
              </a:solidFill>
              <a:latin typeface="Helvetica" charset="0"/>
              <a:ea typeface="Helvetica" charset="0"/>
              <a:cs typeface="Helvetica" charset="0"/>
            </a:endParaRPr>
          </a:p>
          <a:p>
            <a:endParaRPr lang="cs-CZ" sz="1600" dirty="0">
              <a:solidFill>
                <a:srgbClr val="0A417A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73050"/>
            <a:r>
              <a:rPr lang="cs-CZ" sz="1600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Následné využití: </a:t>
            </a:r>
            <a:endParaRPr lang="cs-CZ" sz="1600" dirty="0" smtClean="0">
              <a:solidFill>
                <a:srgbClr val="0A417A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73050"/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- prodej </a:t>
            </a:r>
            <a:r>
              <a:rPr lang="cs-CZ" sz="1600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ploch </a:t>
            </a: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za </a:t>
            </a:r>
            <a:r>
              <a:rPr lang="cs-CZ" sz="1600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účelem výstavby rodinných </a:t>
            </a: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domů,</a:t>
            </a:r>
          </a:p>
          <a:p>
            <a:pPr marL="273050"/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- </a:t>
            </a:r>
            <a:r>
              <a:rPr lang="cs-CZ" sz="1600" b="1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výstavba </a:t>
            </a:r>
            <a:r>
              <a:rPr lang="cs-CZ" sz="1600" b="1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bytových </a:t>
            </a:r>
            <a:r>
              <a:rPr lang="cs-CZ" sz="1600" b="1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domů</a:t>
            </a: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 =&gt; </a:t>
            </a:r>
            <a:r>
              <a:rPr lang="cs-CZ" sz="1600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pronájem/prodej </a:t>
            </a: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bytů</a:t>
            </a:r>
            <a:endParaRPr lang="cs-CZ" sz="1600" dirty="0">
              <a:solidFill>
                <a:srgbClr val="0A417A"/>
              </a:solidFill>
              <a:latin typeface="Helvetica" charset="0"/>
              <a:ea typeface="Helvetica" charset="0"/>
              <a:cs typeface="Helvetica" charset="0"/>
            </a:endParaRPr>
          </a:p>
          <a:p>
            <a:endParaRPr lang="cs-CZ" sz="1600" dirty="0">
              <a:solidFill>
                <a:srgbClr val="0A417A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Blip>
                <a:blip r:embed="rId3"/>
              </a:buBlip>
            </a:pPr>
            <a:r>
              <a:rPr lang="cs-CZ" sz="1600" b="1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Startovací byty </a:t>
            </a:r>
            <a:endParaRPr lang="cs-CZ" sz="1600" b="1" dirty="0" smtClean="0">
              <a:solidFill>
                <a:srgbClr val="0A417A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73050"/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demolice </a:t>
            </a:r>
            <a:r>
              <a:rPr lang="cs-CZ" sz="1600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či </a:t>
            </a: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rekonstrukce nevyužitých </a:t>
            </a:r>
            <a:r>
              <a:rPr lang="cs-CZ" sz="1600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objektů </a:t>
            </a: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k </a:t>
            </a:r>
            <a:r>
              <a:rPr lang="cs-CZ" sz="1600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novému </a:t>
            </a: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účelu; následné odlišné </a:t>
            </a:r>
            <a:r>
              <a:rPr lang="cs-CZ" sz="1600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využití </a:t>
            </a: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rekonstruovaného/nově </a:t>
            </a:r>
            <a:r>
              <a:rPr lang="cs-CZ" sz="1600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vystavěného </a:t>
            </a: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objektu</a:t>
            </a:r>
          </a:p>
          <a:p>
            <a:endParaRPr lang="cs-CZ" sz="1600" dirty="0" smtClean="0">
              <a:solidFill>
                <a:srgbClr val="0A417A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73050"/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Následné </a:t>
            </a:r>
            <a:r>
              <a:rPr lang="cs-CZ" sz="1600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využití: </a:t>
            </a:r>
            <a:endParaRPr lang="cs-CZ" sz="1600" dirty="0" smtClean="0">
              <a:solidFill>
                <a:srgbClr val="0A417A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marL="273050"/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- pronájem </a:t>
            </a:r>
            <a:r>
              <a:rPr lang="cs-CZ" sz="1600" dirty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místním občanům – senioři, mladé rodiny, </a:t>
            </a:r>
            <a:r>
              <a:rPr lang="cs-CZ" sz="1600" dirty="0" smtClean="0">
                <a:solidFill>
                  <a:srgbClr val="0A417A"/>
                </a:solidFill>
                <a:latin typeface="Helvetica" charset="0"/>
                <a:ea typeface="Helvetica" charset="0"/>
                <a:cs typeface="Helvetica" charset="0"/>
              </a:rPr>
              <a:t>aj.</a:t>
            </a:r>
            <a:endParaRPr lang="cs-CZ" sz="1600" dirty="0">
              <a:solidFill>
                <a:srgbClr val="0A417A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51794" y="1912226"/>
            <a:ext cx="3497570" cy="72663"/>
          </a:xfrm>
          <a:prstGeom prst="rect">
            <a:avLst/>
          </a:prstGeom>
        </p:spPr>
      </p:pic>
      <p:pic>
        <p:nvPicPr>
          <p:cNvPr id="6" name="Picture 1" descr="DDD.eps"/>
          <p:cNvPicPr>
            <a:picLocks noChangeAspect="1"/>
          </p:cNvPicPr>
          <p:nvPr/>
        </p:nvPicPr>
        <p:blipFill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567" y="1992144"/>
            <a:ext cx="5368834" cy="5368834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40" r="11022"/>
          <a:stretch/>
        </p:blipFill>
        <p:spPr>
          <a:xfrm>
            <a:off x="5831633" y="0"/>
            <a:ext cx="3312367" cy="688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65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iv1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tiv1" id="{12A1E2C3-62F2-4DD3-85CD-6446B3AA8703}" vid="{BD76E244-4C9B-4AFC-BAE5-2B1C08490FB9}"/>
    </a:ext>
  </a:extLst>
</a:theme>
</file>

<file path=ppt/theme/theme3.xml><?xml version="1.0" encoding="utf-8"?>
<a:theme xmlns:a="http://schemas.openxmlformats.org/drawingml/2006/main" name="1_Motiv1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tiv1" id="{12A1E2C3-62F2-4DD3-85CD-6446B3AA8703}" vid="{BD76E244-4C9B-4AFC-BAE5-2B1C08490FB9}"/>
    </a:ext>
  </a:extLst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8130</TotalTime>
  <Words>752</Words>
  <Application>Microsoft Office PowerPoint</Application>
  <PresentationFormat>Předvádění na obrazovce (4:3)</PresentationFormat>
  <Paragraphs>130</Paragraphs>
  <Slides>12</Slides>
  <Notes>8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12</vt:i4>
      </vt:variant>
      <vt:variant>
        <vt:lpstr>Vlastní prezentace</vt:lpstr>
      </vt:variant>
      <vt:variant>
        <vt:i4>1</vt:i4>
      </vt:variant>
    </vt:vector>
  </HeadingPairs>
  <TitlesOfParts>
    <vt:vector size="20" baseType="lpstr">
      <vt:lpstr>Arial</vt:lpstr>
      <vt:lpstr>Calibri</vt:lpstr>
      <vt:lpstr>Helvetica</vt:lpstr>
      <vt:lpstr>Tahoma</vt:lpstr>
      <vt:lpstr>Office Theme</vt:lpstr>
      <vt:lpstr>Motiv1</vt:lpstr>
      <vt:lpstr>1_Motiv1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Custom Show 1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Silvie Štefková</dc:creator>
  <cp:lastModifiedBy>Novák Jakub</cp:lastModifiedBy>
  <cp:revision>683</cp:revision>
  <cp:lastPrinted>2015-09-25T11:57:47Z</cp:lastPrinted>
  <dcterms:created xsi:type="dcterms:W3CDTF">2014-08-26T16:12:04Z</dcterms:created>
  <dcterms:modified xsi:type="dcterms:W3CDTF">2019-03-13T15:06:03Z</dcterms:modified>
</cp:coreProperties>
</file>