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3"/>
  </p:notesMasterIdLst>
  <p:sldIdLst>
    <p:sldId id="256" r:id="rId2"/>
    <p:sldId id="264" r:id="rId3"/>
    <p:sldId id="293" r:id="rId4"/>
    <p:sldId id="289" r:id="rId5"/>
    <p:sldId id="292" r:id="rId6"/>
    <p:sldId id="298" r:id="rId7"/>
    <p:sldId id="291" r:id="rId8"/>
    <p:sldId id="294" r:id="rId9"/>
    <p:sldId id="295" r:id="rId10"/>
    <p:sldId id="296" r:id="rId11"/>
    <p:sldId id="270" r:id="rId12"/>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94643" autoAdjust="0"/>
  </p:normalViewPr>
  <p:slideViewPr>
    <p:cSldViewPr>
      <p:cViewPr varScale="1">
        <p:scale>
          <a:sx n="108" d="100"/>
          <a:sy n="108" d="100"/>
        </p:scale>
        <p:origin x="20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FE156AEF-906A-4C6E-A073-8BAA5EA8D9A6}" type="datetimeFigureOut">
              <a:rPr lang="de-DE" smtClean="0"/>
              <a:pPr/>
              <a:t>06.03.2019</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FEB144E-9F78-4C0C-9EBE-877603F417BB}" type="slidenum">
              <a:rPr lang="de-DE" smtClean="0"/>
              <a:pPr/>
              <a:t>‹#›</a:t>
            </a:fld>
            <a:endParaRPr lang="de-DE"/>
          </a:p>
        </p:txBody>
      </p:sp>
    </p:spTree>
    <p:extLst>
      <p:ext uri="{BB962C8B-B14F-4D97-AF65-F5344CB8AC3E}">
        <p14:creationId xmlns:p14="http://schemas.microsoft.com/office/powerpoint/2010/main" val="55104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16634"/>
            <a:ext cx="8208912" cy="1470025"/>
          </a:xfrm>
          <a:prstGeom prst="rect">
            <a:avLst/>
          </a:prstGeom>
          <a:noFill/>
        </p:spPr>
        <p:txBody>
          <a:bodyPr/>
          <a:lstStyle>
            <a:lvl1pPr>
              <a:defRPr b="1" cap="all" baseline="0"/>
            </a:lvl1pPr>
          </a:lstStyle>
          <a:p>
            <a:r>
              <a:rPr lang="de-DE"/>
              <a:t>Titelmasterformat durch Klicken bearbeiten</a:t>
            </a:r>
            <a:endParaRPr lang="de-DE" dirty="0"/>
          </a:p>
        </p:txBody>
      </p:sp>
      <p:sp>
        <p:nvSpPr>
          <p:cNvPr id="8" name="Textplatzhalter 2"/>
          <p:cNvSpPr>
            <a:spLocks noGrp="1"/>
          </p:cNvSpPr>
          <p:nvPr>
            <p:ph idx="1" hasCustomPrompt="1"/>
          </p:nvPr>
        </p:nvSpPr>
        <p:spPr>
          <a:xfrm>
            <a:off x="457200" y="1600202"/>
            <a:ext cx="8229600" cy="4525963"/>
          </a:xfrm>
          <a:prstGeom prst="rect">
            <a:avLst/>
          </a:prstGeom>
        </p:spPr>
        <p:txBody>
          <a:bodyPr vert="horz" lIns="91440" tIns="45720" rIns="91440" bIns="45720" rtlCol="0">
            <a:normAutofit/>
          </a:bodyPr>
          <a:lstStyle/>
          <a:p>
            <a:pPr lvl="0"/>
            <a:r>
              <a:rPr lang="de-DE" dirty="0"/>
              <a:t>Textmasterformate durch Klicken bearbeiten</a:t>
            </a:r>
          </a:p>
        </p:txBody>
      </p:sp>
      <p:pic>
        <p:nvPicPr>
          <p:cNvPr id="5" name="Picture 2" descr="http://mieterbund.de/fileadmin/user_upload/logos/dmb_bundesverband.png"/>
          <p:cNvPicPr>
            <a:picLocks noChangeAspect="1" noChangeArrowheads="1"/>
          </p:cNvPicPr>
          <p:nvPr/>
        </p:nvPicPr>
        <p:blipFill>
          <a:blip r:embed="rId2" cstate="print"/>
          <a:srcRect t="4159" r="69293"/>
          <a:stretch>
            <a:fillRect/>
          </a:stretch>
        </p:blipFill>
        <p:spPr bwMode="auto">
          <a:xfrm>
            <a:off x="7884369" y="6381328"/>
            <a:ext cx="792088" cy="332656"/>
          </a:xfrm>
          <a:prstGeom prst="rect">
            <a:avLst/>
          </a:prstGeom>
          <a:noFill/>
        </p:spPr>
      </p:pic>
      <p:pic>
        <p:nvPicPr>
          <p:cNvPr id="6" name="Picture 2" descr="http://mieterbund.de/fileadmin/user_upload/logos/dmb_bundesverband.png"/>
          <p:cNvPicPr>
            <a:picLocks noChangeAspect="1" noChangeArrowheads="1"/>
          </p:cNvPicPr>
          <p:nvPr userDrawn="1"/>
        </p:nvPicPr>
        <p:blipFill>
          <a:blip r:embed="rId2" cstate="print"/>
          <a:srcRect t="4159" r="69293"/>
          <a:stretch>
            <a:fillRect/>
          </a:stretch>
        </p:blipFill>
        <p:spPr bwMode="auto">
          <a:xfrm>
            <a:off x="7884369" y="6381328"/>
            <a:ext cx="792088" cy="332656"/>
          </a:xfrm>
          <a:prstGeom prst="rect">
            <a:avLst/>
          </a:prstGeom>
          <a:noFill/>
        </p:spPr>
      </p:pic>
    </p:spTree>
    <p:extLst>
      <p:ext uri="{BB962C8B-B14F-4D97-AF65-F5344CB8AC3E}">
        <p14:creationId xmlns:p14="http://schemas.microsoft.com/office/powerpoint/2010/main" val="1482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16634"/>
            <a:ext cx="8208912" cy="1470025"/>
          </a:xfrm>
          <a:prstGeom prst="rect">
            <a:avLst/>
          </a:prstGeom>
          <a:noFill/>
        </p:spPr>
        <p:txBody>
          <a:bodyPr/>
          <a:lstStyle>
            <a:lvl1pPr>
              <a:defRPr b="1" cap="all" baseline="0"/>
            </a:lvl1pPr>
          </a:lstStyle>
          <a:p>
            <a:r>
              <a:rPr lang="de-DE" dirty="0"/>
              <a:t>Titelmasterformat durch Klicken bearbeiten</a:t>
            </a:r>
          </a:p>
        </p:txBody>
      </p:sp>
      <p:sp>
        <p:nvSpPr>
          <p:cNvPr id="8" name="Textplatzhalter 2"/>
          <p:cNvSpPr>
            <a:spLocks noGrp="1"/>
          </p:cNvSpPr>
          <p:nvPr>
            <p:ph idx="1" hasCustomPrompt="1"/>
          </p:nvPr>
        </p:nvSpPr>
        <p:spPr>
          <a:xfrm>
            <a:off x="457200" y="1600202"/>
            <a:ext cx="8229600" cy="4525963"/>
          </a:xfrm>
          <a:prstGeom prst="rect">
            <a:avLst/>
          </a:prstGeom>
        </p:spPr>
        <p:txBody>
          <a:bodyPr vert="horz" lIns="91440" tIns="45720" rIns="91440" bIns="45720" rtlCol="0">
            <a:normAutofit/>
          </a:bodyPr>
          <a:lstStyle/>
          <a:p>
            <a:pPr lvl="0"/>
            <a:r>
              <a:rPr lang="de-DE" dirty="0"/>
              <a:t>Textmasterformate durch Klicken bearbeiten</a:t>
            </a:r>
          </a:p>
        </p:txBody>
      </p:sp>
      <p:pic>
        <p:nvPicPr>
          <p:cNvPr id="5" name="Picture 2" descr="http://mieterbund.de/fileadmin/user_upload/logos/dmb_bundesverband.png"/>
          <p:cNvPicPr>
            <a:picLocks noChangeAspect="1" noChangeArrowheads="1"/>
          </p:cNvPicPr>
          <p:nvPr userDrawn="1"/>
        </p:nvPicPr>
        <p:blipFill>
          <a:blip r:embed="rId2" cstate="print"/>
          <a:srcRect t="4159" r="69293"/>
          <a:stretch>
            <a:fillRect/>
          </a:stretch>
        </p:blipFill>
        <p:spPr bwMode="auto">
          <a:xfrm>
            <a:off x="7884369" y="6381328"/>
            <a:ext cx="792088" cy="33265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t="15270" r="8845" b="10036"/>
          <a:stretch>
            <a:fillRect/>
          </a:stretch>
        </p:blipFill>
        <p:spPr bwMode="auto">
          <a:xfrm>
            <a:off x="0" y="0"/>
            <a:ext cx="8676456" cy="1916832"/>
          </a:xfrm>
          <a:prstGeom prst="rect">
            <a:avLst/>
          </a:prstGeom>
          <a:noFill/>
          <a:ln w="9525">
            <a:noFill/>
            <a:miter lim="800000"/>
            <a:headEnd/>
            <a:tailEnd/>
          </a:ln>
        </p:spPr>
      </p:pic>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8"/>
          <p:cNvSpPr>
            <a:spLocks noGrp="1"/>
          </p:cNvSpPr>
          <p:nvPr>
            <p:ph type="title"/>
          </p:nvPr>
        </p:nvSpPr>
        <p:spPr>
          <a:xfrm>
            <a:off x="457200" y="188640"/>
            <a:ext cx="8219256" cy="1228998"/>
          </a:xfrm>
          <a:prstGeom prst="rect">
            <a:avLst/>
          </a:prstGeom>
          <a:noFill/>
        </p:spPr>
        <p:txBody>
          <a:bodyPr vert="horz" lIns="91440" tIns="45720" rIns="91440" bIns="45720" rtlCol="0" anchor="ctr">
            <a:normAutofit/>
          </a:bodyPr>
          <a:lstStyle/>
          <a:p>
            <a:r>
              <a:rPr lang="de-DE" dirty="0"/>
              <a:t>Titelmasterformat durch Klicken bearbeiten</a:t>
            </a:r>
          </a:p>
        </p:txBody>
      </p:sp>
      <p:sp>
        <p:nvSpPr>
          <p:cNvPr id="15" name="Textfeld 14"/>
          <p:cNvSpPr txBox="1"/>
          <p:nvPr/>
        </p:nvSpPr>
        <p:spPr>
          <a:xfrm>
            <a:off x="1691680" y="6165304"/>
            <a:ext cx="6984776" cy="576064"/>
          </a:xfrm>
          <a:prstGeom prst="rect">
            <a:avLst/>
          </a:prstGeom>
          <a:solidFill>
            <a:srgbClr val="F1DA18"/>
          </a:solidFill>
        </p:spPr>
        <p:txBody>
          <a:bodyPr vert="horz" lIns="68580" tIns="34290" rIns="68580" bIns="34290" rtlCol="0" anchor="ctr"/>
          <a:lstStyle/>
          <a:p>
            <a:pPr marL="0" algn="ctr" defTabSz="685800" rtl="0" eaLnBrk="1" latinLnBrk="0" hangingPunct="1"/>
            <a:r>
              <a:rPr lang="de-DE" sz="900" b="1" kern="1200" dirty="0">
                <a:solidFill>
                  <a:schemeClr val="tx1"/>
                </a:solidFill>
                <a:latin typeface="+mn-lt"/>
                <a:ea typeface="+mn-ea"/>
                <a:cs typeface="+mn-cs"/>
              </a:rPr>
              <a:t>Mieterverein</a:t>
            </a:r>
            <a:r>
              <a:rPr lang="de-DE" sz="900" b="1" kern="1200" baseline="0" dirty="0">
                <a:solidFill>
                  <a:schemeClr val="tx1"/>
                </a:solidFill>
                <a:latin typeface="+mn-lt"/>
                <a:ea typeface="+mn-ea"/>
                <a:cs typeface="+mn-cs"/>
              </a:rPr>
              <a:t> Dresden und Umgebung</a:t>
            </a:r>
            <a:r>
              <a:rPr lang="de-DE" sz="900" kern="1200" dirty="0">
                <a:solidFill>
                  <a:schemeClr val="tx1"/>
                </a:solidFill>
                <a:latin typeface="+mn-lt"/>
                <a:ea typeface="+mn-ea"/>
                <a:cs typeface="+mn-cs"/>
              </a:rPr>
              <a:t>| www.mieterverein-dresden.de | mieterverein-dresden@mieterbund.de</a:t>
            </a:r>
          </a:p>
        </p:txBody>
      </p:sp>
      <p:pic>
        <p:nvPicPr>
          <p:cNvPr id="6146" name="Picture 2" descr="http://mieterbund.de/fileadmin/user_upload/logos/dmb_bundesverband.png"/>
          <p:cNvPicPr>
            <a:picLocks noChangeAspect="1" noChangeArrowheads="1"/>
          </p:cNvPicPr>
          <p:nvPr/>
        </p:nvPicPr>
        <p:blipFill>
          <a:blip r:embed="rId5" cstate="print"/>
          <a:srcRect t="4159" r="69293"/>
          <a:stretch>
            <a:fillRect/>
          </a:stretch>
        </p:blipFill>
        <p:spPr bwMode="auto">
          <a:xfrm>
            <a:off x="7884369" y="6381328"/>
            <a:ext cx="792088" cy="332656"/>
          </a:xfrm>
          <a:prstGeom prst="rect">
            <a:avLst/>
          </a:prstGeom>
          <a:noFill/>
        </p:spPr>
      </p:pic>
      <p:pic>
        <p:nvPicPr>
          <p:cNvPr id="1026" name="Picture 2"/>
          <p:cNvPicPr>
            <a:picLocks noChangeAspect="1" noChangeArrowheads="1"/>
          </p:cNvPicPr>
          <p:nvPr/>
        </p:nvPicPr>
        <p:blipFill>
          <a:blip r:embed="rId6" cstate="print">
            <a:clrChange>
              <a:clrFrom>
                <a:srgbClr val="FFFFFF"/>
              </a:clrFrom>
              <a:clrTo>
                <a:srgbClr val="FFFFFF">
                  <a:alpha val="0"/>
                </a:srgbClr>
              </a:clrTo>
            </a:clrChange>
          </a:blip>
          <a:srcRect b="10157"/>
          <a:stretch>
            <a:fillRect/>
          </a:stretch>
        </p:blipFill>
        <p:spPr bwMode="auto">
          <a:xfrm>
            <a:off x="467544" y="5733258"/>
            <a:ext cx="1512168" cy="1029361"/>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t="15270" r="8845" b="10036"/>
          <a:stretch>
            <a:fillRect/>
          </a:stretch>
        </p:blipFill>
        <p:spPr bwMode="auto">
          <a:xfrm>
            <a:off x="0" y="0"/>
            <a:ext cx="8676456" cy="1916832"/>
          </a:xfrm>
          <a:prstGeom prst="rect">
            <a:avLst/>
          </a:prstGeom>
          <a:noFill/>
          <a:ln w="9525">
            <a:noFill/>
            <a:miter lim="800000"/>
            <a:headEnd/>
            <a:tailEnd/>
          </a:ln>
        </p:spPr>
      </p:pic>
      <p:sp>
        <p:nvSpPr>
          <p:cNvPr id="10" name="Textfeld 9"/>
          <p:cNvSpPr txBox="1"/>
          <p:nvPr/>
        </p:nvSpPr>
        <p:spPr>
          <a:xfrm>
            <a:off x="1691680" y="6165304"/>
            <a:ext cx="6984776" cy="576064"/>
          </a:xfrm>
          <a:prstGeom prst="rect">
            <a:avLst/>
          </a:prstGeom>
          <a:solidFill>
            <a:srgbClr val="F1DA18"/>
          </a:solidFill>
        </p:spPr>
        <p:txBody>
          <a:bodyPr vert="horz" lIns="68580" tIns="34290" rIns="68580" bIns="34290" rtlCol="0" anchor="ctr"/>
          <a:lstStyle/>
          <a:p>
            <a:pPr marL="0" algn="ctr" defTabSz="685800" rtl="0" eaLnBrk="1" latinLnBrk="0" hangingPunct="1"/>
            <a:r>
              <a:rPr lang="de-DE" sz="900" b="1" kern="1200" dirty="0">
                <a:solidFill>
                  <a:schemeClr val="tx1"/>
                </a:solidFill>
                <a:latin typeface="+mn-lt"/>
                <a:ea typeface="+mn-ea"/>
                <a:cs typeface="+mn-cs"/>
              </a:rPr>
              <a:t>Mieterverein</a:t>
            </a:r>
            <a:r>
              <a:rPr lang="de-DE" sz="900" b="1" kern="1200" baseline="0" dirty="0">
                <a:solidFill>
                  <a:schemeClr val="tx1"/>
                </a:solidFill>
                <a:latin typeface="+mn-lt"/>
                <a:ea typeface="+mn-ea"/>
                <a:cs typeface="+mn-cs"/>
              </a:rPr>
              <a:t> Dresden und Umgebung</a:t>
            </a:r>
            <a:r>
              <a:rPr lang="de-DE" sz="900" kern="1200" dirty="0">
                <a:solidFill>
                  <a:schemeClr val="tx1"/>
                </a:solidFill>
                <a:latin typeface="+mn-lt"/>
                <a:ea typeface="+mn-ea"/>
                <a:cs typeface="+mn-cs"/>
              </a:rPr>
              <a:t>| www.mieterverein-dresden.de | info@mieterverein-dresden.de</a:t>
            </a:r>
          </a:p>
        </p:txBody>
      </p:sp>
      <p:pic>
        <p:nvPicPr>
          <p:cNvPr id="11" name="Picture 2" descr="http://mieterbund.de/fileadmin/user_upload/logos/dmb_bundesverband.png"/>
          <p:cNvPicPr>
            <a:picLocks noChangeAspect="1" noChangeArrowheads="1"/>
          </p:cNvPicPr>
          <p:nvPr/>
        </p:nvPicPr>
        <p:blipFill>
          <a:blip r:embed="rId5" cstate="print"/>
          <a:srcRect t="4159" r="69293"/>
          <a:stretch>
            <a:fillRect/>
          </a:stretch>
        </p:blipFill>
        <p:spPr bwMode="auto">
          <a:xfrm>
            <a:off x="7884369" y="6381328"/>
            <a:ext cx="792088" cy="332656"/>
          </a:xfrm>
          <a:prstGeom prst="rect">
            <a:avLst/>
          </a:prstGeom>
          <a:noFill/>
        </p:spPr>
      </p:pic>
      <p:pic>
        <p:nvPicPr>
          <p:cNvPr id="12" name="Picture 2"/>
          <p:cNvPicPr>
            <a:picLocks noChangeAspect="1" noChangeArrowheads="1"/>
          </p:cNvPicPr>
          <p:nvPr/>
        </p:nvPicPr>
        <p:blipFill>
          <a:blip r:embed="rId6" cstate="print">
            <a:clrChange>
              <a:clrFrom>
                <a:srgbClr val="FFFFFF"/>
              </a:clrFrom>
              <a:clrTo>
                <a:srgbClr val="FFFFFF">
                  <a:alpha val="0"/>
                </a:srgbClr>
              </a:clrTo>
            </a:clrChange>
          </a:blip>
          <a:srcRect b="10157"/>
          <a:stretch>
            <a:fillRect/>
          </a:stretch>
        </p:blipFill>
        <p:spPr bwMode="auto">
          <a:xfrm>
            <a:off x="467544" y="5733258"/>
            <a:ext cx="1512168" cy="1029361"/>
          </a:xfrm>
          <a:prstGeom prst="rect">
            <a:avLst/>
          </a:prstGeom>
          <a:noFill/>
          <a:ln w="9525">
            <a:noFill/>
            <a:miter lim="800000"/>
            <a:headEnd/>
            <a:tailEnd/>
          </a:ln>
        </p:spPr>
      </p:pic>
    </p:spTree>
    <p:extLst>
      <p:ext uri="{BB962C8B-B14F-4D97-AF65-F5344CB8AC3E}">
        <p14:creationId xmlns:p14="http://schemas.microsoft.com/office/powerpoint/2010/main" val="1869856391"/>
      </p:ext>
    </p:extLst>
  </p:cSld>
  <p:clrMap bg1="lt1" tx1="dk1" bg2="lt2" tx2="dk2" accent1="accent1" accent2="accent2" accent3="accent3" accent4="accent4" accent5="accent5" accent6="accent6" hlink="hlink" folHlink="folHlink"/>
  <p:sldLayoutIdLst>
    <p:sldLayoutId id="2147483653" r:id="rId1"/>
    <p:sldLayoutId id="2147483649" r:id="rId2"/>
  </p:sldLayoutIdLst>
  <p:hf hdr="0" dt="0"/>
  <p:txStyles>
    <p:titleStyle>
      <a:lvl1pPr algn="ctr" defTabSz="6858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6" y="116632"/>
            <a:ext cx="8496944" cy="5664630"/>
          </a:xfrm>
        </p:spPr>
      </p:pic>
      <p:sp>
        <p:nvSpPr>
          <p:cNvPr id="6" name="Rechteck 5"/>
          <p:cNvSpPr/>
          <p:nvPr/>
        </p:nvSpPr>
        <p:spPr>
          <a:xfrm>
            <a:off x="1583666" y="545823"/>
            <a:ext cx="5976664" cy="1292662"/>
          </a:xfrm>
          <a:prstGeom prst="rect">
            <a:avLst/>
          </a:prstGeom>
        </p:spPr>
        <p:txBody>
          <a:bodyPr wrap="square">
            <a:spAutoFit/>
          </a:bodyPr>
          <a:lstStyle/>
          <a:p>
            <a:pPr algn="ctr"/>
            <a:r>
              <a:rPr lang="de-DE" sz="2600" b="1" dirty="0">
                <a:solidFill>
                  <a:schemeClr val="tx2"/>
                </a:solidFill>
              </a:rPr>
              <a:t>Aktuelle Situation des Wohnungsmarktes und der Wohnungspolitik in Deutschland und im Besonderen in Dresden</a:t>
            </a:r>
          </a:p>
        </p:txBody>
      </p:sp>
      <p:sp>
        <p:nvSpPr>
          <p:cNvPr id="7" name="Rechteck 6"/>
          <p:cNvSpPr/>
          <p:nvPr/>
        </p:nvSpPr>
        <p:spPr>
          <a:xfrm>
            <a:off x="158898" y="4869160"/>
            <a:ext cx="8826199" cy="877163"/>
          </a:xfrm>
          <a:prstGeom prst="rect">
            <a:avLst/>
          </a:prstGeom>
        </p:spPr>
        <p:txBody>
          <a:bodyPr wrap="none">
            <a:spAutoFit/>
          </a:bodyPr>
          <a:lstStyle/>
          <a:p>
            <a:pPr algn="ctr"/>
            <a:r>
              <a:rPr lang="de-DE" sz="1900" dirty="0">
                <a:solidFill>
                  <a:srgbClr val="FFFF00"/>
                </a:solidFill>
              </a:rPr>
              <a:t>Miet- und Genossenschaftstage in der Tschechischen Republik, Ostrava 13. - 14.3.2019</a:t>
            </a:r>
          </a:p>
          <a:p>
            <a:pPr algn="ctr"/>
            <a:r>
              <a:rPr lang="de-DE" dirty="0">
                <a:solidFill>
                  <a:srgbClr val="FFFF00"/>
                </a:solidFill>
              </a:rPr>
              <a:t>Vortragender: Peter Bartels</a:t>
            </a:r>
          </a:p>
          <a:p>
            <a:pPr algn="ctr"/>
            <a:r>
              <a:rPr lang="de-DE" sz="1400" dirty="0">
                <a:solidFill>
                  <a:srgbClr val="FFFF00"/>
                </a:solidFill>
              </a:rPr>
              <a:t>Vorstandsvorsitzender des Mietervereins Dresden und Umgebung e.V.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17F48-F1BB-4AD2-BC8D-33DCDF0E778F}"/>
              </a:ext>
            </a:extLst>
          </p:cNvPr>
          <p:cNvSpPr>
            <a:spLocks noGrp="1"/>
          </p:cNvSpPr>
          <p:nvPr>
            <p:ph type="ctrTitle"/>
          </p:nvPr>
        </p:nvSpPr>
        <p:spPr/>
        <p:txBody>
          <a:bodyPr/>
          <a:lstStyle/>
          <a:p>
            <a:r>
              <a:rPr lang="de-DE" dirty="0"/>
              <a:t>Was wird von der Politik erwartet?</a:t>
            </a:r>
          </a:p>
        </p:txBody>
      </p:sp>
      <p:sp>
        <p:nvSpPr>
          <p:cNvPr id="3" name="Inhaltsplatzhalter 2">
            <a:extLst>
              <a:ext uri="{FF2B5EF4-FFF2-40B4-BE49-F238E27FC236}">
                <a16:creationId xmlns:a16="http://schemas.microsoft.com/office/drawing/2014/main" id="{A138EAAA-5CBB-47F0-BA98-DD6752297380}"/>
              </a:ext>
            </a:extLst>
          </p:cNvPr>
          <p:cNvSpPr>
            <a:spLocks noGrp="1"/>
          </p:cNvSpPr>
          <p:nvPr>
            <p:ph idx="1"/>
          </p:nvPr>
        </p:nvSpPr>
        <p:spPr>
          <a:xfrm>
            <a:off x="457200" y="1772816"/>
            <a:ext cx="8229600" cy="4349078"/>
          </a:xfrm>
        </p:spPr>
        <p:txBody>
          <a:bodyPr>
            <a:normAutofit/>
          </a:bodyPr>
          <a:lstStyle/>
          <a:p>
            <a:pPr marL="0" indent="0">
              <a:buNone/>
            </a:pPr>
            <a:r>
              <a:rPr lang="de-DE" b="1" dirty="0">
                <a:sym typeface="Wingdings" panose="05000000000000000000" pitchFamily="2" charset="2"/>
              </a:rPr>
              <a:t>Fazit:</a:t>
            </a:r>
          </a:p>
          <a:p>
            <a:r>
              <a:rPr lang="de-DE" sz="2000" dirty="0">
                <a:sym typeface="Wingdings" panose="05000000000000000000" pitchFamily="2" charset="2"/>
              </a:rPr>
              <a:t>Parlamente haben bereits vor mehr als 100 Jahren Entscheidungen zum Wohnen getroffen.</a:t>
            </a:r>
          </a:p>
          <a:p>
            <a:endParaRPr lang="de-DE" sz="2000" dirty="0">
              <a:sym typeface="Wingdings" panose="05000000000000000000" pitchFamily="2" charset="2"/>
            </a:endParaRPr>
          </a:p>
          <a:p>
            <a:r>
              <a:rPr lang="de-DE" sz="2000" dirty="0">
                <a:sym typeface="Wingdings" panose="05000000000000000000" pitchFamily="2" charset="2"/>
              </a:rPr>
              <a:t>Entscheidungen zum Wohnen sind politische Entscheidungen der jeweiligen Mehrheit in den Parlamenten, die oft nicht nachhaltig und langfristig getroffen werden. Die Politiker werden aufgefordert, dass in Sachen Wohnen eine parteiübergreifende Zusammenarbeit erfolgt.</a:t>
            </a:r>
          </a:p>
          <a:p>
            <a:endParaRPr lang="de-DE" sz="2000" dirty="0">
              <a:sym typeface="Wingdings" panose="05000000000000000000" pitchFamily="2" charset="2"/>
            </a:endParaRPr>
          </a:p>
          <a:p>
            <a:r>
              <a:rPr lang="de-DE" sz="2000" dirty="0">
                <a:sym typeface="Wingdings" panose="05000000000000000000" pitchFamily="2" charset="2"/>
              </a:rPr>
              <a:t>Sozialwohnungen müssen auch zukünftig gebaut werden, um Bürgern mit geringem Einkommen ein angemessenes Wohnen zu sichern.</a:t>
            </a:r>
          </a:p>
          <a:p>
            <a:endParaRPr lang="de-DE" sz="2000" dirty="0">
              <a:sym typeface="Wingdings" panose="05000000000000000000" pitchFamily="2" charset="2"/>
            </a:endParaRPr>
          </a:p>
          <a:p>
            <a:endParaRPr lang="de-DE" dirty="0">
              <a:sym typeface="Wingdings" panose="05000000000000000000" pitchFamily="2" charset="2"/>
            </a:endParaRPr>
          </a:p>
        </p:txBody>
      </p:sp>
    </p:spTree>
    <p:extLst>
      <p:ext uri="{BB962C8B-B14F-4D97-AF65-F5344CB8AC3E}">
        <p14:creationId xmlns:p14="http://schemas.microsoft.com/office/powerpoint/2010/main" val="144848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882" y="116634"/>
            <a:ext cx="8474236" cy="5649491"/>
          </a:xfrm>
        </p:spPr>
      </p:pic>
      <p:sp>
        <p:nvSpPr>
          <p:cNvPr id="6" name="Textfeld 5"/>
          <p:cNvSpPr txBox="1"/>
          <p:nvPr/>
        </p:nvSpPr>
        <p:spPr>
          <a:xfrm>
            <a:off x="2333985" y="313037"/>
            <a:ext cx="6330644" cy="1077218"/>
          </a:xfrm>
          <a:prstGeom prst="rect">
            <a:avLst/>
          </a:prstGeom>
          <a:noFill/>
        </p:spPr>
        <p:txBody>
          <a:bodyPr wrap="none" rtlCol="0">
            <a:spAutoFit/>
          </a:bodyPr>
          <a:lstStyle/>
          <a:p>
            <a:r>
              <a:rPr lang="de-DE" sz="3200" dirty="0"/>
              <a:t>Vielen Dank für Ihre Aufmerksamkeit</a:t>
            </a:r>
          </a:p>
          <a:p>
            <a:pPr algn="r"/>
            <a:r>
              <a:rPr lang="de-DE" sz="3200" dirty="0"/>
              <a:t>Peter Bartels</a:t>
            </a:r>
          </a:p>
        </p:txBody>
      </p:sp>
    </p:spTree>
    <p:extLst>
      <p:ext uri="{BB962C8B-B14F-4D97-AF65-F5344CB8AC3E}">
        <p14:creationId xmlns:p14="http://schemas.microsoft.com/office/powerpoint/2010/main" val="137067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Mieterverein Dresden und Umgebung </a:t>
            </a:r>
            <a:r>
              <a:rPr lang="de-DE" dirty="0" err="1"/>
              <a:t>E.v.</a:t>
            </a:r>
            <a:endParaRPr lang="de-DE" dirty="0"/>
          </a:p>
        </p:txBody>
      </p:sp>
      <p:sp>
        <p:nvSpPr>
          <p:cNvPr id="3" name="Inhaltsplatzhalter 2"/>
          <p:cNvSpPr>
            <a:spLocks noGrp="1"/>
          </p:cNvSpPr>
          <p:nvPr>
            <p:ph idx="1"/>
          </p:nvPr>
        </p:nvSpPr>
        <p:spPr>
          <a:xfrm>
            <a:off x="457200" y="1772816"/>
            <a:ext cx="8229600" cy="4209333"/>
          </a:xfrm>
        </p:spPr>
        <p:txBody>
          <a:bodyPr>
            <a:noAutofit/>
          </a:bodyPr>
          <a:lstStyle/>
          <a:p>
            <a:r>
              <a:rPr lang="de-DE" dirty="0"/>
              <a:t>Der MVD ist ein partei- und religionsunabhängiger Verein. </a:t>
            </a:r>
          </a:p>
          <a:p>
            <a:r>
              <a:rPr lang="de-DE" dirty="0"/>
              <a:t>Er vertritt die Interessen der Mieter und setzt sich aktiv für eine soziale Wohnungspolitik und ein sozial ausgewogenes Mietrecht ein.</a:t>
            </a:r>
            <a:endParaRPr lang="de-DE" sz="800" dirty="0"/>
          </a:p>
          <a:p>
            <a:r>
              <a:rPr lang="de-DE" dirty="0"/>
              <a:t>Vereinsmitglieder haben Anspruch auf juristische Beratung und Unterstützung in allen mietrechtlichen Fragen. </a:t>
            </a:r>
          </a:p>
          <a:p>
            <a:r>
              <a:rPr lang="de-DE" dirty="0"/>
              <a:t>Der Verein hat über 15.000 Mitgliedshaushalte. </a:t>
            </a:r>
          </a:p>
          <a:p>
            <a:r>
              <a:rPr lang="de-DE" dirty="0"/>
              <a:t>Der Verein ist Mitglied im Dachverband „Deutscher Mieterbund e.V.“.</a:t>
            </a:r>
          </a:p>
        </p:txBody>
      </p:sp>
    </p:spTree>
    <p:extLst>
      <p:ext uri="{BB962C8B-B14F-4D97-AF65-F5344CB8AC3E}">
        <p14:creationId xmlns:p14="http://schemas.microsoft.com/office/powerpoint/2010/main" val="389329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Entwicklung des Wohnens in Deutschland nach 1945 - 1990</a:t>
            </a:r>
          </a:p>
        </p:txBody>
      </p:sp>
      <p:sp>
        <p:nvSpPr>
          <p:cNvPr id="3" name="Inhaltsplatzhalter 2"/>
          <p:cNvSpPr>
            <a:spLocks noGrp="1"/>
          </p:cNvSpPr>
          <p:nvPr>
            <p:ph idx="1"/>
          </p:nvPr>
        </p:nvSpPr>
        <p:spPr>
          <a:xfrm>
            <a:off x="446856" y="1700808"/>
            <a:ext cx="8229600" cy="4425357"/>
          </a:xfrm>
        </p:spPr>
        <p:txBody>
          <a:bodyPr>
            <a:normAutofit/>
          </a:bodyPr>
          <a:lstStyle/>
          <a:p>
            <a:r>
              <a:rPr lang="de-DE" b="1" dirty="0"/>
              <a:t>Grundgesetz (Verfassung) kein Grundrecht auf Wohnen </a:t>
            </a:r>
          </a:p>
          <a:p>
            <a:pPr lvl="1"/>
            <a:r>
              <a:rPr lang="de-DE" sz="1900" dirty="0"/>
              <a:t>aber: Länder und Kommunen haben die Pflicht, Obdachlosigkeit zu verhindern und Bürgern ein angemessenes bezahlbares  Wohnen sicherzustellen </a:t>
            </a:r>
          </a:p>
          <a:p>
            <a:r>
              <a:rPr lang="de-DE" b="1" dirty="0"/>
              <a:t>Die Bundesregierung stellt Fördermittel bereit für </a:t>
            </a:r>
          </a:p>
          <a:p>
            <a:pPr lvl="1"/>
            <a:r>
              <a:rPr lang="de-DE" sz="1900" dirty="0"/>
              <a:t>die Schaffung von Wohneigentum (Subjektförderung)</a:t>
            </a:r>
          </a:p>
          <a:p>
            <a:pPr lvl="1"/>
            <a:r>
              <a:rPr lang="de-DE" sz="1900" dirty="0"/>
              <a:t>den Sozialen Wohnungsbau (Objektförderung)</a:t>
            </a:r>
          </a:p>
          <a:p>
            <a:pPr lvl="1"/>
            <a:r>
              <a:rPr lang="de-DE" sz="1900" dirty="0"/>
              <a:t>Bürger mit geringen Einkommen für ein angemessenes Wohnen (Subjektförderung)</a:t>
            </a:r>
          </a:p>
          <a:p>
            <a:pPr marL="342900" lvl="1" indent="0">
              <a:buNone/>
            </a:pPr>
            <a:r>
              <a:rPr lang="de-DE" b="1" dirty="0"/>
              <a:t>die von den Bundesländern an die Kommunen weitergereicht und erhöht werden können.</a:t>
            </a:r>
          </a:p>
          <a:p>
            <a:pPr marL="342900" lvl="1" indent="0">
              <a:buNone/>
            </a:pPr>
            <a:endParaRPr lang="de-DE" b="1" dirty="0"/>
          </a:p>
        </p:txBody>
      </p:sp>
    </p:spTree>
    <p:extLst>
      <p:ext uri="{BB962C8B-B14F-4D97-AF65-F5344CB8AC3E}">
        <p14:creationId xmlns:p14="http://schemas.microsoft.com/office/powerpoint/2010/main" val="145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Förderung des Wohnens</a:t>
            </a:r>
          </a:p>
        </p:txBody>
      </p:sp>
      <p:sp>
        <p:nvSpPr>
          <p:cNvPr id="3" name="Inhaltsplatzhalter 2"/>
          <p:cNvSpPr>
            <a:spLocks noGrp="1"/>
          </p:cNvSpPr>
          <p:nvPr>
            <p:ph idx="1"/>
          </p:nvPr>
        </p:nvSpPr>
        <p:spPr>
          <a:xfrm>
            <a:off x="457200" y="1844824"/>
            <a:ext cx="8229600" cy="4167192"/>
          </a:xfrm>
        </p:spPr>
        <p:txBody>
          <a:bodyPr>
            <a:normAutofit/>
          </a:bodyPr>
          <a:lstStyle/>
          <a:p>
            <a:r>
              <a:rPr lang="de-DE" sz="2200" b="1" dirty="0">
                <a:sym typeface="Wingdings" panose="05000000000000000000" pitchFamily="2" charset="2"/>
              </a:rPr>
              <a:t>bis 1989 wurde vorrangig der soziale Wohnungsbau im Westen Deutschland durch Zuschüsse gefördert (= Objektförderung).</a:t>
            </a:r>
          </a:p>
          <a:p>
            <a:pPr lvl="1"/>
            <a:endParaRPr lang="de-DE" sz="1000" b="1" dirty="0">
              <a:sym typeface="Wingdings" panose="05000000000000000000" pitchFamily="2" charset="2"/>
            </a:endParaRPr>
          </a:p>
          <a:p>
            <a:pPr lvl="1"/>
            <a:r>
              <a:rPr lang="de-DE" sz="1800" dirty="0">
                <a:sym typeface="Wingdings" panose="05000000000000000000" pitchFamily="2" charset="2"/>
              </a:rPr>
              <a:t>Gefördert wurden:</a:t>
            </a:r>
          </a:p>
          <a:p>
            <a:pPr lvl="2"/>
            <a:r>
              <a:rPr lang="de-DE" sz="1700" dirty="0">
                <a:sym typeface="Wingdings" panose="05000000000000000000" pitchFamily="2" charset="2"/>
              </a:rPr>
              <a:t>Private Eigentümer und Kapitalgesellschaften</a:t>
            </a:r>
          </a:p>
          <a:p>
            <a:pPr lvl="2"/>
            <a:r>
              <a:rPr lang="de-DE" sz="1700" dirty="0">
                <a:sym typeface="Wingdings" panose="05000000000000000000" pitchFamily="2" charset="2"/>
              </a:rPr>
              <a:t>Kommunale Wohnungsbaugesellschaften </a:t>
            </a:r>
          </a:p>
          <a:p>
            <a:pPr lvl="2"/>
            <a:r>
              <a:rPr lang="de-DE" sz="1700" dirty="0">
                <a:sym typeface="Wingdings" panose="05000000000000000000" pitchFamily="2" charset="2"/>
              </a:rPr>
              <a:t>Wohnungsbaugenossenschaften</a:t>
            </a:r>
          </a:p>
          <a:p>
            <a:pPr lvl="2"/>
            <a:r>
              <a:rPr lang="de-DE" sz="1700" dirty="0">
                <a:sym typeface="Wingdings" panose="05000000000000000000" pitchFamily="2" charset="2"/>
              </a:rPr>
              <a:t>Wohnungsunternehmen der Gewerkschaft</a:t>
            </a:r>
          </a:p>
          <a:p>
            <a:pPr marL="342900" lvl="1" indent="0">
              <a:buNone/>
            </a:pPr>
            <a:endParaRPr lang="de-DE" sz="1800" dirty="0">
              <a:sym typeface="Wingdings" panose="05000000000000000000" pitchFamily="2" charset="2"/>
            </a:endParaRPr>
          </a:p>
          <a:p>
            <a:pPr marL="342900" lvl="1" indent="0">
              <a:buNone/>
            </a:pPr>
            <a:r>
              <a:rPr lang="de-DE" sz="1800" dirty="0">
                <a:sym typeface="Wingdings" panose="05000000000000000000" pitchFamily="2" charset="2"/>
              </a:rPr>
              <a:t>Bedingung:  </a:t>
            </a:r>
          </a:p>
          <a:p>
            <a:pPr marL="342900" lvl="1" indent="0">
              <a:buNone/>
            </a:pPr>
            <a:r>
              <a:rPr lang="de-DE" sz="1800" dirty="0">
                <a:sym typeface="Wingdings" panose="05000000000000000000" pitchFamily="2" charset="2"/>
              </a:rPr>
              <a:t>Mietpreisbindung mit einer Bindungsfrist von bis zu 40 Jahren</a:t>
            </a:r>
          </a:p>
        </p:txBody>
      </p:sp>
    </p:spTree>
    <p:extLst>
      <p:ext uri="{BB962C8B-B14F-4D97-AF65-F5344CB8AC3E}">
        <p14:creationId xmlns:p14="http://schemas.microsoft.com/office/powerpoint/2010/main" val="357168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Förderung des Wohnens</a:t>
            </a:r>
            <a:br>
              <a:rPr lang="de-DE" dirty="0"/>
            </a:br>
            <a:r>
              <a:rPr lang="de-DE" dirty="0"/>
              <a:t> ab 1990</a:t>
            </a:r>
          </a:p>
        </p:txBody>
      </p:sp>
      <p:sp>
        <p:nvSpPr>
          <p:cNvPr id="3" name="Inhaltsplatzhalter 2"/>
          <p:cNvSpPr>
            <a:spLocks noGrp="1"/>
          </p:cNvSpPr>
          <p:nvPr>
            <p:ph idx="1"/>
          </p:nvPr>
        </p:nvSpPr>
        <p:spPr>
          <a:xfrm>
            <a:off x="457200" y="1700808"/>
            <a:ext cx="8229600" cy="4713389"/>
          </a:xfrm>
        </p:spPr>
        <p:txBody>
          <a:bodyPr>
            <a:normAutofit/>
          </a:bodyPr>
          <a:lstStyle/>
          <a:p>
            <a:endParaRPr lang="de-DE" b="1" dirty="0">
              <a:sym typeface="Wingdings" panose="05000000000000000000" pitchFamily="2" charset="2"/>
            </a:endParaRPr>
          </a:p>
          <a:p>
            <a:r>
              <a:rPr lang="de-DE" b="1" dirty="0">
                <a:sym typeface="Wingdings" panose="05000000000000000000" pitchFamily="2" charset="2"/>
              </a:rPr>
              <a:t>ab 1990 </a:t>
            </a:r>
            <a:r>
              <a:rPr lang="de-DE" b="1" dirty="0"/>
              <a:t>Beendigung des sozialen Wohnungsbaus </a:t>
            </a:r>
          </a:p>
          <a:p>
            <a:pPr lvl="1"/>
            <a:r>
              <a:rPr lang="de-DE" dirty="0"/>
              <a:t>Der Wohnungsmarkt schien ausgeglichen und die Objektförderung wurde beendet. Das war eine p</a:t>
            </a:r>
            <a:r>
              <a:rPr lang="de-DE" dirty="0">
                <a:sym typeface="Wingdings" panose="05000000000000000000" pitchFamily="2" charset="2"/>
              </a:rPr>
              <a:t>olitische Fehleinschätzung.</a:t>
            </a:r>
          </a:p>
          <a:p>
            <a:pPr marL="342900" lvl="1" indent="0">
              <a:buNone/>
            </a:pPr>
            <a:endParaRPr lang="de-DE" b="1" dirty="0"/>
          </a:p>
          <a:p>
            <a:r>
              <a:rPr lang="de-DE" b="1" dirty="0">
                <a:sym typeface="Wingdings" panose="05000000000000000000" pitchFamily="2" charset="2"/>
              </a:rPr>
              <a:t>ausschließlich Subjektförderung durch den Staat </a:t>
            </a:r>
          </a:p>
          <a:p>
            <a:pPr lvl="1"/>
            <a:r>
              <a:rPr lang="de-DE" dirty="0"/>
              <a:t>Um eine gute soziale Mischung der Bewohner zu erreichen, werden Bürger mit geringem Einkommen in allen Wohngebieten gefördert.</a:t>
            </a:r>
          </a:p>
          <a:p>
            <a:pPr lvl="1"/>
            <a:endParaRPr lang="de-DE" sz="1300" dirty="0"/>
          </a:p>
          <a:p>
            <a:pPr marL="685800" lvl="2" indent="0">
              <a:buNone/>
            </a:pPr>
            <a:endParaRPr lang="de-DE" dirty="0"/>
          </a:p>
        </p:txBody>
      </p:sp>
    </p:spTree>
    <p:extLst>
      <p:ext uri="{BB962C8B-B14F-4D97-AF65-F5344CB8AC3E}">
        <p14:creationId xmlns:p14="http://schemas.microsoft.com/office/powerpoint/2010/main" val="74198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Förderung des Wohnens</a:t>
            </a:r>
            <a:br>
              <a:rPr lang="de-DE" dirty="0"/>
            </a:br>
            <a:r>
              <a:rPr lang="de-DE" dirty="0"/>
              <a:t>ab 1990</a:t>
            </a:r>
          </a:p>
        </p:txBody>
      </p:sp>
      <p:sp>
        <p:nvSpPr>
          <p:cNvPr id="3" name="Inhaltsplatzhalter 2"/>
          <p:cNvSpPr>
            <a:spLocks noGrp="1"/>
          </p:cNvSpPr>
          <p:nvPr>
            <p:ph idx="1"/>
          </p:nvPr>
        </p:nvSpPr>
        <p:spPr>
          <a:xfrm>
            <a:off x="446856" y="1772816"/>
            <a:ext cx="8229600" cy="4341126"/>
          </a:xfrm>
        </p:spPr>
        <p:txBody>
          <a:bodyPr>
            <a:normAutofit/>
          </a:bodyPr>
          <a:lstStyle/>
          <a:p>
            <a:r>
              <a:rPr lang="de-DE" b="1" dirty="0"/>
              <a:t>Gefördert werden die Bürger (= Subjektförderung)</a:t>
            </a:r>
          </a:p>
          <a:p>
            <a:pPr lvl="1"/>
            <a:r>
              <a:rPr lang="de-DE" sz="1800" dirty="0"/>
              <a:t>Bürger ohne ausreichendes Einkommen erhalten angemessene Wohnkosten und anteilige Betriebskosten vom Staat bezahlt. </a:t>
            </a:r>
          </a:p>
          <a:p>
            <a:pPr lvl="1"/>
            <a:r>
              <a:rPr lang="de-DE" sz="1800" dirty="0"/>
              <a:t>Eine angemessen Wohnungsgröße ist zum Beispiel für eine Person 45 m² und für zwei Personen 60 m².</a:t>
            </a:r>
          </a:p>
          <a:p>
            <a:pPr lvl="1"/>
            <a:r>
              <a:rPr lang="de-DE" sz="1800" dirty="0"/>
              <a:t>Die Höhe der Kosten werden von den Kommunen ermittelt und richten sich nach den durchschnittlichen Mieten.</a:t>
            </a:r>
          </a:p>
          <a:p>
            <a:pPr lvl="1"/>
            <a:r>
              <a:rPr lang="de-DE" sz="1800" dirty="0"/>
              <a:t>In Dresden werden aktuell 6,50 Euro pro m² gezahlt.</a:t>
            </a:r>
          </a:p>
          <a:p>
            <a:pPr lvl="1"/>
            <a:r>
              <a:rPr lang="de-DE" sz="1800" dirty="0"/>
              <a:t>Die hierfür erforderlichen finanziellen Mittel werden anteilig von der Bundesregierung den Ländern und den Kommunen zur Verfügung gestellt.</a:t>
            </a:r>
          </a:p>
          <a:p>
            <a:pPr lvl="2"/>
            <a:r>
              <a:rPr lang="de-DE" sz="1500" dirty="0"/>
              <a:t>Ohne Einkommen </a:t>
            </a:r>
            <a:r>
              <a:rPr lang="de-DE" sz="1500" dirty="0">
                <a:sym typeface="Wingdings" panose="05000000000000000000" pitchFamily="2" charset="2"/>
              </a:rPr>
              <a:t> </a:t>
            </a:r>
            <a:r>
              <a:rPr lang="de-DE" sz="1500" dirty="0"/>
              <a:t>Kosten der Unterkunft  = Übernahme der Kosten des Wohnens</a:t>
            </a:r>
          </a:p>
          <a:p>
            <a:pPr lvl="2"/>
            <a:r>
              <a:rPr lang="de-DE" sz="1500" dirty="0"/>
              <a:t>Geringes Einkommen </a:t>
            </a:r>
            <a:r>
              <a:rPr lang="de-DE" sz="1500" dirty="0">
                <a:sym typeface="Wingdings" panose="05000000000000000000" pitchFamily="2" charset="2"/>
              </a:rPr>
              <a:t> Wohngeld = Zuschuss zu den Kosten des Wohnens</a:t>
            </a:r>
            <a:endParaRPr lang="de-DE" sz="1500" dirty="0"/>
          </a:p>
          <a:p>
            <a:endParaRPr lang="de-DE" dirty="0"/>
          </a:p>
        </p:txBody>
      </p:sp>
    </p:spTree>
    <p:extLst>
      <p:ext uri="{BB962C8B-B14F-4D97-AF65-F5344CB8AC3E}">
        <p14:creationId xmlns:p14="http://schemas.microsoft.com/office/powerpoint/2010/main" val="33877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Entwicklung in Dresden seit 1990</a:t>
            </a:r>
          </a:p>
        </p:txBody>
      </p:sp>
      <p:sp>
        <p:nvSpPr>
          <p:cNvPr id="3" name="Inhaltsplatzhalter 2"/>
          <p:cNvSpPr>
            <a:spLocks noGrp="1"/>
          </p:cNvSpPr>
          <p:nvPr>
            <p:ph idx="1"/>
          </p:nvPr>
        </p:nvSpPr>
        <p:spPr>
          <a:xfrm>
            <a:off x="457200" y="1340768"/>
            <a:ext cx="8229600" cy="4813995"/>
          </a:xfrm>
        </p:spPr>
        <p:txBody>
          <a:bodyPr>
            <a:normAutofit/>
          </a:bodyPr>
          <a:lstStyle/>
          <a:p>
            <a:pPr marL="0" indent="0">
              <a:buNone/>
            </a:pPr>
            <a:r>
              <a:rPr lang="de-DE" b="1" dirty="0"/>
              <a:t>Einwohner- und Wohnentwicklung</a:t>
            </a:r>
            <a:endParaRPr lang="de-DE" sz="1700" dirty="0"/>
          </a:p>
          <a:p>
            <a:endParaRPr lang="de-DE" b="1" dirty="0"/>
          </a:p>
        </p:txBody>
      </p:sp>
      <p:graphicFrame>
        <p:nvGraphicFramePr>
          <p:cNvPr id="5" name="Tabelle 4">
            <a:extLst>
              <a:ext uri="{FF2B5EF4-FFF2-40B4-BE49-F238E27FC236}">
                <a16:creationId xmlns:a16="http://schemas.microsoft.com/office/drawing/2014/main" id="{04C8C449-42F7-495E-9ED4-B136ABA2ED87}"/>
              </a:ext>
            </a:extLst>
          </p:cNvPr>
          <p:cNvGraphicFramePr>
            <a:graphicFrameLocks noGrp="1"/>
          </p:cNvGraphicFramePr>
          <p:nvPr>
            <p:extLst>
              <p:ext uri="{D42A27DB-BD31-4B8C-83A1-F6EECF244321}">
                <p14:modId xmlns:p14="http://schemas.microsoft.com/office/powerpoint/2010/main" val="3240400724"/>
              </p:ext>
            </p:extLst>
          </p:nvPr>
        </p:nvGraphicFramePr>
        <p:xfrm>
          <a:off x="560241" y="1412776"/>
          <a:ext cx="8116215" cy="4306614"/>
        </p:xfrm>
        <a:graphic>
          <a:graphicData uri="http://schemas.openxmlformats.org/drawingml/2006/table">
            <a:tbl>
              <a:tblPr firstRow="1" bandRow="1">
                <a:tableStyleId>{D7AC3CCA-C797-4891-BE02-D94E43425B78}</a:tableStyleId>
              </a:tblPr>
              <a:tblGrid>
                <a:gridCol w="781175">
                  <a:extLst>
                    <a:ext uri="{9D8B030D-6E8A-4147-A177-3AD203B41FA5}">
                      <a16:colId xmlns:a16="http://schemas.microsoft.com/office/drawing/2014/main" val="490745810"/>
                    </a:ext>
                  </a:extLst>
                </a:gridCol>
                <a:gridCol w="1633366">
                  <a:extLst>
                    <a:ext uri="{9D8B030D-6E8A-4147-A177-3AD203B41FA5}">
                      <a16:colId xmlns:a16="http://schemas.microsoft.com/office/drawing/2014/main" val="2857641813"/>
                    </a:ext>
                  </a:extLst>
                </a:gridCol>
                <a:gridCol w="5701674">
                  <a:extLst>
                    <a:ext uri="{9D8B030D-6E8A-4147-A177-3AD203B41FA5}">
                      <a16:colId xmlns:a16="http://schemas.microsoft.com/office/drawing/2014/main" val="789108861"/>
                    </a:ext>
                  </a:extLst>
                </a:gridCol>
              </a:tblGrid>
              <a:tr h="715842">
                <a:tc>
                  <a:txBody>
                    <a:bodyPr/>
                    <a:lstStyle/>
                    <a:p>
                      <a:r>
                        <a:rPr lang="de-DE" b="1" dirty="0"/>
                        <a:t>1990</a:t>
                      </a:r>
                    </a:p>
                  </a:txBody>
                  <a:tcPr/>
                </a:tc>
                <a:tc>
                  <a:txBody>
                    <a:bodyPr/>
                    <a:lstStyle/>
                    <a:p>
                      <a:r>
                        <a:rPr lang="de-DE" sz="1400" b="0" dirty="0"/>
                        <a:t>550.000 Einwohner</a:t>
                      </a:r>
                      <a:endParaRPr lang="de-DE" b="0" dirty="0"/>
                    </a:p>
                  </a:txBody>
                  <a:tcPr/>
                </a:tc>
                <a:tc>
                  <a:txBody>
                    <a:bodyPr/>
                    <a:lstStyle/>
                    <a:p>
                      <a:r>
                        <a:rPr lang="de-DE" sz="1400" b="0" dirty="0"/>
                        <a:t>Aufgrund der großen Wohnungsnot gab es viel Neubau und Sanierung im Bestand. Es begann die Privatisierung  von Wohngebäuden und es gab wenig sozialen Wohnungsneubau. Die Mieten stiegen deutlich an. </a:t>
                      </a:r>
                      <a:endParaRPr lang="de-DE" b="0" dirty="0"/>
                    </a:p>
                  </a:txBody>
                  <a:tcPr/>
                </a:tc>
                <a:extLst>
                  <a:ext uri="{0D108BD9-81ED-4DB2-BD59-A6C34878D82A}">
                    <a16:rowId xmlns:a16="http://schemas.microsoft.com/office/drawing/2014/main" val="3636841212"/>
                  </a:ext>
                </a:extLst>
              </a:tr>
              <a:tr h="715842">
                <a:tc>
                  <a:txBody>
                    <a:bodyPr/>
                    <a:lstStyle/>
                    <a:p>
                      <a:r>
                        <a:rPr lang="de-DE" b="1" dirty="0"/>
                        <a:t>2002</a:t>
                      </a:r>
                    </a:p>
                  </a:txBody>
                  <a:tcPr/>
                </a:tc>
                <a:tc>
                  <a:txBody>
                    <a:bodyPr/>
                    <a:lstStyle/>
                    <a:p>
                      <a:r>
                        <a:rPr lang="de-DE" sz="1400" dirty="0"/>
                        <a:t>465.000 Einwohner </a:t>
                      </a:r>
                      <a:endParaRPr lang="de-DE" b="0" dirty="0"/>
                    </a:p>
                  </a:txBody>
                  <a:tcPr/>
                </a:tc>
                <a:tc>
                  <a:txBody>
                    <a:bodyPr/>
                    <a:lstStyle/>
                    <a:p>
                      <a:r>
                        <a:rPr lang="de-DE" sz="1400" dirty="0"/>
                        <a:t>Durch hohe Wohnungsbauförderung und Einwohnerverlust entstand ein hoher Wohnungsleerstand (etwa 16 %). Es begann der Abrisses von Wohnungen und Vermieter wurden Konkurrenten. </a:t>
                      </a:r>
                      <a:endParaRPr lang="de-DE" sz="1400" b="0" dirty="0"/>
                    </a:p>
                  </a:txBody>
                  <a:tcPr/>
                </a:tc>
                <a:extLst>
                  <a:ext uri="{0D108BD9-81ED-4DB2-BD59-A6C34878D82A}">
                    <a16:rowId xmlns:a16="http://schemas.microsoft.com/office/drawing/2014/main" val="2081867366"/>
                  </a:ext>
                </a:extLst>
              </a:tr>
              <a:tr h="563717">
                <a:tc>
                  <a:txBody>
                    <a:bodyPr/>
                    <a:lstStyle/>
                    <a:p>
                      <a:r>
                        <a:rPr lang="de-DE" b="1" dirty="0"/>
                        <a:t>2006</a:t>
                      </a:r>
                    </a:p>
                  </a:txBody>
                  <a:tcPr/>
                </a:tc>
                <a:tc>
                  <a:txBody>
                    <a:bodyPr/>
                    <a:lstStyle/>
                    <a:p>
                      <a:r>
                        <a:rPr lang="de-DE" sz="1400" dirty="0"/>
                        <a:t>480.000 Einwohner</a:t>
                      </a:r>
                      <a:endParaRPr lang="de-DE"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400" dirty="0"/>
                        <a:t>Die Stadt Dresden verkauft als einzige Kommune in Deutschland ihren gesamten Wohnungsbestand (48.000 Wohnungen).</a:t>
                      </a:r>
                      <a:endParaRPr lang="de-DE" b="0" dirty="0"/>
                    </a:p>
                  </a:txBody>
                  <a:tcPr/>
                </a:tc>
                <a:extLst>
                  <a:ext uri="{0D108BD9-81ED-4DB2-BD59-A6C34878D82A}">
                    <a16:rowId xmlns:a16="http://schemas.microsoft.com/office/drawing/2014/main" val="2904813740"/>
                  </a:ext>
                </a:extLst>
              </a:tr>
              <a:tr h="715842">
                <a:tc>
                  <a:txBody>
                    <a:bodyPr/>
                    <a:lstStyle/>
                    <a:p>
                      <a:r>
                        <a:rPr lang="de-DE" b="1" dirty="0"/>
                        <a:t>2016</a:t>
                      </a:r>
                    </a:p>
                  </a:txBody>
                  <a:tcPr/>
                </a:tc>
                <a:tc>
                  <a:txBody>
                    <a:bodyPr/>
                    <a:lstStyle/>
                    <a:p>
                      <a:r>
                        <a:rPr lang="de-DE" sz="1400" dirty="0"/>
                        <a:t>550.000 Einwohner </a:t>
                      </a:r>
                      <a:endParaRPr lang="de-DE" b="0" dirty="0"/>
                    </a:p>
                  </a:txBody>
                  <a:tcPr/>
                </a:tc>
                <a:tc>
                  <a:txBody>
                    <a:bodyPr/>
                    <a:lstStyle/>
                    <a:p>
                      <a:r>
                        <a:rPr lang="de-DE" sz="1400" dirty="0"/>
                        <a:t>Geringer Wohnungsneubau und hoher Bevölkerungszuwachs führen in Dresden zu einem erheblichen Wohnungsmangel. Die Mieten steigen schneller als die Inflationsrate.</a:t>
                      </a:r>
                      <a:endParaRPr lang="de-DE" b="0" dirty="0"/>
                    </a:p>
                  </a:txBody>
                  <a:tcPr/>
                </a:tc>
                <a:extLst>
                  <a:ext uri="{0D108BD9-81ED-4DB2-BD59-A6C34878D82A}">
                    <a16:rowId xmlns:a16="http://schemas.microsoft.com/office/drawing/2014/main" val="971188134"/>
                  </a:ext>
                </a:extLst>
              </a:tr>
              <a:tr h="507054">
                <a:tc>
                  <a:txBody>
                    <a:bodyPr/>
                    <a:lstStyle/>
                    <a:p>
                      <a:r>
                        <a:rPr lang="de-DE" b="1" dirty="0"/>
                        <a:t>2017</a:t>
                      </a:r>
                    </a:p>
                  </a:txBody>
                  <a:tcPr/>
                </a:tc>
                <a:tc>
                  <a:txBody>
                    <a:bodyPr/>
                    <a:lstStyle/>
                    <a:p>
                      <a:r>
                        <a:rPr lang="de-DE" sz="1400" dirty="0"/>
                        <a:t>552.000 Einwohner</a:t>
                      </a:r>
                      <a:endParaRPr lang="de-DE" b="0" dirty="0"/>
                    </a:p>
                  </a:txBody>
                  <a:tcPr/>
                </a:tc>
                <a:tc>
                  <a:txBody>
                    <a:bodyPr/>
                    <a:lstStyle/>
                    <a:p>
                      <a:r>
                        <a:rPr lang="de-DE" sz="1400" dirty="0"/>
                        <a:t>Der Stadtrat beschließt ein neues städtisches Wohnungsunternehmen zu gründen.</a:t>
                      </a:r>
                      <a:endParaRPr lang="de-DE" b="0" dirty="0"/>
                    </a:p>
                  </a:txBody>
                  <a:tcPr/>
                </a:tc>
                <a:extLst>
                  <a:ext uri="{0D108BD9-81ED-4DB2-BD59-A6C34878D82A}">
                    <a16:rowId xmlns:a16="http://schemas.microsoft.com/office/drawing/2014/main" val="3647107970"/>
                  </a:ext>
                </a:extLst>
              </a:tr>
              <a:tr h="1030177">
                <a:tc>
                  <a:txBody>
                    <a:bodyPr/>
                    <a:lstStyle/>
                    <a:p>
                      <a:r>
                        <a:rPr lang="de-DE" b="1" dirty="0"/>
                        <a:t>2019</a:t>
                      </a:r>
                    </a:p>
                  </a:txBody>
                  <a:tcPr/>
                </a:tc>
                <a:tc>
                  <a:txBody>
                    <a:bodyPr/>
                    <a:lstStyle/>
                    <a:p>
                      <a:r>
                        <a:rPr lang="de-DE" sz="1400" dirty="0"/>
                        <a:t>565.000 Einwohner</a:t>
                      </a:r>
                      <a:endParaRPr lang="de-DE" b="0" dirty="0"/>
                    </a:p>
                  </a:txBody>
                  <a:tcPr/>
                </a:tc>
                <a:tc>
                  <a:txBody>
                    <a:bodyPr/>
                    <a:lstStyle/>
                    <a:p>
                      <a:r>
                        <a:rPr lang="de-DE" sz="1400" dirty="0"/>
                        <a:t>Die Mieten (&lt; als 10 €/m²) des umfangreichen Wohnungsneubaus können nur noch von 30 % der Dresdner Bürger bezahlt werden. Zum Ende des Jahres werden die ersten 50 Sozialwohnungen der Stadt bezugsfertig sein (Miete 6,50 €/m²). </a:t>
                      </a:r>
                      <a:endParaRPr lang="de-DE" b="0" dirty="0"/>
                    </a:p>
                  </a:txBody>
                  <a:tcPr/>
                </a:tc>
                <a:extLst>
                  <a:ext uri="{0D108BD9-81ED-4DB2-BD59-A6C34878D82A}">
                    <a16:rowId xmlns:a16="http://schemas.microsoft.com/office/drawing/2014/main" val="1212685915"/>
                  </a:ext>
                </a:extLst>
              </a:tr>
            </a:tbl>
          </a:graphicData>
        </a:graphic>
      </p:graphicFrame>
    </p:spTree>
    <p:extLst>
      <p:ext uri="{BB962C8B-B14F-4D97-AF65-F5344CB8AC3E}">
        <p14:creationId xmlns:p14="http://schemas.microsoft.com/office/powerpoint/2010/main" val="218966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DF407-600A-4DE1-9174-F292B31A3B31}"/>
              </a:ext>
            </a:extLst>
          </p:cNvPr>
          <p:cNvSpPr>
            <a:spLocks noGrp="1"/>
          </p:cNvSpPr>
          <p:nvPr>
            <p:ph type="ctrTitle"/>
          </p:nvPr>
        </p:nvSpPr>
        <p:spPr/>
        <p:txBody>
          <a:bodyPr/>
          <a:lstStyle/>
          <a:p>
            <a:r>
              <a:rPr lang="de-DE" dirty="0"/>
              <a:t>Aktuelle Wohnsituation in Deutschland und Politische Entscheidungen</a:t>
            </a:r>
          </a:p>
        </p:txBody>
      </p:sp>
      <p:sp>
        <p:nvSpPr>
          <p:cNvPr id="3" name="Inhaltsplatzhalter 2"/>
          <p:cNvSpPr>
            <a:spLocks noGrp="1"/>
          </p:cNvSpPr>
          <p:nvPr>
            <p:ph idx="1"/>
          </p:nvPr>
        </p:nvSpPr>
        <p:spPr>
          <a:xfrm>
            <a:off x="467544" y="1586660"/>
            <a:ext cx="8229600" cy="4323482"/>
          </a:xfrm>
        </p:spPr>
        <p:txBody>
          <a:bodyPr>
            <a:normAutofit fontScale="92500" lnSpcReduction="10000"/>
          </a:bodyPr>
          <a:lstStyle/>
          <a:p>
            <a:r>
              <a:rPr lang="de-DE" sz="2000" dirty="0"/>
              <a:t>Der Bestand an Sozialwohnungen hat dramatisch abgenommen (Mangel an bezahlbaren Wohnungen).</a:t>
            </a:r>
          </a:p>
          <a:p>
            <a:r>
              <a:rPr lang="de-DE" sz="2000" dirty="0"/>
              <a:t>Die großen Städte haben einen erheblichen Einwohnerzuwachs (Wohnungsmangel). Der ländliche Bereich verliert Einwohner (Wohnungs- </a:t>
            </a:r>
            <a:r>
              <a:rPr lang="de-DE" sz="2000" dirty="0" err="1"/>
              <a:t>leerstand</a:t>
            </a:r>
            <a:r>
              <a:rPr lang="de-DE" sz="2000" dirty="0"/>
              <a:t>).</a:t>
            </a:r>
          </a:p>
          <a:p>
            <a:r>
              <a:rPr lang="de-DE" sz="2000" dirty="0"/>
              <a:t>Neubauwohnungen in Deutschland  können sich Durchschnittshaushalte kaum noch leisten. </a:t>
            </a:r>
          </a:p>
          <a:p>
            <a:r>
              <a:rPr lang="de-DE" sz="2000" dirty="0"/>
              <a:t>Bis zu 30% vom Einkommen gelten als angemessene Miete. Bürger mit geringen Einkommen bezahlen bis zu 50%.  </a:t>
            </a:r>
            <a:endParaRPr lang="de-DE" dirty="0"/>
          </a:p>
          <a:p>
            <a:r>
              <a:rPr lang="de-DE" sz="2000" dirty="0"/>
              <a:t>Um Bürgern ohne Einkommen das Wohnen zu ermöglichen, müssen die übernommenen Kosten der Mietpreisentwicklung angepasst werden. Diese Kosten werden von den Kommunen, den Bundesländern und dem Bund gemeinsam getragen.</a:t>
            </a:r>
          </a:p>
          <a:p>
            <a:r>
              <a:rPr lang="de-DE" sz="2000" dirty="0"/>
              <a:t>Der Anteil an Wohneigentum stagniert in den großen Städten bei unter 20%.</a:t>
            </a:r>
          </a:p>
          <a:p>
            <a:endParaRPr lang="de-DE" sz="2000" dirty="0"/>
          </a:p>
        </p:txBody>
      </p:sp>
    </p:spTree>
    <p:extLst>
      <p:ext uri="{BB962C8B-B14F-4D97-AF65-F5344CB8AC3E}">
        <p14:creationId xmlns:p14="http://schemas.microsoft.com/office/powerpoint/2010/main" val="71826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A1C4E-6BE7-46FF-9858-64AF5F7ED0DF}"/>
              </a:ext>
            </a:extLst>
          </p:cNvPr>
          <p:cNvSpPr>
            <a:spLocks noGrp="1"/>
          </p:cNvSpPr>
          <p:nvPr>
            <p:ph type="ctrTitle"/>
          </p:nvPr>
        </p:nvSpPr>
        <p:spPr/>
        <p:txBody>
          <a:bodyPr/>
          <a:lstStyle/>
          <a:p>
            <a:r>
              <a:rPr lang="de-DE" dirty="0"/>
              <a:t>Aktuelle Maßnahmen in </a:t>
            </a:r>
            <a:r>
              <a:rPr lang="de-DE" dirty="0" err="1"/>
              <a:t>deutschland</a:t>
            </a:r>
            <a:endParaRPr lang="de-DE" dirty="0"/>
          </a:p>
        </p:txBody>
      </p:sp>
      <p:sp>
        <p:nvSpPr>
          <p:cNvPr id="3" name="Inhaltsplatzhalter 2">
            <a:extLst>
              <a:ext uri="{FF2B5EF4-FFF2-40B4-BE49-F238E27FC236}">
                <a16:creationId xmlns:a16="http://schemas.microsoft.com/office/drawing/2014/main" id="{DFAECC94-0E46-4F82-835D-E1DDC25C3CB6}"/>
              </a:ext>
            </a:extLst>
          </p:cNvPr>
          <p:cNvSpPr>
            <a:spLocks noGrp="1"/>
          </p:cNvSpPr>
          <p:nvPr>
            <p:ph idx="1"/>
          </p:nvPr>
        </p:nvSpPr>
        <p:spPr>
          <a:xfrm>
            <a:off x="457200" y="1484784"/>
            <a:ext cx="8229600" cy="4641381"/>
          </a:xfrm>
        </p:spPr>
        <p:txBody>
          <a:bodyPr>
            <a:normAutofit/>
          </a:bodyPr>
          <a:lstStyle/>
          <a:p>
            <a:r>
              <a:rPr lang="de-DE" sz="2000" b="1" dirty="0"/>
              <a:t>Durch neue oder geänderte Gesetze der Bundesregierung soll</a:t>
            </a:r>
          </a:p>
          <a:p>
            <a:pPr lvl="1"/>
            <a:r>
              <a:rPr lang="de-DE" sz="1700" dirty="0"/>
              <a:t>der Mietenanstieg aufgrund des Wohnungsmangels verringert werden, </a:t>
            </a:r>
          </a:p>
          <a:p>
            <a:pPr lvl="1"/>
            <a:r>
              <a:rPr lang="de-DE" sz="1700" dirty="0"/>
              <a:t>die vom Mieter nach einer Modernisierung zu tragende Kostenlast reduziert werden. </a:t>
            </a:r>
            <a:endParaRPr lang="de-DE" sz="2000" dirty="0"/>
          </a:p>
          <a:p>
            <a:r>
              <a:rPr lang="de-DE" sz="2000" b="1" dirty="0"/>
              <a:t>Durch Maßnahmen der Landesregierungen </a:t>
            </a:r>
          </a:p>
          <a:p>
            <a:pPr lvl="1"/>
            <a:r>
              <a:rPr lang="de-DE" sz="1700" dirty="0"/>
              <a:t>sollen auf Landesebene die von der Bundesregierung bereitgestellten Gelder       zielgerichtet eingesetzt werden, um den Mangel an bezahlbarem Wohnraum zu       minimieren.</a:t>
            </a:r>
            <a:endParaRPr lang="de-DE" sz="2000" dirty="0"/>
          </a:p>
          <a:p>
            <a:r>
              <a:rPr lang="de-DE" sz="2000" b="1" dirty="0"/>
              <a:t>Maßnahmen der Kommunen zur Unterstützung von Neubauvorhaben und Vermeidung von Obdachlosigkeit sind zum Beispiel</a:t>
            </a:r>
          </a:p>
          <a:p>
            <a:pPr lvl="1"/>
            <a:r>
              <a:rPr lang="de-DE" sz="1700" dirty="0"/>
              <a:t>die Bereitstellung von ausreichend Flächen auf denen Wohngebäude errichtet werden können, </a:t>
            </a:r>
          </a:p>
          <a:p>
            <a:pPr lvl="1"/>
            <a:r>
              <a:rPr lang="de-DE" sz="1700" dirty="0"/>
              <a:t>die Nutzung aller Fördermöglichkeiten, um Sozialwohnungen errichten zu lassen und </a:t>
            </a:r>
          </a:p>
          <a:p>
            <a:pPr lvl="1"/>
            <a:r>
              <a:rPr lang="de-DE" sz="1700" dirty="0"/>
              <a:t>die Anpassung der Kosten der Unterkunft an die Mietentwicklung.</a:t>
            </a:r>
            <a:endParaRPr lang="de-DE" sz="2000" dirty="0"/>
          </a:p>
          <a:p>
            <a:endParaRPr lang="de-DE" sz="2000" dirty="0"/>
          </a:p>
          <a:p>
            <a:endParaRPr lang="de-DE" dirty="0"/>
          </a:p>
        </p:txBody>
      </p:sp>
    </p:spTree>
    <p:extLst>
      <p:ext uri="{BB962C8B-B14F-4D97-AF65-F5344CB8AC3E}">
        <p14:creationId xmlns:p14="http://schemas.microsoft.com/office/powerpoint/2010/main" val="1585923910"/>
      </p:ext>
    </p:extLst>
  </p:cSld>
  <p:clrMapOvr>
    <a:masterClrMapping/>
  </p:clrMapOvr>
</p:sld>
</file>

<file path=ppt/theme/theme1.xml><?xml version="1.0" encoding="utf-8"?>
<a:theme xmlns:a="http://schemas.openxmlformats.org/drawingml/2006/main" name="MV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VD" id="{B4BF93F8-CA25-4415-B54D-129CD50184FB}" vid="{A943C75F-3672-4C11-BE96-BD3C2F2573B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871</Words>
  <Application>Microsoft Office PowerPoint</Application>
  <PresentationFormat>Předvádění na obrazovce (4:3)</PresentationFormat>
  <Paragraphs>91</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Calibri</vt:lpstr>
      <vt:lpstr>MVD</vt:lpstr>
      <vt:lpstr>Prezentace aplikace PowerPoint</vt:lpstr>
      <vt:lpstr>Mieterverein Dresden und Umgebung E.v.</vt:lpstr>
      <vt:lpstr>Entwicklung des Wohnens in Deutschland nach 1945 - 1990</vt:lpstr>
      <vt:lpstr>Förderung des Wohnens</vt:lpstr>
      <vt:lpstr>Förderung des Wohnens  ab 1990</vt:lpstr>
      <vt:lpstr>Förderung des Wohnens ab 1990</vt:lpstr>
      <vt:lpstr>Entwicklung in Dresden seit 1990</vt:lpstr>
      <vt:lpstr>Aktuelle Wohnsituation in Deutschland und Politische Entscheidungen</vt:lpstr>
      <vt:lpstr>Aktuelle Maßnahmen in deutschland</vt:lpstr>
      <vt:lpstr>Was wird von der Politik erwartet?</vt:lpstr>
      <vt:lpstr>Prezentace aplikace PowerPoint</vt:lpstr>
    </vt:vector>
  </TitlesOfParts>
  <Company>LHD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jmarkert</dc:creator>
  <cp:lastModifiedBy>Klára</cp:lastModifiedBy>
  <cp:revision>244</cp:revision>
  <cp:lastPrinted>2019-03-04T14:05:49Z</cp:lastPrinted>
  <dcterms:created xsi:type="dcterms:W3CDTF">2014-06-02T12:38:00Z</dcterms:created>
  <dcterms:modified xsi:type="dcterms:W3CDTF">2019-03-06T10:34:15Z</dcterms:modified>
</cp:coreProperties>
</file>