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1.xml" ContentType="application/inkml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17"/>
  </p:notesMasterIdLst>
  <p:handoutMasterIdLst>
    <p:handoutMasterId r:id="rId18"/>
  </p:handoutMasterIdLst>
  <p:sldIdLst>
    <p:sldId id="330" r:id="rId3"/>
    <p:sldId id="359" r:id="rId4"/>
    <p:sldId id="321" r:id="rId5"/>
    <p:sldId id="357" r:id="rId6"/>
    <p:sldId id="347" r:id="rId7"/>
    <p:sldId id="358" r:id="rId8"/>
    <p:sldId id="363" r:id="rId9"/>
    <p:sldId id="362" r:id="rId10"/>
    <p:sldId id="364" r:id="rId11"/>
    <p:sldId id="365" r:id="rId12"/>
    <p:sldId id="355" r:id="rId13"/>
    <p:sldId id="367" r:id="rId14"/>
    <p:sldId id="366" r:id="rId15"/>
    <p:sldId id="327" r:id="rId16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75" autoAdjust="0"/>
    <p:restoredTop sz="73600" autoAdjust="0"/>
  </p:normalViewPr>
  <p:slideViewPr>
    <p:cSldViewPr>
      <p:cViewPr varScale="1">
        <p:scale>
          <a:sx n="85" d="100"/>
          <a:sy n="85" d="100"/>
        </p:scale>
        <p:origin x="198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12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302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600" b="1" dirty="0"/>
              <a:t>Státní sociální podpora (mil. Kč)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'Náklady '!$A$5</c:f>
              <c:strCache>
                <c:ptCount val="1"/>
                <c:pt idx="0">
                  <c:v>přídavek na dítě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'Náklady '!$B$4:$L$4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'Náklady '!$B$5:$L$5</c:f>
              <c:numCache>
                <c:formatCode>#,##0</c:formatCode>
                <c:ptCount val="11"/>
                <c:pt idx="0">
                  <c:v>6232</c:v>
                </c:pt>
                <c:pt idx="1">
                  <c:v>4736</c:v>
                </c:pt>
                <c:pt idx="2">
                  <c:v>3862</c:v>
                </c:pt>
                <c:pt idx="3">
                  <c:v>3498</c:v>
                </c:pt>
                <c:pt idx="4">
                  <c:v>3332</c:v>
                </c:pt>
                <c:pt idx="5">
                  <c:v>3329</c:v>
                </c:pt>
                <c:pt idx="6">
                  <c:v>3206</c:v>
                </c:pt>
                <c:pt idx="7">
                  <c:v>3057</c:v>
                </c:pt>
                <c:pt idx="8">
                  <c:v>2817</c:v>
                </c:pt>
                <c:pt idx="9">
                  <c:v>2479</c:v>
                </c:pt>
                <c:pt idx="10">
                  <c:v>2526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DC-4498-8C59-891CBCA19E25}"/>
            </c:ext>
          </c:extLst>
        </c:ser>
        <c:ser>
          <c:idx val="1"/>
          <c:order val="1"/>
          <c:tx>
            <c:strRef>
              <c:f>'Náklady '!$A$6</c:f>
              <c:strCache>
                <c:ptCount val="1"/>
                <c:pt idx="0">
                  <c:v>sociální příplatek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'Náklady '!$B$4:$L$4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'Náklady '!$B$6:$L$6</c:f>
              <c:numCache>
                <c:formatCode>#,##0</c:formatCode>
                <c:ptCount val="11"/>
                <c:pt idx="0">
                  <c:v>3174</c:v>
                </c:pt>
                <c:pt idx="1">
                  <c:v>2962</c:v>
                </c:pt>
                <c:pt idx="2">
                  <c:v>3100</c:v>
                </c:pt>
                <c:pt idx="3" formatCode="General">
                  <c:v>786</c:v>
                </c:pt>
                <c:pt idx="4" formatCode="General">
                  <c:v>48</c:v>
                </c:pt>
                <c:pt idx="5" formatCode="General">
                  <c:v>0</c:v>
                </c:pt>
                <c:pt idx="6" formatCode="General">
                  <c:v>0</c:v>
                </c:pt>
                <c:pt idx="7" formatCode="General">
                  <c:v>0</c:v>
                </c:pt>
                <c:pt idx="8" formatCode="General">
                  <c:v>0</c:v>
                </c:pt>
                <c:pt idx="9" formatCode="General">
                  <c:v>0</c:v>
                </c:pt>
                <c:pt idx="10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DC-4498-8C59-891CBCA19E25}"/>
            </c:ext>
          </c:extLst>
        </c:ser>
        <c:ser>
          <c:idx val="2"/>
          <c:order val="2"/>
          <c:tx>
            <c:strRef>
              <c:f>'Náklady '!$A$7</c:f>
              <c:strCache>
                <c:ptCount val="1"/>
                <c:pt idx="0">
                  <c:v>porodné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'Náklady '!$B$4:$L$4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'Náklady '!$B$7:$L$7</c:f>
              <c:numCache>
                <c:formatCode>#,##0</c:formatCode>
                <c:ptCount val="11"/>
                <c:pt idx="0">
                  <c:v>1647</c:v>
                </c:pt>
                <c:pt idx="1">
                  <c:v>1579</c:v>
                </c:pt>
                <c:pt idx="2">
                  <c:v>1565</c:v>
                </c:pt>
                <c:pt idx="3" formatCode="General">
                  <c:v>292</c:v>
                </c:pt>
                <c:pt idx="4" formatCode="General">
                  <c:v>144</c:v>
                </c:pt>
                <c:pt idx="5" formatCode="General">
                  <c:v>148</c:v>
                </c:pt>
                <c:pt idx="6" formatCode="General">
                  <c:v>143</c:v>
                </c:pt>
                <c:pt idx="7" formatCode="General">
                  <c:v>256</c:v>
                </c:pt>
                <c:pt idx="8" formatCode="General">
                  <c:v>256</c:v>
                </c:pt>
                <c:pt idx="9" formatCode="General">
                  <c:v>218</c:v>
                </c:pt>
                <c:pt idx="10" formatCode="General">
                  <c:v>176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DDC-4498-8C59-891CBCA19E25}"/>
            </c:ext>
          </c:extLst>
        </c:ser>
        <c:ser>
          <c:idx val="3"/>
          <c:order val="3"/>
          <c:tx>
            <c:strRef>
              <c:f>'Náklady '!$A$8</c:f>
              <c:strCache>
                <c:ptCount val="1"/>
                <c:pt idx="0">
                  <c:v>rodičovský příspěvek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'Náklady '!$B$4:$L$4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'Náklady '!$B$8:$L$8</c:f>
              <c:numCache>
                <c:formatCode>#,##0</c:formatCode>
                <c:ptCount val="11"/>
                <c:pt idx="0">
                  <c:v>28294</c:v>
                </c:pt>
                <c:pt idx="1">
                  <c:v>28586</c:v>
                </c:pt>
                <c:pt idx="2">
                  <c:v>27722</c:v>
                </c:pt>
                <c:pt idx="3">
                  <c:v>25709</c:v>
                </c:pt>
                <c:pt idx="4">
                  <c:v>24950</c:v>
                </c:pt>
                <c:pt idx="5">
                  <c:v>24338</c:v>
                </c:pt>
                <c:pt idx="6">
                  <c:v>22913</c:v>
                </c:pt>
                <c:pt idx="7">
                  <c:v>22480</c:v>
                </c:pt>
                <c:pt idx="8">
                  <c:v>22625</c:v>
                </c:pt>
                <c:pt idx="9">
                  <c:v>22984</c:v>
                </c:pt>
                <c:pt idx="10">
                  <c:v>24987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DDC-4498-8C59-891CBCA19E25}"/>
            </c:ext>
          </c:extLst>
        </c:ser>
        <c:ser>
          <c:idx val="4"/>
          <c:order val="4"/>
          <c:tx>
            <c:strRef>
              <c:f>'Náklady '!$A$9</c:f>
              <c:strCache>
                <c:ptCount val="1"/>
                <c:pt idx="0">
                  <c:v>dávky pěstounské péče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'Náklady '!$B$4:$L$4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'Náklady '!$B$9:$L$9</c:f>
              <c:numCache>
                <c:formatCode>General</c:formatCode>
                <c:ptCount val="11"/>
                <c:pt idx="0">
                  <c:v>844</c:v>
                </c:pt>
                <c:pt idx="1">
                  <c:v>934</c:v>
                </c:pt>
                <c:pt idx="2" formatCode="#,##0">
                  <c:v>1007</c:v>
                </c:pt>
                <c:pt idx="3" formatCode="#,##0">
                  <c:v>1090</c:v>
                </c:pt>
                <c:pt idx="4" formatCode="#,##0">
                  <c:v>1237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DDC-4498-8C59-891CBCA19E25}"/>
            </c:ext>
          </c:extLst>
        </c:ser>
        <c:ser>
          <c:idx val="5"/>
          <c:order val="5"/>
          <c:tx>
            <c:strRef>
              <c:f>'Náklady '!$A$10</c:f>
              <c:strCache>
                <c:ptCount val="1"/>
                <c:pt idx="0">
                  <c:v>pohřebné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'Náklady '!$B$4:$L$4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'Náklady '!$B$10:$L$10</c:f>
              <c:numCache>
                <c:formatCode>General</c:formatCode>
                <c:ptCount val="11"/>
                <c:pt idx="0">
                  <c:v>71</c:v>
                </c:pt>
                <c:pt idx="1">
                  <c:v>17</c:v>
                </c:pt>
                <c:pt idx="2">
                  <c:v>16</c:v>
                </c:pt>
                <c:pt idx="3">
                  <c:v>15</c:v>
                </c:pt>
                <c:pt idx="4">
                  <c:v>15</c:v>
                </c:pt>
                <c:pt idx="5">
                  <c:v>14</c:v>
                </c:pt>
                <c:pt idx="6">
                  <c:v>13</c:v>
                </c:pt>
                <c:pt idx="7">
                  <c:v>14</c:v>
                </c:pt>
                <c:pt idx="8">
                  <c:v>13</c:v>
                </c:pt>
                <c:pt idx="9">
                  <c:v>13</c:v>
                </c:pt>
                <c:pt idx="10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DDC-4498-8C59-891CBCA19E25}"/>
            </c:ext>
          </c:extLst>
        </c:ser>
        <c:ser>
          <c:idx val="6"/>
          <c:order val="6"/>
          <c:tx>
            <c:strRef>
              <c:f>'Náklady '!$A$11</c:f>
              <c:strCache>
                <c:ptCount val="1"/>
                <c:pt idx="0">
                  <c:v>příspěvek na bydlení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'Náklady '!$B$4:$L$4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'Náklady '!$B$11:$L$11</c:f>
              <c:numCache>
                <c:formatCode>#,##0</c:formatCode>
                <c:ptCount val="11"/>
                <c:pt idx="0">
                  <c:v>1619</c:v>
                </c:pt>
                <c:pt idx="1">
                  <c:v>2280</c:v>
                </c:pt>
                <c:pt idx="2">
                  <c:v>3521</c:v>
                </c:pt>
                <c:pt idx="3">
                  <c:v>4640</c:v>
                </c:pt>
                <c:pt idx="4">
                  <c:v>5732</c:v>
                </c:pt>
                <c:pt idx="5">
                  <c:v>7404</c:v>
                </c:pt>
                <c:pt idx="6">
                  <c:v>8844</c:v>
                </c:pt>
                <c:pt idx="7">
                  <c:v>9161</c:v>
                </c:pt>
                <c:pt idx="8">
                  <c:v>9262</c:v>
                </c:pt>
                <c:pt idx="9">
                  <c:v>8622</c:v>
                </c:pt>
                <c:pt idx="10">
                  <c:v>7708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DDC-4498-8C59-891CBCA19E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5724480"/>
        <c:axId val="289189888"/>
      </c:barChart>
      <c:catAx>
        <c:axId val="225724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89189888"/>
        <c:crosses val="autoZero"/>
        <c:auto val="1"/>
        <c:lblAlgn val="ctr"/>
        <c:lblOffset val="100"/>
        <c:noMultiLvlLbl val="0"/>
      </c:catAx>
      <c:valAx>
        <c:axId val="289189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25724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4F3C8-B97A-4B88-BE1D-97E39AE393AC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22F43-4894-4F4A-ABA4-2B53FA1987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474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840" units="cm"/>
          <inkml:channel name="Y" type="integer" max="1671" units="cm"/>
          <inkml:channel name="T" type="integer" max="2.14748E9" units="dev"/>
        </inkml:traceFormat>
        <inkml:channelProperties>
          <inkml:channelProperty channel="X" name="resolution" value="80.67227" units="1/cm"/>
          <inkml:channelProperty channel="Y" name="resolution" value="62.35075" units="1/cm"/>
          <inkml:channelProperty channel="T" name="resolution" value="1" units="1/dev"/>
        </inkml:channelProperties>
      </inkml:inkSource>
      <inkml:timestamp xml:id="ts0" timeString="2019-03-12T13:05:50.062"/>
    </inkml:context>
    <inkml:brush xml:id="br0">
      <inkml:brushProperty name="width" value="0.26667" units="cm"/>
      <inkml:brushProperty name="height" value="0.53333" units="cm"/>
      <inkml:brushProperty name="color" value="#FF0000"/>
      <inkml:brushProperty name="tip" value="rectangle"/>
      <inkml:brushProperty name="rasterOp" value="maskPen"/>
      <inkml:brushProperty name="fitToCurve" value="1"/>
    </inkml:brush>
  </inkml:definitions>
  <inkml:trace contextRef="#ctx0" brushRef="#br0">0 54 0,'0'33'1234,"94"-33"-1234,-62 0 0,30 0 16,-30 0-16,-1 0 406,32 0-406,31 0 15,-31 0-15,-1 0 16,-30 0-16,-1 0 16,32 0-16,-32 0 15,1 0 1,-1 0 0,0 0 15,1 0-16,-1 0 1,0 0-16,1 0 31,-1 0 1,0 0-17,1 0 1,-1 0-1,1 0 17,-1 0-17,0 0 1,1 0 0,-1 0 15,0 0-16,1 0 32,-1 0-31,0 0 0,1 0-1,-1 0 16,0 0-15,1 0 15,-1 0-15,1 0 0,-1 0 15,0 0-16,1 0 32,-1 0-31,0 0 0,1 0 15,-1 0-16,0-33-15,1 33 16,-1 0 172,32 0-173,-32 0-15,1 0 16,-1 0-16,-1 0 15,2 0-15,-1 0 16,0 0 15,1 0 1,-1 0-1,0 0-31,1 0 15,-1 0 17,0 0-1,1 0-31,-1 0 31,1 0-15,-1 0 15,0 0-15,1 0 15,-1 0-15,0 0-1,1 0 1,-1 0-1,0 0 32,1 0-15,-1 0-32,0 0 31,1 0-16,-1 0 1,1 0 0,-1 0-1,0 0 1,1 0 0,-1 0-1,0 0 1,1 0-1,-1 0 1,0 0 15,1 0-15,-1 0 0,1 0-1,-1 0 1,0 0-1,1 0 1,-1 0-16,0 0 16,1 0 15,-1 0 0,0 0-15,1 0-16,-1 0 15,0 0 1,1 0 31,-1 0-47,1 0 16,-1 0-1,0 0-15,1 0 16,-1 0-16,0 0 31,1 0-15,-1 0-16,0 0 31,1 0-15,-1 0 77,0 0-77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31C94-73A7-451E-A6F0-41C3A12B1656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A7ED4A-EE6E-45F9-929D-36C86B7076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95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>
            <a:extLst>
              <a:ext uri="{FF2B5EF4-FFF2-40B4-BE49-F238E27FC236}">
                <a16:creationId xmlns:a16="http://schemas.microsoft.com/office/drawing/2014/main" id="{F8CF261C-27AF-4255-80FE-80679837D10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Zástupný symbol pro poznámky 2">
            <a:extLst>
              <a:ext uri="{FF2B5EF4-FFF2-40B4-BE49-F238E27FC236}">
                <a16:creationId xmlns:a16="http://schemas.microsoft.com/office/drawing/2014/main" id="{FADC64BD-BB97-466C-9B46-426D0E3494A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6387" name="Zástupný symbol pro číslo snímku 3">
            <a:extLst>
              <a:ext uri="{FF2B5EF4-FFF2-40B4-BE49-F238E27FC236}">
                <a16:creationId xmlns:a16="http://schemas.microsoft.com/office/drawing/2014/main" id="{5CDAFC10-9A19-46CB-9CF5-4AFCBF2E4A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7028D32-1F6A-4741-AF14-8DDBDC5F9904}" type="slidenum">
              <a:rPr lang="cs-CZ" altLang="en-US">
                <a:latin typeface="Calibri" panose="020F0502020204030204" pitchFamily="34" charset="0"/>
              </a:rPr>
              <a:pPr eaLnBrk="1" hangingPunct="1"/>
              <a:t>1</a:t>
            </a:fld>
            <a:endParaRPr lang="cs-CZ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9219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A7ED4A-EE6E-45F9-929D-36C86B707693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0085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A7ED4A-EE6E-45F9-929D-36C86B707693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7163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A7ED4A-EE6E-45F9-929D-36C86B707693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3366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 mapy vyplývá,</a:t>
            </a:r>
            <a:r>
              <a:rPr lang="cs-CZ" baseline="0" dirty="0" smtClean="0"/>
              <a:t> že největší podíl obecních/státních bytů je v Karlovarském kraji a Hl. městě Praze. Nejnižší podíl je naopak ve Středočeském kraji a Zlínském kraji. Nicméně podíl těchto bytů je i přesto velmi nízký, tj. maximálně 5,5 % a neustále se snižuje, jak je vidět na růžových sloupcích.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A7ED4A-EE6E-45F9-929D-36C86B707693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008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 výše uvedené tabulky je zřejmé, že pronajímané</a:t>
            </a:r>
            <a:r>
              <a:rPr lang="cs-CZ" baseline="0" dirty="0" smtClean="0"/>
              <a:t> byty za běžnou tržní cenu, mají nejvyšší náklady na bydlení, oproti ostatním formám bydlení.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A7ED4A-EE6E-45F9-929D-36C86B707693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3984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</a:t>
            </a:r>
            <a:r>
              <a:rPr lang="cs-CZ" baseline="0" dirty="0" smtClean="0"/>
              <a:t> tabulce jsou uvedeny počty obecních bytů ve statuárních městech a následně je uveden přepočet na jednoho obyvatele. Z tabulky jasně vyplývá, že nejméně dostupné obecní byty jsou v Ústí nad Labem, kde na jeden byt „čeká“ 167 obyvatel, následuje Liberec a Olomouc. Oproti tomu je největší dostupnost obecních bytů v Brně a v Ostravě.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A7ED4A-EE6E-45F9-929D-36C86B707693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0603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A7ED4A-EE6E-45F9-929D-36C86B707693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1381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A7ED4A-EE6E-45F9-929D-36C86B707693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3410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A7ED4A-EE6E-45F9-929D-36C86B707693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32624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A7ED4A-EE6E-45F9-929D-36C86B707693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5482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765EAD0-4FF5-441F-B79F-F6809A1253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656BE8-5711-4B07-B5F9-71F3979A1CC5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BC7A8-80F8-4F1F-B345-EC1D2B202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EEECE1"/>
              </a:solidFill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7617F309-0188-484E-BD63-50466FB88180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01723-CB38-4BBC-ACCE-5B75C1D4E612}" type="datetime1">
              <a:rPr lang="cs-CZ">
                <a:solidFill>
                  <a:srgbClr val="EEECE1"/>
                </a:solidFill>
              </a:rPr>
              <a:pPr>
                <a:defRPr/>
              </a:pPr>
              <a:t>13.03.2019</a:t>
            </a:fld>
            <a:endParaRPr lang="cs-CZ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004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8">
            <a:extLst>
              <a:ext uri="{FF2B5EF4-FFF2-40B4-BE49-F238E27FC236}">
                <a16:creationId xmlns:a16="http://schemas.microsoft.com/office/drawing/2014/main" id="{49602EBC-6C48-409D-B078-3F98F5950E77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34925" y="30163"/>
            <a:ext cx="8405813" cy="590550"/>
            <a:chOff x="34925" y="30163"/>
            <a:chExt cx="8405813" cy="590550"/>
          </a:xfrm>
        </p:grpSpPr>
        <p:pic>
          <p:nvPicPr>
            <p:cNvPr id="5" name="Picture 2">
              <a:extLst>
                <a:ext uri="{FF2B5EF4-FFF2-40B4-BE49-F238E27FC236}">
                  <a16:creationId xmlns:a16="http://schemas.microsoft.com/office/drawing/2014/main" id="{B44E3018-BEBF-41F9-9E22-2FE2746A621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25" y="30163"/>
              <a:ext cx="2781300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4">
              <a:extLst>
                <a:ext uri="{FF2B5EF4-FFF2-40B4-BE49-F238E27FC236}">
                  <a16:creationId xmlns:a16="http://schemas.microsoft.com/office/drawing/2014/main" id="{14363E3B-277E-4F6E-BF6F-0E0ED48A97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 bwMode="auto">
            <a:xfrm>
              <a:off x="7130598" y="43917"/>
              <a:ext cx="537746" cy="551253"/>
            </a:xfrm>
            <a:prstGeom prst="roundRect">
              <a:avLst/>
            </a:prstGeom>
            <a:noFill/>
            <a:ln>
              <a:noFill/>
            </a:ln>
            <a:effectLst/>
            <a:extLst/>
          </p:spPr>
        </p:pic>
        <p:pic>
          <p:nvPicPr>
            <p:cNvPr id="7" name="Picture 6" descr="C:\Users\Matin\Desktop\Sociální bydlení 2-3.png">
              <a:extLst>
                <a:ext uri="{FF2B5EF4-FFF2-40B4-BE49-F238E27FC236}">
                  <a16:creationId xmlns:a16="http://schemas.microsoft.com/office/drawing/2014/main" id="{CCD6AF53-1AC2-4113-8E32-AC04998EC15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650" y="44450"/>
              <a:ext cx="700088" cy="576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473CB50-CEEF-4A22-AC65-8CEA96B5DEF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1AB992F-8D8B-4777-8E27-9F611591C762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ABDB22D1-FE81-4D15-8A22-EF0BB557A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EEECE1"/>
              </a:solidFill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244B453-91AE-4111-8FC2-40171936712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E6F7B-F428-4ABB-9E7B-D57C7E02B0AB}" type="datetime1">
              <a:rPr lang="cs-CZ">
                <a:solidFill>
                  <a:srgbClr val="EEECE1"/>
                </a:solidFill>
              </a:rPr>
              <a:pPr>
                <a:defRPr/>
              </a:pPr>
              <a:t>13.03.2019</a:t>
            </a:fld>
            <a:endParaRPr lang="cs-CZ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823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5084071-8D45-4AE4-BA49-3B0F34DC15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166EEB-6BDA-4D54-B6EB-9457C6E095CF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8906C8-5EBB-4067-BC20-F6C89B39B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EEECE1"/>
              </a:solidFill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176E0D8B-CE2F-4F46-A3F0-1F65F052C4C5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883D3-EAC1-4DA3-9305-F2795A11A33B}" type="datetime1">
              <a:rPr lang="cs-CZ">
                <a:solidFill>
                  <a:srgbClr val="EEECE1"/>
                </a:solidFill>
              </a:rPr>
              <a:pPr>
                <a:defRPr/>
              </a:pPr>
              <a:t>13.03.2019</a:t>
            </a:fld>
            <a:endParaRPr lang="cs-CZ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338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Slide Number Placeholder 5">
            <a:extLst/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F00B6-D409-49F3-80AE-09C13D6411CF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EEECE1"/>
              </a:solidFill>
            </a:endParaRPr>
          </a:p>
        </p:txBody>
      </p:sp>
      <p:sp>
        <p:nvSpPr>
          <p:cNvPr id="6" name="Date Placeholder 3">
            <a:extLst/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CF95B-5109-4E52-A792-3B443C31393E}" type="datetime1">
              <a:rPr lang="cs-CZ">
                <a:solidFill>
                  <a:srgbClr val="EEECE1"/>
                </a:solidFill>
              </a:rPr>
              <a:pPr>
                <a:defRPr/>
              </a:pPr>
              <a:t>13.03.2019</a:t>
            </a:fld>
            <a:endParaRPr lang="cs-CZ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3906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Slide Number Placeholder 5">
            <a:extLst/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21F2A-7AEC-4FAA-B0CA-18EED7EBFBE6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9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EEECE1"/>
              </a:solidFill>
            </a:endParaRPr>
          </a:p>
        </p:txBody>
      </p:sp>
      <p:sp>
        <p:nvSpPr>
          <p:cNvPr id="10" name="Date Placeholder 3">
            <a:extLst/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1BDF0-DF60-4294-80CB-965059C2AAFD}" type="datetime1">
              <a:rPr lang="cs-CZ">
                <a:solidFill>
                  <a:srgbClr val="EEECE1"/>
                </a:solidFill>
              </a:rPr>
              <a:pPr>
                <a:defRPr/>
              </a:pPr>
              <a:t>13.03.2019</a:t>
            </a:fld>
            <a:endParaRPr lang="cs-CZ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1712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Slide Number Placeholder 5">
            <a:extLst/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6BDD1-16E6-495F-ADD1-FBB086849D78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9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EEECE1"/>
              </a:solidFill>
            </a:endParaRPr>
          </a:p>
        </p:txBody>
      </p:sp>
      <p:sp>
        <p:nvSpPr>
          <p:cNvPr id="10" name="Date Placeholder 3">
            <a:extLst/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472F5-5FAE-47C4-A56D-E3441B3235AD}" type="datetime1">
              <a:rPr lang="cs-CZ">
                <a:solidFill>
                  <a:srgbClr val="EEECE1"/>
                </a:solidFill>
              </a:rPr>
              <a:pPr>
                <a:defRPr/>
              </a:pPr>
              <a:t>13.03.2019</a:t>
            </a:fld>
            <a:endParaRPr lang="cs-CZ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0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kupina 8"/>
          <p:cNvGrpSpPr>
            <a:grpSpLocks/>
          </p:cNvGrpSpPr>
          <p:nvPr userDrawn="1"/>
        </p:nvGrpSpPr>
        <p:grpSpPr bwMode="auto">
          <a:xfrm>
            <a:off x="34925" y="30163"/>
            <a:ext cx="8405813" cy="590550"/>
            <a:chOff x="34925" y="30163"/>
            <a:chExt cx="8405813" cy="590550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4925" y="30163"/>
              <a:ext cx="2781300" cy="577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4">
              <a:extLst/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 bwMode="auto">
            <a:xfrm>
              <a:off x="7130598" y="43917"/>
              <a:ext cx="537746" cy="551253"/>
            </a:xfrm>
            <a:prstGeom prst="roundRect">
              <a:avLst/>
            </a:prstGeom>
            <a:noFill/>
            <a:ln>
              <a:noFill/>
            </a:ln>
            <a:effectLst/>
            <a:extLst/>
          </p:spPr>
        </p:pic>
        <p:pic>
          <p:nvPicPr>
            <p:cNvPr id="8" name="Picture 6" descr="C:\Users\Matin\Desktop\Sociální bydlení 2-3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740650" y="44450"/>
              <a:ext cx="700088" cy="576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9" name="Slide Number Placeholder 5">
            <a:extLst/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2C3C0-2B11-44A0-B36F-7EC47A0F5AEC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10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EEECE1"/>
              </a:solidFill>
            </a:endParaRPr>
          </a:p>
        </p:txBody>
      </p:sp>
      <p:sp>
        <p:nvSpPr>
          <p:cNvPr id="11" name="Date Placeholder 3">
            <a:extLst/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7F0CF-89C6-409D-8753-85C70F0C9C45}" type="datetime1">
              <a:rPr lang="cs-CZ">
                <a:solidFill>
                  <a:srgbClr val="EEECE1"/>
                </a:solidFill>
              </a:rPr>
              <a:pPr>
                <a:defRPr/>
              </a:pPr>
              <a:t>13.03.2019</a:t>
            </a:fld>
            <a:endParaRPr lang="cs-CZ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3022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kupina 8"/>
          <p:cNvGrpSpPr>
            <a:grpSpLocks/>
          </p:cNvGrpSpPr>
          <p:nvPr userDrawn="1"/>
        </p:nvGrpSpPr>
        <p:grpSpPr bwMode="auto">
          <a:xfrm>
            <a:off x="34925" y="30163"/>
            <a:ext cx="8405813" cy="590550"/>
            <a:chOff x="34925" y="30163"/>
            <a:chExt cx="8405813" cy="590550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4925" y="30163"/>
              <a:ext cx="2781300" cy="577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4">
              <a:extLst/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 bwMode="auto">
            <a:xfrm>
              <a:off x="7130598" y="43917"/>
              <a:ext cx="537746" cy="551253"/>
            </a:xfrm>
            <a:prstGeom prst="roundRect">
              <a:avLst/>
            </a:prstGeom>
            <a:noFill/>
            <a:ln>
              <a:noFill/>
            </a:ln>
            <a:effectLst/>
            <a:extLst/>
          </p:spPr>
        </p:pic>
        <p:pic>
          <p:nvPicPr>
            <p:cNvPr id="10" name="Picture 6" descr="C:\Users\Matin\Desktop\Sociální bydlení 2-3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740650" y="44450"/>
              <a:ext cx="700088" cy="576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Slide Number Placeholder 5">
            <a:extLst/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81A31-DB7C-496E-904B-70C4DC76275B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12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EEECE1"/>
              </a:solidFill>
            </a:endParaRPr>
          </a:p>
        </p:txBody>
      </p:sp>
      <p:sp>
        <p:nvSpPr>
          <p:cNvPr id="13" name="Date Placeholder 3">
            <a:extLst/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D73CB-1B68-4BFE-B4ED-44592E6B00D5}" type="datetime1">
              <a:rPr lang="cs-CZ">
                <a:solidFill>
                  <a:srgbClr val="EEECE1"/>
                </a:solidFill>
              </a:rPr>
              <a:pPr>
                <a:defRPr/>
              </a:pPr>
              <a:t>13.03.2019</a:t>
            </a:fld>
            <a:endParaRPr lang="cs-CZ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8491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7" name="Slide Number Placeholder 5">
            <a:extLst/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028D1-CF9F-44C9-AC65-BA5EC59084E8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8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EEECE1"/>
              </a:solidFill>
            </a:endParaRPr>
          </a:p>
        </p:txBody>
      </p:sp>
      <p:sp>
        <p:nvSpPr>
          <p:cNvPr id="9" name="Date Placeholder 3">
            <a:extLst/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B419D-450A-40F6-B521-7FE65A5B09A2}" type="datetime1">
              <a:rPr lang="cs-CZ">
                <a:solidFill>
                  <a:srgbClr val="EEECE1"/>
                </a:solidFill>
              </a:rPr>
              <a:pPr>
                <a:defRPr/>
              </a:pPr>
              <a:t>13.03.2019</a:t>
            </a:fld>
            <a:endParaRPr lang="cs-CZ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400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8EFEA-C6FF-4E1F-84FE-645D1DB7FC1D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7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EEECE1"/>
              </a:solidFill>
            </a:endParaRPr>
          </a:p>
        </p:txBody>
      </p:sp>
      <p:sp>
        <p:nvSpPr>
          <p:cNvPr id="8" name="Date Placeholder 3">
            <a:extLst/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1E193-9281-4FFA-B9ED-332F1F1F528D}" type="datetime1">
              <a:rPr lang="cs-CZ">
                <a:solidFill>
                  <a:srgbClr val="EEECE1"/>
                </a:solidFill>
              </a:rPr>
              <a:pPr>
                <a:defRPr/>
              </a:pPr>
              <a:t>13.03.2019</a:t>
            </a:fld>
            <a:endParaRPr lang="cs-CZ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0311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Slide Number Placeholder 5">
            <a:extLst/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D3AC9-04C0-4AC6-84F8-C289F707E571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11" name="Footer Placeholder 4">
            <a:extLst/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EEECE1"/>
              </a:solidFill>
            </a:endParaRPr>
          </a:p>
        </p:txBody>
      </p:sp>
      <p:sp>
        <p:nvSpPr>
          <p:cNvPr id="12" name="Date Placeholder 3">
            <a:extLst/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B3BD4-D92D-4A22-87D3-69A0129EEEBD}" type="datetime1">
              <a:rPr lang="cs-CZ">
                <a:solidFill>
                  <a:srgbClr val="EEECE1"/>
                </a:solidFill>
              </a:rPr>
              <a:pPr>
                <a:defRPr/>
              </a:pPr>
              <a:t>13.03.2019</a:t>
            </a:fld>
            <a:endParaRPr lang="cs-CZ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760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5A39235-CF56-4B4C-AA94-5D1764AB03F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AE79655-9C42-4433-9A85-562F9D39987C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3A6C7B7-C5B0-4129-9884-F6892EED5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EEECE1"/>
              </a:solidFill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5A4FC069-EBAC-4B49-8CFF-9A58D8C9104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96AB6-8FE3-4876-BA59-8642FC47792C}" type="datetime1">
              <a:rPr lang="cs-CZ">
                <a:solidFill>
                  <a:srgbClr val="EEECE1"/>
                </a:solidFill>
              </a:rPr>
              <a:pPr>
                <a:defRPr/>
              </a:pPr>
              <a:t>13.03.2019</a:t>
            </a:fld>
            <a:endParaRPr lang="cs-CZ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916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Slide Number Placeholder 5">
            <a:extLst/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95F2A-CBB1-45DB-B190-FA1A93B43828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10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EEECE1"/>
              </a:solidFill>
            </a:endParaRPr>
          </a:p>
        </p:txBody>
      </p:sp>
      <p:sp>
        <p:nvSpPr>
          <p:cNvPr id="11" name="Date Placeholder 3">
            <a:extLst/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3F07D-D664-4568-A78A-8C6779A49742}" type="datetime1">
              <a:rPr lang="cs-CZ">
                <a:solidFill>
                  <a:srgbClr val="EEECE1"/>
                </a:solidFill>
              </a:rPr>
              <a:pPr>
                <a:defRPr/>
              </a:pPr>
              <a:t>13.03.2019</a:t>
            </a:fld>
            <a:endParaRPr lang="cs-CZ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02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8"/>
          <p:cNvGrpSpPr>
            <a:grpSpLocks/>
          </p:cNvGrpSpPr>
          <p:nvPr userDrawn="1"/>
        </p:nvGrpSpPr>
        <p:grpSpPr bwMode="auto">
          <a:xfrm>
            <a:off x="34925" y="30163"/>
            <a:ext cx="8405813" cy="590550"/>
            <a:chOff x="34925" y="30163"/>
            <a:chExt cx="8405813" cy="590550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4925" y="30163"/>
              <a:ext cx="2781300" cy="577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4">
              <a:extLst/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 bwMode="auto">
            <a:xfrm>
              <a:off x="7130598" y="43917"/>
              <a:ext cx="537746" cy="551253"/>
            </a:xfrm>
            <a:prstGeom prst="roundRect">
              <a:avLst/>
            </a:prstGeom>
            <a:noFill/>
            <a:ln>
              <a:noFill/>
            </a:ln>
            <a:effectLst/>
            <a:extLst/>
          </p:spPr>
        </p:pic>
        <p:pic>
          <p:nvPicPr>
            <p:cNvPr id="7" name="Picture 6" descr="C:\Users\Matin\Desktop\Sociální bydlení 2-3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740650" y="44450"/>
              <a:ext cx="700088" cy="576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Slide Number Placeholder 5">
            <a:extLst/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C7BBD-5CB3-48E7-821B-0254F1E896CE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9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EEECE1"/>
              </a:solidFill>
            </a:endParaRPr>
          </a:p>
        </p:txBody>
      </p:sp>
      <p:sp>
        <p:nvSpPr>
          <p:cNvPr id="10" name="Date Placeholder 3">
            <a:extLst/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1C40C-9482-4FC0-93A4-47F67FAC9DB5}" type="datetime1">
              <a:rPr lang="cs-CZ">
                <a:solidFill>
                  <a:srgbClr val="EEECE1"/>
                </a:solidFill>
              </a:rPr>
              <a:pPr>
                <a:defRPr/>
              </a:pPr>
              <a:t>13.03.2019</a:t>
            </a:fld>
            <a:endParaRPr lang="cs-CZ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815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Slide Number Placeholder 5">
            <a:extLst/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21E58-4F55-49F3-A5B0-AED260E4A54B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EEECE1"/>
              </a:solidFill>
            </a:endParaRPr>
          </a:p>
        </p:txBody>
      </p:sp>
      <p:sp>
        <p:nvSpPr>
          <p:cNvPr id="6" name="Date Placeholder 3">
            <a:extLst/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446C9-98D0-4D51-BE0B-C9C0AEE9CC70}" type="datetime1">
              <a:rPr lang="cs-CZ">
                <a:solidFill>
                  <a:srgbClr val="EEECE1"/>
                </a:solidFill>
              </a:rPr>
              <a:pPr>
                <a:defRPr/>
              </a:pPr>
              <a:t>13.03.2019</a:t>
            </a:fld>
            <a:endParaRPr lang="cs-CZ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653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436189A-B793-4D61-9BA6-ED4AB19F62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0C411A-2680-4272-A0D0-3A4C77B5F52E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834809F-E37F-4546-9AFF-E4A602043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EEECE1"/>
              </a:solidFill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2245976A-336A-48D9-AECF-8C22E1E4F8B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D68FC-6DB4-4E29-9EEE-63B662DADEF9}" type="datetime1">
              <a:rPr lang="cs-CZ">
                <a:solidFill>
                  <a:srgbClr val="EEECE1"/>
                </a:solidFill>
              </a:rPr>
              <a:pPr>
                <a:defRPr/>
              </a:pPr>
              <a:t>13.03.2019</a:t>
            </a:fld>
            <a:endParaRPr lang="cs-CZ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6439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74F4EEE-71D9-45A3-84ED-E63153D26AF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160903F-7D07-4A1F-9B5D-CE240C298184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CC008482-8AA7-40FF-83F9-068779D1A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EEECE1"/>
              </a:solidFill>
            </a:endParaRP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0EA55C5D-2588-4DE2-BE5E-5862A83966B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9D48D-0DD5-41CE-A968-8F27F34B1F1F}" type="datetime1">
              <a:rPr lang="cs-CZ">
                <a:solidFill>
                  <a:srgbClr val="EEECE1"/>
                </a:solidFill>
              </a:rPr>
              <a:pPr>
                <a:defRPr/>
              </a:pPr>
              <a:t>13.03.2019</a:t>
            </a:fld>
            <a:endParaRPr lang="cs-CZ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29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547C9AA-D0D7-41F5-B3B4-00624AD2CE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C0C8291-548A-4B15-9FA4-76036846BB5B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2FD359C-DBC0-486F-86BA-BCB32DF44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EEECE1"/>
              </a:solidFill>
            </a:endParaRP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CFB0ABD1-4CCE-40DD-905A-F674960AFAC0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EBCCA-2EC5-4099-B36D-0F9E09F483B4}" type="datetime1">
              <a:rPr lang="cs-CZ">
                <a:solidFill>
                  <a:srgbClr val="EEECE1"/>
                </a:solidFill>
              </a:rPr>
              <a:pPr>
                <a:defRPr/>
              </a:pPr>
              <a:t>13.03.2019</a:t>
            </a:fld>
            <a:endParaRPr lang="cs-CZ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0288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DC85174-549A-4182-9E8B-9E88CE318C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C66ABE0-9EE9-4767-B989-D3998290B6A3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343D15D-78A5-4D17-A28A-2E3A86321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EEECE1"/>
              </a:solidFill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73B4F4A-7737-401F-B63A-A66D498E586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5B809-DCD6-410D-A0B1-590CF6DBCA34}" type="datetime1">
              <a:rPr lang="cs-CZ">
                <a:solidFill>
                  <a:srgbClr val="EEECE1"/>
                </a:solidFill>
              </a:rPr>
              <a:pPr>
                <a:defRPr/>
              </a:pPr>
              <a:t>13.03.2019</a:t>
            </a:fld>
            <a:endParaRPr lang="cs-CZ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7488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144F98-1697-4943-8F75-F6538C050A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48C62F6-7E71-4CE7-BDCC-D4EDED915159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AD45043-C5D4-48B8-A903-F6D99B5BA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EEECE1"/>
              </a:solidFill>
            </a:endParaRP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902A6357-91F5-4764-BB03-E1628B179749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0DB6E-84AF-471A-9205-12D69E78F2FB}" type="datetime1">
              <a:rPr lang="cs-CZ">
                <a:solidFill>
                  <a:srgbClr val="EEECE1"/>
                </a:solidFill>
              </a:rPr>
              <a:pPr>
                <a:defRPr/>
              </a:pPr>
              <a:t>13.03.2019</a:t>
            </a:fld>
            <a:endParaRPr lang="cs-CZ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297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3D5FA742-5A27-4778-914D-905EF13260AA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B65A0B20-D74D-444D-800B-7C9279970441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1531BB67-045A-4329-9E4C-A73C1ADB998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EEECE1"/>
              </a:solidFill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EE8032AB-BCA2-4377-AFBA-57EA2E2C0434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350DB-052E-433F-878F-DA5995074A6E}" type="datetime1">
              <a:rPr lang="cs-CZ">
                <a:solidFill>
                  <a:srgbClr val="EEECE1"/>
                </a:solidFill>
              </a:rPr>
              <a:pPr>
                <a:defRPr/>
              </a:pPr>
              <a:t>13.03.2019</a:t>
            </a:fld>
            <a:endParaRPr lang="cs-CZ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26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kupina 8">
            <a:extLst>
              <a:ext uri="{FF2B5EF4-FFF2-40B4-BE49-F238E27FC236}">
                <a16:creationId xmlns:a16="http://schemas.microsoft.com/office/drawing/2014/main" id="{E1E61287-4D5E-475F-A581-6B56A2218213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34925" y="30163"/>
            <a:ext cx="8405813" cy="590550"/>
            <a:chOff x="34925" y="30163"/>
            <a:chExt cx="8405813" cy="590550"/>
          </a:xfrm>
        </p:grpSpPr>
        <p:pic>
          <p:nvPicPr>
            <p:cNvPr id="6" name="Picture 2">
              <a:extLst>
                <a:ext uri="{FF2B5EF4-FFF2-40B4-BE49-F238E27FC236}">
                  <a16:creationId xmlns:a16="http://schemas.microsoft.com/office/drawing/2014/main" id="{9FC5CC5D-E287-41FF-BB3B-30096256406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25" y="30163"/>
              <a:ext cx="2781300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4">
              <a:extLst>
                <a:ext uri="{FF2B5EF4-FFF2-40B4-BE49-F238E27FC236}">
                  <a16:creationId xmlns:a16="http://schemas.microsoft.com/office/drawing/2014/main" id="{55FA322B-10B8-42BF-AD8C-88A10A15E6B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 bwMode="auto">
            <a:xfrm>
              <a:off x="7130598" y="43917"/>
              <a:ext cx="537746" cy="551253"/>
            </a:xfrm>
            <a:prstGeom prst="roundRect">
              <a:avLst/>
            </a:prstGeom>
            <a:noFill/>
            <a:ln>
              <a:noFill/>
            </a:ln>
            <a:effectLst/>
            <a:extLst/>
          </p:spPr>
        </p:pic>
        <p:pic>
          <p:nvPicPr>
            <p:cNvPr id="8" name="Picture 6" descr="C:\Users\Matin\Desktop\Sociální bydlení 2-3.png">
              <a:extLst>
                <a:ext uri="{FF2B5EF4-FFF2-40B4-BE49-F238E27FC236}">
                  <a16:creationId xmlns:a16="http://schemas.microsoft.com/office/drawing/2014/main" id="{F6484064-376D-4C2A-AFB5-37A93D57E71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650" y="44450"/>
              <a:ext cx="700088" cy="576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2A93CF0-B55D-4B63-B37A-4943B5BBFE3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41ECE22-EBE5-4349-B054-47D52E7B102E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2AFCAF27-59AB-491C-8F46-6E32B0F59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EEECE1"/>
              </a:solidFill>
            </a:endParaRP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6D3C637-7E4D-4819-AB7E-210CBABF1B1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E097B-FE05-43BA-9E04-13FCEB23D423}" type="datetime1">
              <a:rPr lang="cs-CZ">
                <a:solidFill>
                  <a:srgbClr val="EEECE1"/>
                </a:solidFill>
              </a:rPr>
              <a:pPr>
                <a:defRPr/>
              </a:pPr>
              <a:t>13.03.2019</a:t>
            </a:fld>
            <a:endParaRPr lang="cs-CZ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109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DD0186-B2CD-4ABC-855B-046AEA949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A411E0FF-BB01-4937-8257-9212CBE7583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2FBC21-DA79-4E90-8019-A28698A915B3}"/>
              </a:ext>
            </a:extLst>
          </p:cNvPr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33356D3-D191-4D9A-B07C-2A43020A9C1D}"/>
              </a:ext>
            </a:extLst>
          </p:cNvPr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42697-D132-4559-981B-BF5B9860C4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A7D1421-3631-4696-A11B-E93EB09D6A63}" type="slidenum">
              <a:rPr lang="cs-CZ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en-US">
              <a:cs typeface="Arial" panose="020B060402020202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7DEDB6-6DC6-44C0-A1D7-2613755F7E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>
              <a:solidFill>
                <a:srgbClr val="EEECE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DD31F-E498-4E24-A503-FDD1C14B61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B7BB42-3C12-45AA-9EC4-39105212E5FA}" type="datetime1">
              <a:rPr lang="cs-CZ">
                <a:solidFill>
                  <a:srgbClr val="EEECE1"/>
                </a:solidFill>
              </a:rPr>
              <a:pPr>
                <a:defRPr/>
              </a:pPr>
              <a:t>13.03.2019</a:t>
            </a:fld>
            <a:endParaRPr lang="cs-CZ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409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9BBB59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8064A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4BACC6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7" name="Rectangle 6">
            <a:extLst/>
          </p:cNvPr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>
            <a:extLst/>
          </p:cNvPr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6C00EE-63F4-4E81-BB76-D433E26C0D9C}" type="slidenum">
              <a:rPr lang="cs-CZ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 altLang="en-US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>
              <a:solidFill>
                <a:srgbClr val="EEECE1"/>
              </a:solidFill>
            </a:endParaRP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FD59A1-B596-4800-AA18-2A45A86C9D3A}" type="datetime1">
              <a:rPr lang="cs-CZ">
                <a:solidFill>
                  <a:srgbClr val="EEECE1"/>
                </a:solidFill>
              </a:rPr>
              <a:pPr>
                <a:defRPr/>
              </a:pPr>
              <a:t>13.03.2019</a:t>
            </a:fld>
            <a:endParaRPr lang="cs-CZ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827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9BBB59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8064A2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4BACC6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barbora.staskova@mpsv.cz" TargetMode="Externa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emf"/><Relationship Id="rId4" Type="http://schemas.openxmlformats.org/officeDocument/2006/relationships/customXml" Target="../ink/ink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41849D-7977-4F0E-813E-58F3BA3034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700808"/>
            <a:ext cx="8460432" cy="3888333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MPSV a nájemní a družstevní bydlení</a:t>
            </a:r>
            <a:r>
              <a:rPr 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Dny nájemného a družstevního bydlení</a:t>
            </a:r>
            <a:r>
              <a:rPr lang="cs-CZ" sz="31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31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1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31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2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F5CE512-EF30-4AF1-8B22-C0919C7EC9BF}"/>
              </a:ext>
            </a:extLst>
          </p:cNvPr>
          <p:cNvSpPr txBox="1"/>
          <p:nvPr/>
        </p:nvSpPr>
        <p:spPr>
          <a:xfrm>
            <a:off x="385106" y="5428794"/>
            <a:ext cx="79547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 dirty="0"/>
              <a:t>Mgr. Zuzana Jentschke Stőcklová</a:t>
            </a:r>
            <a:endParaRPr lang="cs-CZ" sz="2000" dirty="0">
              <a:solidFill>
                <a:schemeClr val="tx2">
                  <a:lumMod val="50000"/>
                </a:schemeClr>
              </a:solidFill>
              <a:latin typeface="+mn-lt"/>
              <a:cs typeface="+mn-cs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MPSV</a:t>
            </a:r>
          </a:p>
        </p:txBody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C5749EF1-475C-41BD-9C46-E2DB8A3146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>
              <a:latin typeface="Calibri" panose="020F0502020204030204" pitchFamily="34" charset="0"/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99B4F92E-4012-43A2-B8A1-8158D6F0A7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7328584" y="116632"/>
            <a:ext cx="1011237" cy="1036637"/>
          </a:xfrm>
          <a:prstGeom prst="roundRect">
            <a:avLst/>
          </a:prstGeom>
          <a:noFill/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115500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Nedostupnost bydlení a sociálně vyloučené lokality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Lidé v sociálně vyloučených lokalitách jsou dlouhodobě oběťmi obchodu s chudobou,</a:t>
            </a:r>
          </a:p>
          <a:p>
            <a:r>
              <a:rPr lang="cs-CZ" dirty="0" smtClean="0"/>
              <a:t>Žijí v nevyhovujících a nedůstojných podmínkách, byty jsou nevyhovující technicky a hygienicky a často přelidněné,</a:t>
            </a:r>
          </a:p>
          <a:p>
            <a:r>
              <a:rPr lang="cs-CZ" dirty="0" smtClean="0"/>
              <a:t>V takovýchto prostorech vyrůstá již několikátá generace,</a:t>
            </a:r>
          </a:p>
          <a:p>
            <a:r>
              <a:rPr lang="cs-CZ" dirty="0" smtClean="0"/>
              <a:t>Samotná změna vyplácení dávek bez možnosti bydlení ve standardních bytech s nezbytnou podporou sociální práce situaci v sociálně vyloučených lokalitách nevyřeší.</a:t>
            </a:r>
          </a:p>
          <a:p>
            <a:r>
              <a:rPr lang="cs-CZ" dirty="0" smtClean="0"/>
              <a:t>Hlavním </a:t>
            </a:r>
            <a:r>
              <a:rPr lang="cs-CZ" dirty="0"/>
              <a:t>aktérem, který může zajistit dostupné bydlení, je </a:t>
            </a:r>
            <a:r>
              <a:rPr lang="cs-CZ" dirty="0" smtClean="0"/>
              <a:t>MMR</a:t>
            </a:r>
          </a:p>
          <a:p>
            <a:r>
              <a:rPr lang="cs-CZ" dirty="0" smtClean="0"/>
              <a:t>MPSV dlouhodobě prosazuje </a:t>
            </a:r>
            <a:r>
              <a:rPr lang="cs-CZ" dirty="0"/>
              <a:t>zákon o dostupném </a:t>
            </a:r>
            <a:r>
              <a:rPr lang="cs-CZ" dirty="0" smtClean="0"/>
              <a:t>bydlení, který by jasně definoval práva a povinnosti jednotlivých aktérů v systému.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B21F2A-7AEC-4FAA-B0CA-18EED7EBFBE6}" type="slidenum">
              <a:rPr lang="cs-CZ" altLang="en-US" smtClean="0"/>
              <a:pPr>
                <a:defRPr/>
              </a:pPr>
              <a:t>10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17048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7620000" cy="1143000"/>
          </a:xfrm>
        </p:spPr>
        <p:txBody>
          <a:bodyPr/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Dávková podpora v oblasti bydlení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79655-9C42-4433-9A85-562F9D39987C}" type="slidenum">
              <a:rPr lang="cs-CZ" altLang="en-US" smtClean="0"/>
              <a:pPr/>
              <a:t>11</a:t>
            </a:fld>
            <a:endParaRPr lang="cs-CZ" altLang="en-US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3958272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Šipka doprava 5"/>
          <p:cNvSpPr/>
          <p:nvPr/>
        </p:nvSpPr>
        <p:spPr>
          <a:xfrm rot="10800000">
            <a:off x="7812360" y="3068960"/>
            <a:ext cx="576064" cy="36004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6484766" y="6021288"/>
            <a:ext cx="1296144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06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7620000" cy="1143000"/>
          </a:xfrm>
        </p:spPr>
        <p:txBody>
          <a:bodyPr/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Dávková podpora v oblasti bydlení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79655-9C42-4433-9A85-562F9D39987C}" type="slidenum">
              <a:rPr lang="cs-CZ" altLang="en-US" smtClean="0"/>
              <a:pPr/>
              <a:t>12</a:t>
            </a:fld>
            <a:endParaRPr lang="cs-CZ" altLang="en-US"/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</p:nvPr>
        </p:nvGraphicFramePr>
        <p:xfrm>
          <a:off x="533400" y="2915285"/>
          <a:ext cx="7467600" cy="21704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3520">
                  <a:extLst>
                    <a:ext uri="{9D8B030D-6E8A-4147-A177-3AD203B41FA5}">
                      <a16:colId xmlns:a16="http://schemas.microsoft.com/office/drawing/2014/main" val="333838282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1795203015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3606280939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3111200968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577241936"/>
                    </a:ext>
                  </a:extLst>
                </a:gridCol>
              </a:tblGrid>
              <a:tr h="456565"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Příjemců celkem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Domácnosti jednotlivců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Domácnosti s nezaopatřenými dětmi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Ostatní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8519612"/>
                  </a:ext>
                </a:extLst>
              </a:tr>
              <a:tr h="7880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Příspěvek na bydlení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168 tisíc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45,2 %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 Z toho 72,4 % jsou sólo důchodci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47 %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 Z toho 71 % neúplných rodin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7,8 %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289048"/>
                  </a:ext>
                </a:extLst>
              </a:tr>
              <a:tr h="7880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Doplatek na bydlení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37 tisíc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47,5 %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 Z toho 14 % jsou osoby starší 65let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42,7 %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 Z toho 54,6 % neúplných rodin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9,8 %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018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235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MPSV - požadavky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Zákonné řešení dostupného bydlení (vč. sociálního) je nutné přijmout co nejdříve.</a:t>
            </a:r>
          </a:p>
          <a:p>
            <a:r>
              <a:rPr lang="cs-CZ" dirty="0" smtClean="0"/>
              <a:t>Se zástupci družstev a neziskových organizací začlenit do systému dostupného bydlení – podporu neziskových družstev.</a:t>
            </a:r>
          </a:p>
          <a:p>
            <a:r>
              <a:rPr lang="cs-CZ" dirty="0" smtClean="0"/>
              <a:t>Výrazně finančně podpořit nájemní bydlení oproti vlastnickému bydlení.</a:t>
            </a:r>
          </a:p>
          <a:p>
            <a:r>
              <a:rPr lang="cs-CZ" dirty="0" smtClean="0"/>
              <a:t>Zaměřit se na ohrožené skupiny, např. rodiny s dětmi, seniory, zdravotně postižené, ale i na osoby bez bydlení.</a:t>
            </a:r>
          </a:p>
          <a:p>
            <a:r>
              <a:rPr lang="cs-CZ" dirty="0" smtClean="0"/>
              <a:t>Výrazně podpořit výstavbu nebo obnovu obecních bytů.</a:t>
            </a:r>
          </a:p>
          <a:p>
            <a:r>
              <a:rPr lang="cs-CZ" dirty="0" smtClean="0"/>
              <a:t>Upravit stavební předpisy, zjednodušit stavební řízení.</a:t>
            </a:r>
          </a:p>
          <a:p>
            <a:endParaRPr lang="cs-CZ" dirty="0" smtClean="0"/>
          </a:p>
          <a:p>
            <a:pPr marL="114300" indent="0" algn="ctr">
              <a:buNone/>
            </a:pPr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Většinu nástrojů ale drží v ruce MMR!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B21F2A-7AEC-4FAA-B0CA-18EED7EBFBE6}" type="slidenum">
              <a:rPr lang="cs-CZ" altLang="en-US" smtClean="0"/>
              <a:pPr>
                <a:defRPr/>
              </a:pPr>
              <a:t>13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65485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Number Placeholder 1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20A98ED8-A357-4643-82EB-A4256122F208}" type="slidenum">
              <a:rPr lang="cs-CZ" altLang="en-US" smtClean="0">
                <a:cs typeface="Arial" charset="0"/>
              </a:rPr>
              <a:pPr/>
              <a:t>14</a:t>
            </a:fld>
            <a:endParaRPr lang="cs-CZ" altLang="en-US" smtClean="0">
              <a:cs typeface="Arial" charset="0"/>
            </a:endParaRPr>
          </a:p>
        </p:txBody>
      </p:sp>
      <p:sp>
        <p:nvSpPr>
          <p:cNvPr id="6" name="Nadpis 1">
            <a:extLst/>
          </p:cNvPr>
          <p:cNvSpPr txBox="1">
            <a:spLocks/>
          </p:cNvSpPr>
          <p:nvPr/>
        </p:nvSpPr>
        <p:spPr bwMode="auto">
          <a:xfrm>
            <a:off x="-11119" y="980728"/>
            <a:ext cx="8460431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4900" b="1" dirty="0" smtClean="0">
                <a:solidFill>
                  <a:srgbClr val="1F497D"/>
                </a:solidFill>
                <a:cs typeface="Arial" panose="020B0604020202020204" pitchFamily="34" charset="0"/>
              </a:rPr>
              <a:t>Děkuji za pozornost</a:t>
            </a:r>
            <a:r>
              <a:rPr lang="cs-CZ" sz="4100" b="1" dirty="0" smtClean="0">
                <a:solidFill>
                  <a:srgbClr val="1F497D"/>
                </a:solidFill>
                <a:cs typeface="Arial" panose="020B0604020202020204" pitchFamily="34" charset="0"/>
              </a:rPr>
              <a:t> </a:t>
            </a:r>
            <a:r>
              <a:rPr lang="cs-CZ" sz="3200" b="1" dirty="0" smtClean="0">
                <a:solidFill>
                  <a:srgbClr val="1F497D"/>
                </a:solidFill>
                <a:cs typeface="Arial" panose="020B0604020202020204" pitchFamily="34" charset="0"/>
              </a:rPr>
              <a:t/>
            </a:r>
            <a:br>
              <a:rPr lang="cs-CZ" sz="3200" b="1" dirty="0" smtClean="0">
                <a:solidFill>
                  <a:srgbClr val="1F497D"/>
                </a:solidFill>
                <a:cs typeface="Arial" panose="020B0604020202020204" pitchFamily="34" charset="0"/>
              </a:rPr>
            </a:br>
            <a:r>
              <a:rPr lang="cs-CZ" sz="2200" dirty="0">
                <a:solidFill>
                  <a:srgbClr val="1F497D"/>
                </a:solidFill>
                <a:cs typeface="Arial" panose="020B0604020202020204" pitchFamily="34" charset="0"/>
                <a:hlinkClick r:id="rId2"/>
              </a:rPr>
              <a:t/>
            </a:r>
            <a:br>
              <a:rPr lang="cs-CZ" sz="2200" dirty="0">
                <a:solidFill>
                  <a:srgbClr val="1F497D"/>
                </a:solidFill>
                <a:cs typeface="Arial" panose="020B0604020202020204" pitchFamily="34" charset="0"/>
                <a:hlinkClick r:id="rId2"/>
              </a:rPr>
            </a:br>
            <a:r>
              <a:rPr lang="cs-CZ" sz="3200" b="1" dirty="0" smtClean="0">
                <a:solidFill>
                  <a:srgbClr val="1F497D"/>
                </a:solidFill>
                <a:cs typeface="Arial" panose="020B0604020202020204" pitchFamily="34" charset="0"/>
              </a:rPr>
              <a:t/>
            </a:r>
            <a:br>
              <a:rPr lang="cs-CZ" sz="3200" b="1" dirty="0" smtClean="0">
                <a:solidFill>
                  <a:srgbClr val="1F497D"/>
                </a:solidFill>
                <a:cs typeface="Arial" panose="020B0604020202020204" pitchFamily="34" charset="0"/>
              </a:rPr>
            </a:br>
            <a:endParaRPr lang="cs-CZ" sz="2500" dirty="0">
              <a:solidFill>
                <a:sysClr val="windowText" lastClr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40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Nájemní (družstevní) bydlení vs. soukromé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MPSV upozorňuje na nutnost a rozvoj nájemního a družstevního bydlení nebo vznik neziskových bytových družstev (obdobně jako v </a:t>
            </a:r>
            <a:r>
              <a:rPr lang="cs-CZ" dirty="0" err="1" smtClean="0"/>
              <a:t>záp</a:t>
            </a:r>
            <a:r>
              <a:rPr lang="cs-CZ" dirty="0" smtClean="0"/>
              <a:t>. Evropě),</a:t>
            </a:r>
          </a:p>
          <a:p>
            <a:r>
              <a:rPr lang="cs-CZ" dirty="0" smtClean="0"/>
              <a:t>Počet obecních bytů neustále klesá.</a:t>
            </a:r>
          </a:p>
          <a:p>
            <a:r>
              <a:rPr lang="cs-CZ" dirty="0" smtClean="0"/>
              <a:t>Počet družstevních bytů neustále klesá.</a:t>
            </a:r>
          </a:p>
          <a:p>
            <a:r>
              <a:rPr lang="cs-CZ" dirty="0" smtClean="0"/>
              <a:t>Dostupnost vlastnického bydlení se zhoršuje ( vysoké ceny nemovitostí, poslední zvýšení úrokových sazeb hypoték nebo zpřísnění podmínek pro získání hypotečního úvěru apod.).</a:t>
            </a:r>
          </a:p>
          <a:p>
            <a:pPr marL="114300" indent="0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B21F2A-7AEC-4FAA-B0CA-18EED7EBFBE6}" type="slidenum">
              <a:rPr lang="cs-CZ" altLang="en-US" smtClean="0"/>
              <a:pPr>
                <a:defRPr/>
              </a:pPr>
              <a:t>2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62895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2A3ACFD-1DFD-48EC-AE19-29504196FF1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54ABF68-79CF-43B7-A7CE-AA1C3C2F8ADE}" type="slidenum">
              <a:rPr lang="cs-CZ" altLang="en-US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3</a:t>
            </a:fld>
            <a:endParaRPr lang="cs-CZ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3315" name="Picture 6">
            <a:extLst>
              <a:ext uri="{FF2B5EF4-FFF2-40B4-BE49-F238E27FC236}">
                <a16:creationId xmlns:a16="http://schemas.microsoft.com/office/drawing/2014/main" id="{819AB7AA-19B8-4882-B245-661C6D6EF2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49" t="17461" r="10872" b="12094"/>
          <a:stretch>
            <a:fillRect/>
          </a:stretch>
        </p:blipFill>
        <p:spPr bwMode="auto">
          <a:xfrm>
            <a:off x="0" y="836613"/>
            <a:ext cx="8459788" cy="602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776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94122"/>
          </a:xfrm>
        </p:spPr>
        <p:txBody>
          <a:bodyPr/>
          <a:lstStyle/>
          <a:p>
            <a:pPr algn="ctr"/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Nájemní bydlení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7620000" cy="5328592"/>
          </a:xfrm>
        </p:spPr>
        <p:txBody>
          <a:bodyPr/>
          <a:lstStyle/>
          <a:p>
            <a:r>
              <a:rPr lang="cs-CZ" sz="1800" dirty="0"/>
              <a:t>P</a:t>
            </a:r>
            <a:r>
              <a:rPr lang="cs-CZ" sz="1800" dirty="0" smtClean="0"/>
              <a:t>roblémem </a:t>
            </a:r>
            <a:r>
              <a:rPr lang="cs-CZ" sz="1800" dirty="0"/>
              <a:t>není celkový nedostatek bytů v ČR, ale jejich </a:t>
            </a:r>
            <a:r>
              <a:rPr lang="cs-CZ" sz="1800" b="1" dirty="0"/>
              <a:t>obtížná dostupnost pro některé skupiny </a:t>
            </a:r>
            <a:r>
              <a:rPr lang="cs-CZ" sz="1800" b="1" dirty="0" smtClean="0"/>
              <a:t>obyvatel</a:t>
            </a:r>
          </a:p>
          <a:p>
            <a:r>
              <a:rPr lang="cs-CZ" sz="1800" b="1" dirty="0" smtClean="0"/>
              <a:t>Nájemní bydlení </a:t>
            </a:r>
            <a:r>
              <a:rPr lang="cs-CZ" sz="1800" dirty="0" smtClean="0"/>
              <a:t>nejčastěji </a:t>
            </a:r>
            <a:r>
              <a:rPr lang="cs-CZ" sz="1800" b="1" dirty="0" smtClean="0"/>
              <a:t>využívají nejnižší příjmové skupiny</a:t>
            </a:r>
          </a:p>
          <a:p>
            <a:pPr lvl="0"/>
            <a:r>
              <a:rPr lang="cs-CZ" sz="1800" dirty="0"/>
              <a:t>Mezi </a:t>
            </a:r>
            <a:r>
              <a:rPr lang="cs-CZ" sz="1800" b="1" dirty="0"/>
              <a:t>hlavní problémy </a:t>
            </a:r>
            <a:r>
              <a:rPr lang="cs-CZ" sz="1800" dirty="0"/>
              <a:t>v oblasti bydlení v ČR patří:</a:t>
            </a:r>
          </a:p>
          <a:p>
            <a:pPr lvl="1"/>
            <a:r>
              <a:rPr lang="cs-CZ" sz="1800" b="1" dirty="0"/>
              <a:t>nedostatek </a:t>
            </a:r>
            <a:r>
              <a:rPr lang="cs-CZ" sz="1800" dirty="0"/>
              <a:t>dostupného </a:t>
            </a:r>
            <a:r>
              <a:rPr lang="cs-CZ" sz="1800" b="1" dirty="0"/>
              <a:t>kvalitního nájemního bydlení</a:t>
            </a:r>
            <a:r>
              <a:rPr lang="cs-CZ" sz="1800" dirty="0"/>
              <a:t>, </a:t>
            </a:r>
          </a:p>
          <a:p>
            <a:pPr lvl="1"/>
            <a:r>
              <a:rPr lang="cs-CZ" sz="1800" b="1" dirty="0"/>
              <a:t>vysoké výdaje za bydlení</a:t>
            </a:r>
            <a:r>
              <a:rPr lang="cs-CZ" sz="1800" dirty="0"/>
              <a:t> (v nájemních bytech v průměru až 25–40 % příjmů, v domácnostech seniorů dokonce až 60 </a:t>
            </a:r>
            <a:r>
              <a:rPr lang="cs-CZ" sz="1800" dirty="0" smtClean="0"/>
              <a:t>%).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114300" indent="0" algn="r">
              <a:buNone/>
            </a:pPr>
            <a:r>
              <a:rPr lang="cs-CZ" dirty="0"/>
              <a:t/>
            </a:r>
            <a:br>
              <a:rPr lang="cs-CZ" dirty="0"/>
            </a:b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79655-9C42-4433-9A85-562F9D39987C}" type="slidenum">
              <a:rPr lang="cs-CZ" altLang="en-US" smtClean="0"/>
              <a:pPr/>
              <a:t>4</a:t>
            </a:fld>
            <a:endParaRPr lang="cs-CZ" altLang="en-US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718" y="3556621"/>
            <a:ext cx="7097642" cy="2824707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5796136" y="6381328"/>
            <a:ext cx="18722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lvl="0" algn="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</a:pPr>
            <a:r>
              <a:rPr lang="cs-CZ" sz="1200" i="1" dirty="0">
                <a:solidFill>
                  <a:prstClr val="black"/>
                </a:solidFill>
              </a:rPr>
              <a:t>Zdroj: VÚPS, 2018</a:t>
            </a:r>
          </a:p>
          <a:p>
            <a:endParaRPr lang="cs-CZ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Rukopis 7"/>
              <p14:cNvContentPartPr/>
              <p14:nvPr/>
            </p14:nvContentPartPr>
            <p14:xfrm>
              <a:off x="3431698" y="5839711"/>
              <a:ext cx="1422360" cy="38160"/>
            </p14:xfrm>
          </p:contentPart>
        </mc:Choice>
        <mc:Fallback xmlns="">
          <p:pic>
            <p:nvPicPr>
              <p:cNvPr id="8" name="Rukopis 7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383818" y="5743951"/>
                <a:ext cx="1518480" cy="229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4893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>
            <a:extLst>
              <a:ext uri="{FF2B5EF4-FFF2-40B4-BE49-F238E27FC236}">
                <a16:creationId xmlns:a16="http://schemas.microsoft.com/office/drawing/2014/main" id="{9CB02754-5444-4E67-994F-2DD3106FB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91741"/>
            <a:ext cx="8460432" cy="909067"/>
          </a:xfrm>
          <a:solidFill>
            <a:schemeClr val="bg1">
              <a:alpha val="0"/>
            </a:schemeClr>
          </a:solidFill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Bytový fond vybraných statutárních měst ČR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2A3ACFD-1DFD-48EC-AE19-29504196FF1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54ABF68-79CF-43B7-A7CE-AA1C3C2F8ADE}" type="slidenum">
              <a:rPr lang="cs-CZ" altLang="en-US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5</a:t>
            </a:fld>
            <a:endParaRPr lang="cs-CZ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8" y="1916832"/>
            <a:ext cx="9108504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ál 5"/>
          <p:cNvSpPr/>
          <p:nvPr/>
        </p:nvSpPr>
        <p:spPr>
          <a:xfrm>
            <a:off x="7524328" y="3284984"/>
            <a:ext cx="1152128" cy="756084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7740352" y="5157192"/>
            <a:ext cx="1440160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125084" y="6093296"/>
            <a:ext cx="82633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43025" indent="-1343025"/>
            <a:r>
              <a:rPr lang="cs-CZ" altLang="cs-CZ" sz="1100" i="1" dirty="0"/>
              <a:t>Zdroj: KPMG 2016 - </a:t>
            </a:r>
            <a:r>
              <a:rPr lang="cs-CZ" sz="1100" i="1" dirty="0" err="1"/>
              <a:t>Voice</a:t>
            </a:r>
            <a:r>
              <a:rPr lang="cs-CZ" sz="1100" i="1" dirty="0"/>
              <a:t> </a:t>
            </a:r>
            <a:r>
              <a:rPr lang="cs-CZ" sz="1100" i="1" dirty="0" err="1"/>
              <a:t>of</a:t>
            </a:r>
            <a:r>
              <a:rPr lang="cs-CZ" sz="1100" i="1" dirty="0"/>
              <a:t> Real </a:t>
            </a:r>
            <a:r>
              <a:rPr lang="cs-CZ" sz="1100" i="1" dirty="0" err="1" smtClean="0"/>
              <a:t>Estate</a:t>
            </a:r>
            <a:r>
              <a:rPr lang="cs-CZ" sz="1100" i="1" dirty="0" smtClean="0"/>
              <a:t>, Bytový </a:t>
            </a:r>
            <a:r>
              <a:rPr lang="cs-CZ" sz="1100" i="1" dirty="0"/>
              <a:t>fond hlavního města Prahy a jednotlivých městských částí</a:t>
            </a:r>
            <a:endParaRPr lang="cs-CZ" altLang="cs-CZ" sz="1100" i="1" dirty="0"/>
          </a:p>
        </p:txBody>
      </p:sp>
      <p:sp>
        <p:nvSpPr>
          <p:cNvPr id="8" name="Ovál 7"/>
          <p:cNvSpPr/>
          <p:nvPr/>
        </p:nvSpPr>
        <p:spPr>
          <a:xfrm>
            <a:off x="7740352" y="4797152"/>
            <a:ext cx="1008112" cy="360040"/>
          </a:xfrm>
          <a:prstGeom prst="ellipse">
            <a:avLst/>
          </a:prstGeom>
          <a:noFill/>
          <a:ln>
            <a:solidFill>
              <a:srgbClr val="33CCFF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200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Nedostupnost bydlení vs. rodiny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7620000" cy="5276056"/>
          </a:xfrm>
        </p:spPr>
        <p:txBody>
          <a:bodyPr/>
          <a:lstStyle/>
          <a:p>
            <a:pPr marL="114300" indent="0">
              <a:buNone/>
            </a:pPr>
            <a:endParaRPr lang="cs-CZ" sz="1800" dirty="0"/>
          </a:p>
          <a:p>
            <a:r>
              <a:rPr lang="cs-CZ" dirty="0"/>
              <a:t>P</a:t>
            </a:r>
            <a:r>
              <a:rPr lang="cs-CZ" dirty="0" smtClean="0"/>
              <a:t>řed </a:t>
            </a:r>
            <a:r>
              <a:rPr lang="cs-CZ" dirty="0"/>
              <a:t>narozením dítěte 92 % rodičů řeší společné bydlení, jistotu stabilního zaměstnání či dostatek financí.</a:t>
            </a:r>
          </a:p>
          <a:p>
            <a:r>
              <a:rPr lang="cs-CZ" dirty="0"/>
              <a:t>Zakládání rodiny ztěžuje mladým rodinám finančně nedostupné bydlení - třetina rodin s dětmi považuje výdaje na bydlení za velkou zátěž.  </a:t>
            </a:r>
            <a:endParaRPr lang="cs-CZ" sz="1100" dirty="0"/>
          </a:p>
          <a:p>
            <a:r>
              <a:rPr lang="cs-CZ" dirty="0"/>
              <a:t>Lidé očekávají od rodinné politiky vedle podpory flexibilních forem práce, dostatku školek a družin atd. i </a:t>
            </a:r>
            <a:r>
              <a:rPr lang="cs-CZ" b="1" dirty="0"/>
              <a:t>startovací byty.</a:t>
            </a:r>
          </a:p>
          <a:p>
            <a:r>
              <a:rPr lang="cs-CZ" dirty="0" smtClean="0"/>
              <a:t>MPSV má jediný nástroj, jak podpořit tyto skupiny, a to jsou dávky na bydlení (MF, veřejnost se, ale stále domnívá, že výdaje státu jsou moc velké, i přes stále se snižují tendenci),</a:t>
            </a:r>
          </a:p>
          <a:p>
            <a:r>
              <a:rPr lang="cs-CZ" dirty="0" smtClean="0"/>
              <a:t>Situace je extrémně kritická pro rodiny samoživitelů a samoživitelek - dávka od MPSV je udržuje v </a:t>
            </a:r>
            <a:r>
              <a:rPr lang="cs-CZ" b="1" dirty="0" smtClean="0"/>
              <a:t>běžném bydlení</a:t>
            </a:r>
            <a:r>
              <a:rPr lang="cs-CZ" dirty="0" smtClean="0"/>
              <a:t>, jedná se o základní preventivní roli</a:t>
            </a:r>
          </a:p>
          <a:p>
            <a:pPr marL="114300" indent="0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B21F2A-7AEC-4FAA-B0CA-18EED7EBFBE6}" type="slidenum">
              <a:rPr lang="cs-CZ" altLang="en-US" smtClean="0"/>
              <a:pPr>
                <a:defRPr/>
              </a:pPr>
              <a:t>6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62198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620000" cy="1143000"/>
          </a:xfrm>
        </p:spPr>
        <p:txBody>
          <a:bodyPr/>
          <a:lstStyle/>
          <a:p>
            <a:pPr algn="ctr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Navrhovaná opatření v Koncepci rodinné politiky,</a:t>
            </a:r>
            <a:b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oblast bydlení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7620000" cy="4584576"/>
          </a:xfrm>
        </p:spPr>
        <p:txBody>
          <a:bodyPr/>
          <a:lstStyle/>
          <a:p>
            <a:pPr marL="114300" indent="0">
              <a:buNone/>
            </a:pPr>
            <a:r>
              <a:rPr lang="cs-CZ" b="1" dirty="0"/>
              <a:t>Koncepce rodinné politiky, </a:t>
            </a:r>
            <a:r>
              <a:rPr lang="cs-CZ" b="1" dirty="0" smtClean="0"/>
              <a:t>aktualizovaná verze, 2019:</a:t>
            </a:r>
          </a:p>
          <a:p>
            <a:r>
              <a:rPr lang="cs-CZ" dirty="0" smtClean="0"/>
              <a:t>Rozšíření </a:t>
            </a:r>
            <a:r>
              <a:rPr lang="cs-CZ" dirty="0"/>
              <a:t>finanční podpory dostupného, sociálního a nájemního bydlení pro rodiny s dětmi a vícegenerační </a:t>
            </a:r>
            <a:r>
              <a:rPr lang="cs-CZ" dirty="0" smtClean="0"/>
              <a:t>soužití - pořízení</a:t>
            </a:r>
            <a:r>
              <a:rPr lang="cs-CZ" dirty="0"/>
              <a:t>, rekonstrukce a výstavba obecního bydlení pro rodiny s dětmi a vícegenerační soužití především prostřednictvím programu </a:t>
            </a:r>
            <a:r>
              <a:rPr lang="cs-CZ" dirty="0" smtClean="0"/>
              <a:t>Výstavba.</a:t>
            </a:r>
          </a:p>
          <a:p>
            <a:r>
              <a:rPr lang="cs-CZ" dirty="0" smtClean="0"/>
              <a:t>Zvýšení </a:t>
            </a:r>
            <a:r>
              <a:rPr lang="cs-CZ" dirty="0"/>
              <a:t>dostupnosti bydlení prostřednictvím výhodných půjček pro bydlení mladých rodin, nastavení podmínek pro různé věkové skupiny, změna výše půjček za účelem zvýšení dostupnosti tohoto nástroje i pro obyvatele větších </a:t>
            </a:r>
            <a:r>
              <a:rPr lang="cs-CZ" dirty="0" smtClean="0"/>
              <a:t>měst.</a:t>
            </a:r>
          </a:p>
          <a:p>
            <a:r>
              <a:rPr lang="cs-CZ" dirty="0" smtClean="0"/>
              <a:t>Zákon </a:t>
            </a:r>
            <a:r>
              <a:rPr lang="cs-CZ" dirty="0"/>
              <a:t>o dostupném bydlení, vč. vymezení sociálního bydlení.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B21F2A-7AEC-4FAA-B0CA-18EED7EBFBE6}" type="slidenum">
              <a:rPr lang="cs-CZ" altLang="en-US" smtClean="0"/>
              <a:pPr>
                <a:defRPr/>
              </a:pPr>
              <a:t>7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8707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7620000" cy="868958"/>
          </a:xfrm>
        </p:spPr>
        <p:txBody>
          <a:bodyPr/>
          <a:lstStyle/>
          <a:p>
            <a:pPr algn="ctr"/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Navrhovaná opatření v Koncepci rodinné politiky</a:t>
            </a:r>
            <a:b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3" y="1268760"/>
            <a:ext cx="8351712" cy="5472608"/>
          </a:xfrm>
        </p:spPr>
        <p:txBody>
          <a:bodyPr/>
          <a:lstStyle/>
          <a:p>
            <a:pPr marL="411163" lvl="1" indent="0">
              <a:buNone/>
            </a:pPr>
            <a:endParaRPr lang="cs-CZ" sz="1000" dirty="0"/>
          </a:p>
          <a:p>
            <a:pPr marL="411163" lvl="1" indent="0">
              <a:buNone/>
            </a:pPr>
            <a:r>
              <a:rPr lang="cs-CZ" sz="2400" b="1" dirty="0"/>
              <a:t>Koncepce rodinné politiky</a:t>
            </a:r>
            <a:r>
              <a:rPr lang="cs-CZ" sz="2400" b="1" dirty="0" smtClean="0"/>
              <a:t>, 2017:</a:t>
            </a:r>
            <a:endParaRPr lang="cs-CZ" sz="2400" b="1" dirty="0"/>
          </a:p>
          <a:p>
            <a:pPr lvl="1"/>
            <a:r>
              <a:rPr lang="cs-CZ" sz="2200" dirty="0" smtClean="0"/>
              <a:t>Podpora výstavby startovacích bytů pro rodiny - zavedení </a:t>
            </a:r>
            <a:r>
              <a:rPr lang="cs-CZ" sz="2200" dirty="0"/>
              <a:t>investičního dotačního programu </a:t>
            </a:r>
            <a:r>
              <a:rPr lang="cs-CZ" sz="2200" dirty="0" smtClean="0"/>
              <a:t>MMR pro </a:t>
            </a:r>
            <a:r>
              <a:rPr lang="cs-CZ" sz="2200" dirty="0"/>
              <a:t>obce na podporu výstavby či rekonstrukce objektů na startovací a malometrážní byty pro rodiny s dětmi či pro seniory v řádu miliard Kč ročně. </a:t>
            </a:r>
            <a:r>
              <a:rPr lang="cs-CZ" sz="2000" dirty="0"/>
              <a:t>	</a:t>
            </a:r>
            <a:endParaRPr lang="cs-CZ" sz="2000" dirty="0" smtClean="0"/>
          </a:p>
          <a:p>
            <a:pPr lvl="1"/>
            <a:r>
              <a:rPr lang="cs-CZ" sz="2200" dirty="0" smtClean="0"/>
              <a:t>Úprava </a:t>
            </a:r>
            <a:r>
              <a:rPr lang="cs-CZ" sz="2200" dirty="0"/>
              <a:t>podmínek podpory bydlení mladých rodin v rámci nabídky Státního fondu rozvoje </a:t>
            </a:r>
            <a:r>
              <a:rPr lang="cs-CZ" sz="2200" dirty="0" smtClean="0"/>
              <a:t>bydlení </a:t>
            </a:r>
            <a:r>
              <a:rPr lang="cs-CZ" sz="2200" b="1" dirty="0" smtClean="0"/>
              <a:t>- </a:t>
            </a:r>
            <a:r>
              <a:rPr lang="cs-CZ" sz="2200" dirty="0" smtClean="0"/>
              <a:t>zavedení </a:t>
            </a:r>
            <a:r>
              <a:rPr lang="cs-CZ" sz="2200" dirty="0"/>
              <a:t>státního programu poskytování bezúročných půjček pro rodiny s dětmi (pro páry </a:t>
            </a:r>
            <a:r>
              <a:rPr lang="cs-CZ" sz="2200" dirty="0" err="1" smtClean="0"/>
              <a:t>znichž</a:t>
            </a:r>
            <a:r>
              <a:rPr lang="cs-CZ" sz="2200" dirty="0" smtClean="0"/>
              <a:t> </a:t>
            </a:r>
            <a:r>
              <a:rPr lang="cs-CZ" sz="2200" dirty="0"/>
              <a:t>aspoň jeden je ve věku 26 až 55 let) ve výši až </a:t>
            </a:r>
            <a:r>
              <a:rPr lang="cs-CZ" sz="2200" dirty="0" smtClean="0"/>
              <a:t>1 mil</a:t>
            </a:r>
            <a:r>
              <a:rPr lang="cs-CZ" sz="2200" dirty="0"/>
              <a:t>. Kč (</a:t>
            </a:r>
            <a:r>
              <a:rPr lang="cs-CZ" sz="2200" dirty="0" err="1" smtClean="0"/>
              <a:t>prorodinu</a:t>
            </a:r>
            <a:r>
              <a:rPr lang="cs-CZ" sz="2200" dirty="0" smtClean="0"/>
              <a:t> </a:t>
            </a:r>
            <a:r>
              <a:rPr lang="cs-CZ" sz="2200" dirty="0"/>
              <a:t>s 1 dítětem) a 1,5 mil. Kč (pro rodinu s dvěma a více dětmi) na pořízení a rekonstrukci bydlení do výše cca 50–70 % pořizovací ceny se zástavním právem poskytovatele. </a:t>
            </a:r>
            <a:r>
              <a:rPr lang="cs-CZ" sz="2200" dirty="0" smtClean="0"/>
              <a:t>Navýšení </a:t>
            </a:r>
            <a:r>
              <a:rPr lang="cs-CZ" sz="2200" dirty="0"/>
              <a:t>alokace programu ze současných 50 mil. Kč na 1 mld. Kč ročně. </a:t>
            </a:r>
            <a:r>
              <a:rPr lang="cs-CZ" dirty="0"/>
              <a:t>	</a:t>
            </a:r>
          </a:p>
          <a:p>
            <a:pPr lvl="2"/>
            <a:endParaRPr lang="cs-CZ" dirty="0" smtClean="0"/>
          </a:p>
          <a:p>
            <a:pPr lvl="2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B21F2A-7AEC-4FAA-B0CA-18EED7EBFBE6}" type="slidenum">
              <a:rPr lang="cs-CZ" altLang="en-US" smtClean="0"/>
              <a:pPr>
                <a:defRPr/>
              </a:pPr>
              <a:t>8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64979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Nedostupnost bydlení a senioři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3435" y="1052736"/>
            <a:ext cx="7620000" cy="5130561"/>
          </a:xfrm>
        </p:spPr>
        <p:txBody>
          <a:bodyPr/>
          <a:lstStyle/>
          <a:p>
            <a:r>
              <a:rPr lang="cs-CZ" dirty="0" smtClean="0"/>
              <a:t>Jednočlenné domácnosti seniorů, a zejména seniorek, patří k nejohroženějším chudobou a bytovou nouzí, </a:t>
            </a:r>
          </a:p>
          <a:p>
            <a:r>
              <a:rPr lang="cs-CZ" dirty="0" smtClean="0"/>
              <a:t>Pobírají </a:t>
            </a:r>
            <a:r>
              <a:rPr lang="cs-CZ" dirty="0"/>
              <a:t>dávky na bydlení, </a:t>
            </a:r>
            <a:r>
              <a:rPr lang="cs-CZ" dirty="0" smtClean="0"/>
              <a:t>zejména příspěvek na bydlení – dávka od MPSV je udržuje v </a:t>
            </a:r>
            <a:r>
              <a:rPr lang="cs-CZ" b="1" dirty="0" smtClean="0"/>
              <a:t>běžném bydlení</a:t>
            </a:r>
            <a:r>
              <a:rPr lang="cs-CZ" dirty="0" smtClean="0"/>
              <a:t>,</a:t>
            </a:r>
          </a:p>
          <a:p>
            <a:r>
              <a:rPr lang="cs-CZ" dirty="0" smtClean="0"/>
              <a:t>Často obývají pro své potřeby nevhodný byt (technické řešení, rozloha), ale nemají se kam přestěhovat – </a:t>
            </a:r>
            <a:r>
              <a:rPr lang="cs-CZ" dirty="0"/>
              <a:t>byty </a:t>
            </a:r>
            <a:r>
              <a:rPr lang="cs-CZ" dirty="0" smtClean="0"/>
              <a:t>nejsou,</a:t>
            </a:r>
          </a:p>
          <a:p>
            <a:r>
              <a:rPr lang="cs-CZ" dirty="0"/>
              <a:t>P</a:t>
            </a:r>
            <a:r>
              <a:rPr lang="cs-CZ" dirty="0" smtClean="0"/>
              <a:t>otřebnost domovů s pečovatelskou službou </a:t>
            </a:r>
            <a:r>
              <a:rPr lang="cs-CZ" dirty="0"/>
              <a:t>a domovů pro seniory </a:t>
            </a:r>
            <a:r>
              <a:rPr lang="cs-CZ" dirty="0" smtClean="0"/>
              <a:t>– nedostatečná podpora jejich výstavby </a:t>
            </a:r>
            <a:r>
              <a:rPr lang="cs-CZ" dirty="0"/>
              <a:t>ze strany </a:t>
            </a:r>
            <a:r>
              <a:rPr lang="cs-CZ" dirty="0" smtClean="0"/>
              <a:t>státu, </a:t>
            </a:r>
          </a:p>
          <a:p>
            <a:r>
              <a:rPr lang="cs-CZ" dirty="0" smtClean="0"/>
              <a:t>Potřebnost bezbariérových </a:t>
            </a:r>
            <a:r>
              <a:rPr lang="cs-CZ" dirty="0"/>
              <a:t>programů (výtahy, bezbariérová jádra v panel bytech apod</a:t>
            </a:r>
            <a:r>
              <a:rPr lang="cs-CZ" dirty="0" smtClean="0"/>
              <a:t>.),</a:t>
            </a:r>
          </a:p>
          <a:p>
            <a:r>
              <a:rPr lang="cs-CZ" dirty="0" smtClean="0"/>
              <a:t>Senioři nám propadají do sociálních služeb a řeší svou bytovou krizi, což je finančně náročnější než pobyt v přirozeném prostředí,</a:t>
            </a:r>
            <a:endParaRPr lang="cs-CZ" dirty="0"/>
          </a:p>
          <a:p>
            <a:r>
              <a:rPr lang="cs-CZ" dirty="0" smtClean="0"/>
              <a:t>Těmto problémům čelí také lidé se zdravotním postižením.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B21F2A-7AEC-4FAA-B0CA-18EED7EBFBE6}" type="slidenum">
              <a:rPr lang="cs-CZ" altLang="en-US" smtClean="0"/>
              <a:pPr>
                <a:defRPr/>
              </a:pPr>
              <a:t>9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86566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Sousedstv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Sousedstv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2621</TotalTime>
  <Words>927</Words>
  <Application>Microsoft Office PowerPoint</Application>
  <PresentationFormat>Předvádění na obrazovce (4:3)</PresentationFormat>
  <Paragraphs>118</Paragraphs>
  <Slides>14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Arial Unicode MS</vt:lpstr>
      <vt:lpstr>Calibri</vt:lpstr>
      <vt:lpstr>Cambria</vt:lpstr>
      <vt:lpstr>Times New Roman</vt:lpstr>
      <vt:lpstr>2_Sousedství</vt:lpstr>
      <vt:lpstr>3_Sousedství</vt:lpstr>
      <vt:lpstr>MPSV a nájemní a družstevní bydlení  Dny nájemného a družstevního bydlení  </vt:lpstr>
      <vt:lpstr>Nájemní (družstevní) bydlení vs. soukromé</vt:lpstr>
      <vt:lpstr>Prezentace aplikace PowerPoint</vt:lpstr>
      <vt:lpstr>Nájemní bydlení</vt:lpstr>
      <vt:lpstr>Bytový fond vybraných statutárních měst ČR</vt:lpstr>
      <vt:lpstr>Nedostupnost bydlení vs. rodiny</vt:lpstr>
      <vt:lpstr>Navrhovaná opatření v Koncepci rodinné politiky, oblast bydlení</vt:lpstr>
      <vt:lpstr>Navrhovaná opatření v Koncepci rodinné politiky </vt:lpstr>
      <vt:lpstr>Nedostupnost bydlení a senioři</vt:lpstr>
      <vt:lpstr>Nedostupnost bydlení a sociálně vyloučené lokality</vt:lpstr>
      <vt:lpstr>Dávková podpora v oblasti bydlení</vt:lpstr>
      <vt:lpstr>Dávková podpora v oblasti bydlení</vt:lpstr>
      <vt:lpstr>MPSV - požadavky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Workshop:  Pravidla pro přidělování sociálních bytů   29. listopad 2018  Praha   MPSV</dc:title>
  <dc:creator>BS</dc:creator>
  <cp:lastModifiedBy>Jentschke Stőcklová Zuzana (MPSV)</cp:lastModifiedBy>
  <cp:revision>164</cp:revision>
  <cp:lastPrinted>2018-12-06T18:07:20Z</cp:lastPrinted>
  <dcterms:created xsi:type="dcterms:W3CDTF">2018-11-26T17:08:47Z</dcterms:created>
  <dcterms:modified xsi:type="dcterms:W3CDTF">2019-03-13T19:12:59Z</dcterms:modified>
</cp:coreProperties>
</file>