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9" r:id="rId2"/>
    <p:sldId id="464" r:id="rId3"/>
    <p:sldId id="465" r:id="rId4"/>
    <p:sldId id="470" r:id="rId5"/>
    <p:sldId id="471" r:id="rId6"/>
    <p:sldId id="466" r:id="rId7"/>
    <p:sldId id="467" r:id="rId8"/>
    <p:sldId id="468" r:id="rId9"/>
    <p:sldId id="469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kola Jakšová" initials="NJ" lastIdx="0" clrIdx="0">
    <p:extLst/>
  </p:cmAuthor>
  <p:cmAuthor id="2" name="Nikola Jakšová" initials="NJ [2]" lastIdx="0" clrIdx="1">
    <p:extLst/>
  </p:cmAuthor>
  <p:cmAuthor id="3" name="Nikola Jakšová" initials="NJ [3]" lastIdx="0" clrIdx="2">
    <p:extLst/>
  </p:cmAuthor>
  <p:cmAuthor id="4" name="kroh" initials="k" lastIdx="1" clrIdx="3">
    <p:extLst>
      <p:ext uri="{19B8F6BF-5375-455C-9EA6-DF929625EA0E}">
        <p15:presenceInfo xmlns:p15="http://schemas.microsoft.com/office/powerpoint/2012/main" userId="kro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332" autoAdjust="0"/>
    <p:restoredTop sz="94660"/>
  </p:normalViewPr>
  <p:slideViewPr>
    <p:cSldViewPr snapToGrid="0">
      <p:cViewPr varScale="1">
        <p:scale>
          <a:sx n="83" d="100"/>
          <a:sy n="83" d="100"/>
        </p:scale>
        <p:origin x="9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7ABEA-134E-4449-8ABD-AB9BD203CA4D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03CA0-7CC7-BF48-AA69-3E9BDEB56E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95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75A81-50BD-4B48-8673-C78C4FEBF6A1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25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75A81-50BD-4B48-8673-C78C4FEBF6A1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595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75A81-50BD-4B48-8673-C78C4FEBF6A1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244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75A81-50BD-4B48-8673-C78C4FEBF6A1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370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75A81-50BD-4B48-8673-C78C4FEBF6A1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792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75A81-50BD-4B48-8673-C78C4FEBF6A1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242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75A81-50BD-4B48-8673-C78C4FEBF6A1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411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75A81-50BD-4B48-8673-C78C4FEBF6A1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886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75A81-50BD-4B48-8673-C78C4FEBF6A1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051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20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98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35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75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63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928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62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55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73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68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54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E2B7-8F5B-4C9B-95FF-DF1CF6814404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93A4E-7837-4EDB-A8C6-4543046267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34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15074" y="6307283"/>
            <a:ext cx="1894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000099"/>
                </a:solidFill>
              </a:rPr>
              <a:t>www.csrb.cz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6872" y="1864946"/>
            <a:ext cx="722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cs-CZ" sz="4000" b="1" dirty="0">
                <a:solidFill>
                  <a:srgbClr val="000066"/>
                </a:solidFill>
              </a:rPr>
              <a:t>Dostupné družstevní bydlení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269420" y="2576914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69420" y="1730123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86142" y="2643973"/>
            <a:ext cx="10619715" cy="3596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800" b="1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cs-CZ" sz="2000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cs-CZ" sz="2000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3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Martin Kroh</a:t>
            </a:r>
          </a:p>
          <a:p>
            <a:pPr marL="0" indent="0" algn="ctr">
              <a:spcBef>
                <a:spcPts val="3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předseda České společnosti pro rozvoj bydlení,</a:t>
            </a:r>
          </a:p>
          <a:p>
            <a:pPr marL="0" indent="0" algn="ctr">
              <a:spcBef>
                <a:spcPts val="300"/>
              </a:spcBef>
              <a:buNone/>
            </a:pPr>
            <a:r>
              <a:rPr lang="cs-CZ" sz="1800" dirty="0">
                <a:solidFill>
                  <a:srgbClr val="000066"/>
                </a:solidFill>
              </a:rPr>
              <a:t>předseda Družstevního marketingového sdružení České republiky a</a:t>
            </a:r>
          </a:p>
          <a:p>
            <a:pPr marL="0" indent="0" algn="ctr">
              <a:spcBef>
                <a:spcPts val="300"/>
              </a:spcBef>
              <a:buNone/>
            </a:pPr>
            <a:r>
              <a:rPr lang="cs-CZ" sz="1800" dirty="0">
                <a:solidFill>
                  <a:srgbClr val="000066"/>
                </a:solidFill>
              </a:rPr>
              <a:t>předseda Stavebního bytového družstva Praha</a:t>
            </a:r>
          </a:p>
          <a:p>
            <a:pPr marL="0" indent="0" algn="ctr">
              <a:spcBef>
                <a:spcPts val="600"/>
              </a:spcBef>
              <a:buNone/>
            </a:pPr>
            <a:endParaRPr lang="cs-CZ" sz="800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Praha, 14. března 2019</a:t>
            </a:r>
          </a:p>
        </p:txBody>
      </p:sp>
      <p:pic>
        <p:nvPicPr>
          <p:cNvPr id="1026" name="obrázek 1" descr="C:\Users\kroh\AppData\Local\Temp\_AZTMP0_\_export\02_vertikalni\barevna\rgb\csrb_vert_barevna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0" y="117036"/>
            <a:ext cx="1536473" cy="160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092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15074" y="6307283"/>
            <a:ext cx="1894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000099"/>
                </a:solidFill>
              </a:rPr>
              <a:t>www.csrb.cz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6872" y="1864946"/>
            <a:ext cx="722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cs-CZ" sz="4000" b="1" dirty="0">
                <a:solidFill>
                  <a:srgbClr val="000066"/>
                </a:solidFill>
              </a:rPr>
              <a:t>Dostupné družstevní bydlení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269420" y="2576914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69420" y="1730123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86142" y="2643973"/>
            <a:ext cx="10619715" cy="3596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800" b="1" dirty="0">
              <a:solidFill>
                <a:srgbClr val="00006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C00000"/>
                </a:solidFill>
              </a:rPr>
              <a:t>Česká společnost pro rozvoj bydlení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první valná hromada 12. prosince 1995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sdružuje odborníky na oblast bydlení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diskuzní platforma pro členy společnosti a odbornou veřejnost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spolupráce s vládními i nevládními organizacemi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aktivity:	Akademie pro bytové domy (www.akademiebd.cz)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		Portál o bydlení (www.portalobydleni.cz)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		Konference, workshopy, setkání</a:t>
            </a:r>
          </a:p>
          <a:p>
            <a:pPr algn="ctr">
              <a:spcBef>
                <a:spcPts val="600"/>
              </a:spcBef>
              <a:buFontTx/>
              <a:buChar char="-"/>
            </a:pPr>
            <a:endParaRPr lang="cs-CZ" sz="2000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cs-CZ" sz="2000" dirty="0">
              <a:solidFill>
                <a:srgbClr val="000066"/>
              </a:solidFill>
            </a:endParaRPr>
          </a:p>
        </p:txBody>
      </p:sp>
      <p:pic>
        <p:nvPicPr>
          <p:cNvPr id="1026" name="obrázek 1" descr="C:\Users\kroh\AppData\Local\Temp\_AZTMP0_\_export\02_vertikalni\barevna\rgb\csrb_vert_barevna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0" y="117036"/>
            <a:ext cx="1536473" cy="160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193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15074" y="6307283"/>
            <a:ext cx="1894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000099"/>
                </a:solidFill>
              </a:rPr>
              <a:t>www.csrb.cz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6872" y="1864946"/>
            <a:ext cx="722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cs-CZ" sz="4000" b="1" dirty="0">
                <a:solidFill>
                  <a:srgbClr val="000066"/>
                </a:solidFill>
              </a:rPr>
              <a:t>Dostupné družstevní bydlení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269420" y="2576914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69420" y="1730123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86142" y="2643973"/>
            <a:ext cx="10619715" cy="3596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800" b="1" dirty="0">
              <a:solidFill>
                <a:srgbClr val="00006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C00000"/>
                </a:solidFill>
              </a:rPr>
              <a:t>Dostupné bydlení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= chybí ucelená dlouhodobá koncepce politiky bydlení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= roztříštěnost kompetencí bydlení (MMR, MPSV, </a:t>
            </a:r>
            <a:r>
              <a:rPr lang="cs-CZ" sz="2000" dirty="0" err="1">
                <a:solidFill>
                  <a:srgbClr val="000066"/>
                </a:solidFill>
              </a:rPr>
              <a:t>MSp</a:t>
            </a:r>
            <a:r>
              <a:rPr lang="cs-CZ" sz="2000" dirty="0">
                <a:solidFill>
                  <a:srgbClr val="000066"/>
                </a:solidFill>
              </a:rPr>
              <a:t>, MF, MŽP, MPO, MZ, MV)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= garance stability podmínek a pravidel bydlení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= vyrovnané formy vlastnického, družstevního nájemního a nájemního bydlení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= svobodný výběr formy bydlení pro co nejširší část populace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= není sociálním bydlením</a:t>
            </a:r>
          </a:p>
          <a:p>
            <a:pPr algn="ctr">
              <a:spcBef>
                <a:spcPts val="600"/>
              </a:spcBef>
              <a:buFontTx/>
              <a:buChar char="-"/>
            </a:pPr>
            <a:endParaRPr lang="cs-CZ" sz="2000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cs-CZ" sz="2000" dirty="0">
              <a:solidFill>
                <a:srgbClr val="000066"/>
              </a:solidFill>
            </a:endParaRPr>
          </a:p>
        </p:txBody>
      </p:sp>
      <p:pic>
        <p:nvPicPr>
          <p:cNvPr id="1026" name="obrázek 1" descr="C:\Users\kroh\AppData\Local\Temp\_AZTMP0_\_export\02_vertikalni\barevna\rgb\csrb_vert_barevna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0" y="117036"/>
            <a:ext cx="1536473" cy="160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07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15074" y="6307283"/>
            <a:ext cx="1894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000099"/>
                </a:solidFill>
              </a:rPr>
              <a:t>www.csrb.cz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6872" y="1864946"/>
            <a:ext cx="722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cs-CZ" sz="4000" b="1" dirty="0">
                <a:solidFill>
                  <a:srgbClr val="000066"/>
                </a:solidFill>
              </a:rPr>
              <a:t>Dostupné družstevní bydlení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269420" y="2576914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69420" y="1730123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86142" y="2643973"/>
            <a:ext cx="10619715" cy="35967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800" b="1" dirty="0">
              <a:solidFill>
                <a:srgbClr val="00006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C00000"/>
                </a:solidFill>
              </a:rPr>
              <a:t>Dostupné bydlení v Praze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neexistence metropolitního plánu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rezignace města na „kouzelnickou hůlku“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    	</a:t>
            </a:r>
            <a:r>
              <a:rPr lang="cs-CZ" sz="2000" b="1" dirty="0">
                <a:solidFill>
                  <a:srgbClr val="C00000"/>
                </a:solidFill>
              </a:rPr>
              <a:t>= růst cen pozemků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zvýšení daňové zátěže 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komplikované stavební právo, stavební řád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	</a:t>
            </a:r>
            <a:r>
              <a:rPr lang="cs-CZ" sz="2000" b="1" dirty="0">
                <a:solidFill>
                  <a:srgbClr val="C00000"/>
                </a:solidFill>
              </a:rPr>
              <a:t>= růst nákladů financování stavby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zvyšující se technické požadavky na stavby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chybí stavební kapacity = růst mezd i materiálů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	</a:t>
            </a:r>
            <a:r>
              <a:rPr lang="cs-CZ" sz="2000" b="1" dirty="0">
                <a:solidFill>
                  <a:srgbClr val="C00000"/>
                </a:solidFill>
              </a:rPr>
              <a:t>= růst stavebních nákladů</a:t>
            </a:r>
          </a:p>
          <a:p>
            <a:pPr algn="ctr">
              <a:spcBef>
                <a:spcPts val="600"/>
              </a:spcBef>
              <a:buFontTx/>
              <a:buChar char="-"/>
            </a:pPr>
            <a:endParaRPr lang="cs-CZ" sz="2000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cs-CZ" sz="2000" dirty="0">
              <a:solidFill>
                <a:srgbClr val="000066"/>
              </a:solidFill>
            </a:endParaRPr>
          </a:p>
        </p:txBody>
      </p:sp>
      <p:pic>
        <p:nvPicPr>
          <p:cNvPr id="1026" name="obrázek 1" descr="C:\Users\kroh\AppData\Local\Temp\_AZTMP0_\_export\02_vertikalni\barevna\rgb\csrb_vert_barevna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0" y="117036"/>
            <a:ext cx="1536473" cy="160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1857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15074" y="6307283"/>
            <a:ext cx="1894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000099"/>
                </a:solidFill>
              </a:rPr>
              <a:t>www.csrb.cz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6872" y="1864946"/>
            <a:ext cx="722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cs-CZ" sz="4000" b="1" dirty="0">
                <a:solidFill>
                  <a:srgbClr val="000066"/>
                </a:solidFill>
              </a:rPr>
              <a:t>Dostupné družstevní bydlení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269420" y="2576914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69420" y="1730123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86142" y="2643973"/>
            <a:ext cx="10619715" cy="3596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800" b="1" dirty="0">
              <a:solidFill>
                <a:srgbClr val="000066"/>
              </a:solidFill>
            </a:endParaRPr>
          </a:p>
          <a:p>
            <a:pPr algn="ctr">
              <a:spcBef>
                <a:spcPts val="600"/>
              </a:spcBef>
              <a:buFontTx/>
              <a:buChar char="-"/>
            </a:pPr>
            <a:endParaRPr lang="cs-CZ" sz="2000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cs-CZ" sz="2000" dirty="0">
              <a:solidFill>
                <a:srgbClr val="000066"/>
              </a:solidFill>
            </a:endParaRPr>
          </a:p>
        </p:txBody>
      </p:sp>
      <p:pic>
        <p:nvPicPr>
          <p:cNvPr id="1026" name="obrázek 1" descr="C:\Users\kroh\AppData\Local\Temp\_AZTMP0_\_export\02_vertikalni\barevna\rgb\csrb_vert_barevna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0" y="117036"/>
            <a:ext cx="1536473" cy="160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44ADFD71-2116-4187-A692-C01A54DE85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6872" y="2843735"/>
            <a:ext cx="7391512" cy="363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18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15074" y="6307283"/>
            <a:ext cx="1894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000099"/>
                </a:solidFill>
              </a:rPr>
              <a:t>www.csrb.cz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6872" y="1864946"/>
            <a:ext cx="722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cs-CZ" sz="4000" b="1" dirty="0">
                <a:solidFill>
                  <a:srgbClr val="000066"/>
                </a:solidFill>
              </a:rPr>
              <a:t>Dostupné družstevní bydlení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269420" y="2576914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69420" y="1730123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86142" y="2643973"/>
            <a:ext cx="10619715" cy="3596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800" b="1" dirty="0">
              <a:solidFill>
                <a:srgbClr val="00006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C00000"/>
                </a:solidFill>
              </a:rPr>
              <a:t>Dostupné družstevní bydlení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bytové družstva od dob Rakouska – Uherska, mylně chápána jako instituce předlistopadové éry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jediná polistopadová etapa nepodporuje bytové družstevnictví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rozpolcenost vnímání: nájemní nebo vlastnické (?)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vhodnější forma bytové korporace:</a:t>
            </a:r>
            <a:endParaRPr lang="cs-CZ" sz="1200" dirty="0">
              <a:solidFill>
                <a:srgbClr val="000066"/>
              </a:solidFill>
            </a:endParaRP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rgbClr val="000066"/>
                </a:solidFill>
              </a:rPr>
              <a:t>vstup pro všechny věkové kategorie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rgbClr val="000066"/>
                </a:solidFill>
              </a:rPr>
              <a:t>ochrana před dlužníky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rgbClr val="000066"/>
                </a:solidFill>
              </a:rPr>
              <a:t>řešení sousedských sporů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rgbClr val="000066"/>
                </a:solidFill>
              </a:rPr>
              <a:t>podpora jednotlivců</a:t>
            </a:r>
          </a:p>
          <a:p>
            <a:pPr lvl="1">
              <a:spcBef>
                <a:spcPts val="600"/>
              </a:spcBef>
              <a:buFontTx/>
              <a:buChar char="-"/>
            </a:pPr>
            <a:r>
              <a:rPr lang="cs-CZ" sz="1800" dirty="0">
                <a:solidFill>
                  <a:srgbClr val="000066"/>
                </a:solidFill>
              </a:rPr>
              <a:t>ochrana investice</a:t>
            </a:r>
          </a:p>
          <a:p>
            <a:pPr marL="0" indent="0" algn="ctr">
              <a:spcBef>
                <a:spcPts val="600"/>
              </a:spcBef>
              <a:buNone/>
            </a:pPr>
            <a:endParaRPr lang="cs-CZ" sz="2000" dirty="0">
              <a:solidFill>
                <a:srgbClr val="000066"/>
              </a:solidFill>
            </a:endParaRPr>
          </a:p>
        </p:txBody>
      </p:sp>
      <p:pic>
        <p:nvPicPr>
          <p:cNvPr id="1026" name="obrázek 1" descr="C:\Users\kroh\AppData\Local\Temp\_AZTMP0_\_export\02_vertikalni\barevna\rgb\csrb_vert_barevna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0" y="117036"/>
            <a:ext cx="1536473" cy="160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90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15074" y="6307283"/>
            <a:ext cx="1894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000099"/>
                </a:solidFill>
              </a:rPr>
              <a:t>www.csrb.cz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6872" y="1864946"/>
            <a:ext cx="722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cs-CZ" sz="4000" b="1" dirty="0">
                <a:solidFill>
                  <a:srgbClr val="000066"/>
                </a:solidFill>
              </a:rPr>
              <a:t>Dostupné družstevní bydlení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269420" y="2576914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69420" y="1730123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86142" y="2643973"/>
            <a:ext cx="10619715" cy="3596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800" b="1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C00000"/>
                </a:solidFill>
              </a:rPr>
              <a:t>Realizované projekty novodobé družstevní bytové výstavby v režii DMS ČR od roku 2012:</a:t>
            </a:r>
          </a:p>
          <a:p>
            <a:pPr>
              <a:spcBef>
                <a:spcPts val="600"/>
              </a:spcBef>
              <a:buFontTx/>
              <a:buChar char="-"/>
            </a:pPr>
            <a:endParaRPr lang="cs-CZ" sz="2000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cs-CZ" sz="2000" dirty="0">
              <a:solidFill>
                <a:srgbClr val="000066"/>
              </a:solidFill>
            </a:endParaRPr>
          </a:p>
        </p:txBody>
      </p:sp>
      <p:pic>
        <p:nvPicPr>
          <p:cNvPr id="1026" name="obrázek 1" descr="C:\Users\kroh\AppData\Local\Temp\_AZTMP0_\_export\02_vertikalni\barevna\rgb\csrb_vert_barevna_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0" y="117036"/>
            <a:ext cx="1536473" cy="160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C14A36ED-9E42-442C-96DF-B267C33B10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6873693"/>
              </p:ext>
            </p:extLst>
          </p:nvPr>
        </p:nvGraphicFramePr>
        <p:xfrm>
          <a:off x="2216221" y="3332353"/>
          <a:ext cx="7704137" cy="294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5" imgW="7703924" imgH="2941373" progId="Excel.Sheet.12">
                  <p:embed/>
                </p:oleObj>
              </mc:Choice>
              <mc:Fallback>
                <p:oleObj name="Worksheet" r:id="rId5" imgW="7703924" imgH="294137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16221" y="3332353"/>
                        <a:ext cx="7704137" cy="2941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4981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15074" y="6307283"/>
            <a:ext cx="1894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000099"/>
                </a:solidFill>
              </a:rPr>
              <a:t>www.csrb.cz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6872" y="1864946"/>
            <a:ext cx="722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cs-CZ" sz="4000" b="1" dirty="0">
                <a:solidFill>
                  <a:srgbClr val="000066"/>
                </a:solidFill>
              </a:rPr>
              <a:t>Dostupné družstevní bydlení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269420" y="2576914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69420" y="1730123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86142" y="2643973"/>
            <a:ext cx="10619715" cy="37378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800" b="1" dirty="0">
              <a:solidFill>
                <a:srgbClr val="00006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C00000"/>
                </a:solidFill>
              </a:rPr>
              <a:t>Klacky pod nohy bytovým družstvům = ztížení dostupného bydlení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nefunkční zákon o podpoře družstevního bydlení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vyloučení bytových družstev z podpor nájemního bydlení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sexy bytové družstvo (?) – brání tomu nedůvěra ve schopnost samosprávného úsudku spolku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nemožnost odečtení úroků zaplacených členem družstva z jeho daňového základu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posledním, aktuálním nápadem je zrušení osvobození od daně z nabytí nemovitosti pro právnické osoby (= především pro bytová družstva = pro jejich členy)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cs-CZ" sz="2000" dirty="0">
                <a:solidFill>
                  <a:srgbClr val="000066"/>
                </a:solidFill>
              </a:rPr>
              <a:t>vypořádacím podílem až k likvidaci bytových družstev?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	</a:t>
            </a:r>
            <a:r>
              <a:rPr lang="cs-CZ" sz="2000" b="1" dirty="0">
                <a:solidFill>
                  <a:srgbClr val="C00000"/>
                </a:solidFill>
              </a:rPr>
              <a:t>Bytová družstva </a:t>
            </a:r>
            <a:r>
              <a:rPr lang="cs-CZ" sz="2000" dirty="0">
                <a:solidFill>
                  <a:srgbClr val="C00000"/>
                </a:solidFill>
              </a:rPr>
              <a:t>mají stále širší podporu (</a:t>
            </a:r>
            <a:r>
              <a:rPr lang="cs-CZ" sz="2000" b="1" dirty="0">
                <a:solidFill>
                  <a:srgbClr val="C00000"/>
                </a:solidFill>
              </a:rPr>
              <a:t>obcí, bank, stavebních spořitelen, hospodářské 	komory</a:t>
            </a:r>
            <a:r>
              <a:rPr lang="cs-CZ" sz="2000" dirty="0">
                <a:solidFill>
                  <a:srgbClr val="C00000"/>
                </a:solidFill>
              </a:rPr>
              <a:t>,…)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C00000"/>
                </a:solidFill>
              </a:rPr>
              <a:t>		… a </a:t>
            </a:r>
            <a:r>
              <a:rPr lang="cs-CZ" sz="2000" dirty="0">
                <a:solidFill>
                  <a:srgbClr val="C00000"/>
                </a:solidFill>
              </a:rPr>
              <a:t>přidá se i </a:t>
            </a:r>
            <a:r>
              <a:rPr lang="cs-CZ" sz="2000" b="1" dirty="0">
                <a:solidFill>
                  <a:srgbClr val="C00000"/>
                </a:solidFill>
              </a:rPr>
              <a:t>stát?</a:t>
            </a:r>
            <a:endParaRPr lang="cs-CZ" sz="2000" b="1" dirty="0">
              <a:solidFill>
                <a:srgbClr val="000066"/>
              </a:solidFill>
            </a:endParaRPr>
          </a:p>
        </p:txBody>
      </p:sp>
      <p:pic>
        <p:nvPicPr>
          <p:cNvPr id="1026" name="obrázek 1" descr="C:\Users\kroh\AppData\Local\Temp\_AZTMP0_\_export\02_vertikalni\barevna\rgb\csrb_vert_barevna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0" y="117036"/>
            <a:ext cx="1536473" cy="160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8232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15074" y="6307283"/>
            <a:ext cx="1894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000099"/>
                </a:solidFill>
              </a:rPr>
              <a:t>www.csrb.cz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456872" y="1864946"/>
            <a:ext cx="7222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r>
              <a:rPr lang="cs-CZ" sz="4000" b="1" dirty="0">
                <a:solidFill>
                  <a:srgbClr val="000066"/>
                </a:solidFill>
              </a:rPr>
              <a:t>Dostupné družstevní bydlení</a:t>
            </a:r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269420" y="2576914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V="1">
            <a:off x="269420" y="1730123"/>
            <a:ext cx="11639813" cy="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786142" y="2643973"/>
            <a:ext cx="10619715" cy="35967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800" b="1" dirty="0">
              <a:solidFill>
                <a:srgbClr val="00006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br>
              <a:rPr lang="cs-CZ" sz="2000" b="1" dirty="0">
                <a:solidFill>
                  <a:srgbClr val="C00000"/>
                </a:solidFill>
              </a:rPr>
            </a:br>
            <a:endParaRPr lang="cs-CZ" sz="2000" b="1" dirty="0">
              <a:solidFill>
                <a:srgbClr val="C0000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C00000"/>
                </a:solidFill>
              </a:rPr>
              <a:t>Děkuji za pozornost!</a:t>
            </a:r>
          </a:p>
          <a:p>
            <a:pPr marL="0" indent="0" algn="ctr">
              <a:spcBef>
                <a:spcPts val="600"/>
              </a:spcBef>
              <a:buNone/>
            </a:pPr>
            <a:endParaRPr lang="cs-CZ" sz="2000" b="1" dirty="0">
              <a:solidFill>
                <a:srgbClr val="C00000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000066"/>
                </a:solidFill>
              </a:rPr>
              <a:t>Martin Kroh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cs-CZ" sz="2000" dirty="0">
                <a:solidFill>
                  <a:srgbClr val="000066"/>
                </a:solidFill>
              </a:rPr>
              <a:t>kroh@sbdpraha.cz</a:t>
            </a:r>
          </a:p>
          <a:p>
            <a:pPr>
              <a:spcBef>
                <a:spcPts val="600"/>
              </a:spcBef>
              <a:buFontTx/>
              <a:buChar char="-"/>
            </a:pPr>
            <a:endParaRPr lang="cs-CZ" sz="2000" dirty="0">
              <a:solidFill>
                <a:srgbClr val="000066"/>
              </a:solidFill>
            </a:endParaRPr>
          </a:p>
          <a:p>
            <a:pPr>
              <a:spcBef>
                <a:spcPts val="600"/>
              </a:spcBef>
              <a:buFontTx/>
              <a:buChar char="-"/>
            </a:pPr>
            <a:endParaRPr lang="cs-CZ" sz="2000" dirty="0">
              <a:solidFill>
                <a:srgbClr val="000066"/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cs-CZ" sz="2000" dirty="0">
              <a:solidFill>
                <a:srgbClr val="000066"/>
              </a:solidFill>
            </a:endParaRPr>
          </a:p>
        </p:txBody>
      </p:sp>
      <p:pic>
        <p:nvPicPr>
          <p:cNvPr id="1026" name="obrázek 1" descr="C:\Users\kroh\AppData\Local\Temp\_AZTMP0_\_export\02_vertikalni\barevna\rgb\csrb_vert_barevna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0" y="117036"/>
            <a:ext cx="1536473" cy="1602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421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3233</TotalTime>
  <Words>359</Words>
  <Application>Microsoft Office PowerPoint</Application>
  <PresentationFormat>Širokoúhlá obrazovka</PresentationFormat>
  <Paragraphs>96</Paragraphs>
  <Slides>9</Slides>
  <Notes>9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Worksheet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HP</dc:creator>
  <cp:lastModifiedBy>kroh</cp:lastModifiedBy>
  <cp:revision>387</cp:revision>
  <dcterms:created xsi:type="dcterms:W3CDTF">2016-03-09T11:44:52Z</dcterms:created>
  <dcterms:modified xsi:type="dcterms:W3CDTF">2019-03-13T14:03:50Z</dcterms:modified>
</cp:coreProperties>
</file>