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</p:sldMasterIdLst>
  <p:sldIdLst>
    <p:sldId id="256" r:id="rId3"/>
    <p:sldId id="271" r:id="rId4"/>
    <p:sldId id="272" r:id="rId5"/>
    <p:sldId id="289" r:id="rId6"/>
    <p:sldId id="290" r:id="rId7"/>
    <p:sldId id="280" r:id="rId8"/>
    <p:sldId id="291" r:id="rId9"/>
    <p:sldId id="296" r:id="rId10"/>
    <p:sldId id="297" r:id="rId11"/>
    <p:sldId id="298" r:id="rId12"/>
    <p:sldId id="292" r:id="rId13"/>
    <p:sldId id="295" r:id="rId14"/>
    <p:sldId id="265" r:id="rId15"/>
    <p:sldId id="293" r:id="rId16"/>
    <p:sldId id="294" r:id="rId17"/>
    <p:sldId id="299" r:id="rId18"/>
    <p:sldId id="267" r:id="rId19"/>
    <p:sldId id="270" r:id="rId20"/>
  </p:sldIdLst>
  <p:sldSz cx="9144000" cy="6858000" type="screen4x3"/>
  <p:notesSz cx="9872663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589"/>
    <p:restoredTop sz="94272"/>
  </p:normalViewPr>
  <p:slideViewPr>
    <p:cSldViewPr>
      <p:cViewPr varScale="1">
        <p:scale>
          <a:sx n="63" d="100"/>
          <a:sy n="63" d="100"/>
        </p:scale>
        <p:origin x="6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ázdný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 hasCustomPrompt="1"/>
          </p:nvPr>
        </p:nvSpPr>
        <p:spPr>
          <a:xfrm>
            <a:off x="1475656" y="1340768"/>
            <a:ext cx="6192688" cy="720080"/>
          </a:xfrm>
          <a:prstGeom prst="rect">
            <a:avLst/>
          </a:prstGeom>
        </p:spPr>
        <p:txBody>
          <a:bodyPr/>
          <a:lstStyle>
            <a:lvl1pPr algn="ctr">
              <a:defRPr sz="4400" b="1" i="0" cap="all" baseline="0">
                <a:solidFill>
                  <a:srgbClr val="2962A7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6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283968" y="6021288"/>
            <a:ext cx="4608512" cy="432048"/>
          </a:xfrm>
          <a:prstGeom prst="rect">
            <a:avLst/>
          </a:prstGeom>
        </p:spPr>
        <p:txBody>
          <a:bodyPr/>
          <a:lstStyle>
            <a:lvl1pPr marL="0" indent="0" algn="r">
              <a:buClr>
                <a:srgbClr val="2962A7"/>
              </a:buClr>
              <a:buFont typeface="Wingdings" pitchFamily="2" charset="2"/>
              <a:buNone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Jméno, funkce, organizace</a:t>
            </a:r>
          </a:p>
        </p:txBody>
      </p:sp>
      <p:sp>
        <p:nvSpPr>
          <p:cNvPr id="7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539552" y="6021288"/>
            <a:ext cx="3309764" cy="432048"/>
          </a:xfrm>
          <a:prstGeom prst="rect">
            <a:avLst/>
          </a:prstGeom>
        </p:spPr>
        <p:txBody>
          <a:bodyPr/>
          <a:lstStyle>
            <a:lvl1pPr>
              <a:buNone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Místo, datum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11560" y="188641"/>
            <a:ext cx="7128792" cy="1080120"/>
          </a:xfrm>
          <a:prstGeom prst="rect">
            <a:avLst/>
          </a:prstGeom>
        </p:spPr>
        <p:txBody>
          <a:bodyPr/>
          <a:lstStyle>
            <a:lvl1pPr algn="l">
              <a:defRPr sz="3400" b="1" i="0" cap="all" baseline="0">
                <a:solidFill>
                  <a:srgbClr val="2962A7"/>
                </a:solidFill>
              </a:defRPr>
            </a:lvl1pPr>
          </a:lstStyle>
          <a:p>
            <a:r>
              <a:rPr lang="cs-CZ" dirty="0"/>
              <a:t>Název stránky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11560" y="1484784"/>
            <a:ext cx="8208912" cy="4176464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2962A7"/>
              </a:buClr>
              <a:buFont typeface="Wingdings" pitchFamily="2" charset="2"/>
              <a:buChar char="Ø"/>
              <a:defRPr sz="27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Obsah</a:t>
            </a:r>
          </a:p>
        </p:txBody>
      </p:sp>
      <p:sp>
        <p:nvSpPr>
          <p:cNvPr id="7" name="Zástupný symbol pro číslo snímku 5"/>
          <p:cNvSpPr txBox="1">
            <a:spLocks/>
          </p:cNvSpPr>
          <p:nvPr/>
        </p:nvSpPr>
        <p:spPr>
          <a:xfrm>
            <a:off x="0" y="5229200"/>
            <a:ext cx="61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B11120-8696-490F-9346-974D8CFD8E5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ctrTitle" hasCustomPrompt="1"/>
          </p:nvPr>
        </p:nvSpPr>
        <p:spPr>
          <a:xfrm>
            <a:off x="1547664" y="188640"/>
            <a:ext cx="7128792" cy="1080120"/>
          </a:xfrm>
          <a:prstGeom prst="rect">
            <a:avLst/>
          </a:prstGeom>
        </p:spPr>
        <p:txBody>
          <a:bodyPr/>
          <a:lstStyle>
            <a:lvl1pPr algn="l">
              <a:defRPr sz="3400" b="1" i="0" cap="all" baseline="0">
                <a:solidFill>
                  <a:srgbClr val="2962A7"/>
                </a:solidFill>
              </a:defRPr>
            </a:lvl1pPr>
          </a:lstStyle>
          <a:p>
            <a:r>
              <a:rPr lang="cs-CZ" dirty="0"/>
              <a:t>Název stránky</a:t>
            </a:r>
          </a:p>
        </p:txBody>
      </p:sp>
      <p:sp>
        <p:nvSpPr>
          <p:cNvPr id="10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5536" y="1484784"/>
            <a:ext cx="8280920" cy="4104456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2962A7"/>
              </a:buClr>
              <a:buFont typeface="Wingdings" pitchFamily="2" charset="2"/>
              <a:buChar char="Ø"/>
              <a:defRPr sz="27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Obsah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8771782" y="5301208"/>
            <a:ext cx="3722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3B11120-8696-490F-9346-974D8CFD8E5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algn="ctr"/>
              <a:t>‹#›</a:t>
            </a:fld>
            <a:endParaRPr lang="cs-CZ" sz="12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 hasCustomPrompt="1"/>
          </p:nvPr>
        </p:nvSpPr>
        <p:spPr>
          <a:xfrm>
            <a:off x="611560" y="332656"/>
            <a:ext cx="5832648" cy="720080"/>
          </a:xfrm>
          <a:prstGeom prst="rect">
            <a:avLst/>
          </a:prstGeom>
        </p:spPr>
        <p:txBody>
          <a:bodyPr/>
          <a:lstStyle>
            <a:lvl1pPr algn="l">
              <a:defRPr sz="3400" b="1" i="0" cap="all" baseline="0">
                <a:solidFill>
                  <a:srgbClr val="2962A7"/>
                </a:solidFill>
              </a:defRPr>
            </a:lvl1pPr>
          </a:lstStyle>
          <a:p>
            <a:r>
              <a:rPr lang="cs-CZ" dirty="0"/>
              <a:t>Děkuji za pozornost!</a:t>
            </a:r>
          </a:p>
        </p:txBody>
      </p:sp>
      <p:sp>
        <p:nvSpPr>
          <p:cNvPr id="6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211960" y="1268760"/>
            <a:ext cx="4608512" cy="2520280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2962A7"/>
              </a:buClr>
              <a:buFont typeface="Wingdings" pitchFamily="2" charset="2"/>
              <a:buNone/>
              <a:defRPr sz="23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 příjmení</a:t>
            </a:r>
          </a:p>
          <a:p>
            <a:r>
              <a:rPr lang="cs-CZ" dirty="0"/>
              <a:t>funkce</a:t>
            </a:r>
          </a:p>
          <a:p>
            <a:r>
              <a:rPr lang="cs-CZ" dirty="0"/>
              <a:t>organizace</a:t>
            </a:r>
          </a:p>
          <a:p>
            <a:r>
              <a:rPr lang="cs-CZ" dirty="0"/>
              <a:t>e-mail:</a:t>
            </a:r>
          </a:p>
          <a:p>
            <a:r>
              <a:rPr lang="cs-CZ" dirty="0"/>
              <a:t>tel.: </a:t>
            </a:r>
          </a:p>
          <a:p>
            <a:r>
              <a:rPr lang="cs-CZ" dirty="0"/>
              <a:t>web:</a:t>
            </a:r>
          </a:p>
        </p:txBody>
      </p:sp>
      <p:sp>
        <p:nvSpPr>
          <p:cNvPr id="7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1560" y="1268760"/>
            <a:ext cx="3309764" cy="4104456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Fotografie autora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ázdný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 hasCustomPrompt="1"/>
          </p:nvPr>
        </p:nvSpPr>
        <p:spPr>
          <a:xfrm>
            <a:off x="1475656" y="1340768"/>
            <a:ext cx="6192688" cy="720080"/>
          </a:xfrm>
          <a:prstGeom prst="rect">
            <a:avLst/>
          </a:prstGeom>
        </p:spPr>
        <p:txBody>
          <a:bodyPr/>
          <a:lstStyle>
            <a:lvl1pPr algn="ctr">
              <a:defRPr sz="4400" b="1" i="0" cap="all" baseline="0">
                <a:solidFill>
                  <a:srgbClr val="2962A7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6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283968" y="6021288"/>
            <a:ext cx="4608512" cy="432048"/>
          </a:xfrm>
          <a:prstGeom prst="rect">
            <a:avLst/>
          </a:prstGeom>
        </p:spPr>
        <p:txBody>
          <a:bodyPr/>
          <a:lstStyle>
            <a:lvl1pPr marL="0" indent="0" algn="r">
              <a:buClr>
                <a:srgbClr val="2962A7"/>
              </a:buClr>
              <a:buFont typeface="Wingdings" pitchFamily="2" charset="2"/>
              <a:buNone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Jméno, funkce, organizace</a:t>
            </a:r>
          </a:p>
        </p:txBody>
      </p:sp>
      <p:sp>
        <p:nvSpPr>
          <p:cNvPr id="7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539552" y="6021288"/>
            <a:ext cx="3309764" cy="432048"/>
          </a:xfrm>
          <a:prstGeom prst="rect">
            <a:avLst/>
          </a:prstGeom>
        </p:spPr>
        <p:txBody>
          <a:bodyPr/>
          <a:lstStyle>
            <a:lvl1pPr>
              <a:buNone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Místo, datum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11560" y="188641"/>
            <a:ext cx="7128792" cy="1080120"/>
          </a:xfrm>
          <a:prstGeom prst="rect">
            <a:avLst/>
          </a:prstGeom>
        </p:spPr>
        <p:txBody>
          <a:bodyPr/>
          <a:lstStyle>
            <a:lvl1pPr algn="l">
              <a:defRPr sz="3400" b="1" i="0" cap="all" baseline="0">
                <a:solidFill>
                  <a:srgbClr val="2962A7"/>
                </a:solidFill>
              </a:defRPr>
            </a:lvl1pPr>
          </a:lstStyle>
          <a:p>
            <a:r>
              <a:rPr lang="cs-CZ" dirty="0"/>
              <a:t>Název stránky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11560" y="1484784"/>
            <a:ext cx="8208912" cy="4176464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2962A7"/>
              </a:buClr>
              <a:buFont typeface="Wingdings" pitchFamily="2" charset="2"/>
              <a:buChar char="Ø"/>
              <a:defRPr sz="27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Obsah</a:t>
            </a:r>
          </a:p>
        </p:txBody>
      </p:sp>
      <p:sp>
        <p:nvSpPr>
          <p:cNvPr id="7" name="Zástupný symbol pro číslo snímku 5"/>
          <p:cNvSpPr txBox="1">
            <a:spLocks/>
          </p:cNvSpPr>
          <p:nvPr/>
        </p:nvSpPr>
        <p:spPr>
          <a:xfrm>
            <a:off x="0" y="5229200"/>
            <a:ext cx="61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B11120-8696-490F-9346-974D8CFD8E5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obsah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ctrTitle" hasCustomPrompt="1"/>
          </p:nvPr>
        </p:nvSpPr>
        <p:spPr>
          <a:xfrm>
            <a:off x="1547664" y="188640"/>
            <a:ext cx="7128792" cy="1080120"/>
          </a:xfrm>
          <a:prstGeom prst="rect">
            <a:avLst/>
          </a:prstGeom>
        </p:spPr>
        <p:txBody>
          <a:bodyPr/>
          <a:lstStyle>
            <a:lvl1pPr algn="l">
              <a:defRPr sz="3400" b="1" i="0" cap="all" baseline="0">
                <a:solidFill>
                  <a:srgbClr val="2962A7"/>
                </a:solidFill>
              </a:defRPr>
            </a:lvl1pPr>
          </a:lstStyle>
          <a:p>
            <a:r>
              <a:rPr lang="cs-CZ" dirty="0"/>
              <a:t>Název stránky</a:t>
            </a:r>
          </a:p>
        </p:txBody>
      </p:sp>
      <p:sp>
        <p:nvSpPr>
          <p:cNvPr id="10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5536" y="1484784"/>
            <a:ext cx="8280920" cy="4104456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2962A7"/>
              </a:buClr>
              <a:buFont typeface="Wingdings" pitchFamily="2" charset="2"/>
              <a:buChar char="Ø"/>
              <a:defRPr sz="27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Obsah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8771782" y="5301208"/>
            <a:ext cx="3722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C3B11120-8696-490F-9346-974D8CFD8E5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algn="ctr"/>
              <a:t>‹#›</a:t>
            </a:fld>
            <a:endParaRPr lang="cs-CZ" sz="12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ctrTitle" hasCustomPrompt="1"/>
          </p:nvPr>
        </p:nvSpPr>
        <p:spPr>
          <a:xfrm>
            <a:off x="611560" y="332656"/>
            <a:ext cx="5832648" cy="720080"/>
          </a:xfrm>
          <a:prstGeom prst="rect">
            <a:avLst/>
          </a:prstGeom>
        </p:spPr>
        <p:txBody>
          <a:bodyPr/>
          <a:lstStyle>
            <a:lvl1pPr algn="l">
              <a:defRPr sz="3400" b="1" i="0" cap="all" baseline="0">
                <a:solidFill>
                  <a:srgbClr val="2962A7"/>
                </a:solidFill>
              </a:defRPr>
            </a:lvl1pPr>
          </a:lstStyle>
          <a:p>
            <a:r>
              <a:rPr lang="cs-CZ" dirty="0"/>
              <a:t>Děkuji za pozornost!</a:t>
            </a:r>
          </a:p>
        </p:txBody>
      </p:sp>
      <p:sp>
        <p:nvSpPr>
          <p:cNvPr id="6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211960" y="1268760"/>
            <a:ext cx="4608512" cy="2520280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2962A7"/>
              </a:buClr>
              <a:buFont typeface="Wingdings" pitchFamily="2" charset="2"/>
              <a:buNone/>
              <a:defRPr sz="23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a příjmení</a:t>
            </a:r>
          </a:p>
          <a:p>
            <a:r>
              <a:rPr lang="cs-CZ" dirty="0"/>
              <a:t>funkce</a:t>
            </a:r>
          </a:p>
          <a:p>
            <a:r>
              <a:rPr lang="cs-CZ" dirty="0"/>
              <a:t>organizace</a:t>
            </a:r>
          </a:p>
          <a:p>
            <a:r>
              <a:rPr lang="cs-CZ" dirty="0"/>
              <a:t>e-mail:</a:t>
            </a:r>
          </a:p>
          <a:p>
            <a:r>
              <a:rPr lang="cs-CZ" dirty="0"/>
              <a:t>tel.: </a:t>
            </a:r>
          </a:p>
          <a:p>
            <a:r>
              <a:rPr lang="cs-CZ" dirty="0"/>
              <a:t>web:</a:t>
            </a:r>
          </a:p>
        </p:txBody>
      </p:sp>
      <p:sp>
        <p:nvSpPr>
          <p:cNvPr id="7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1560" y="1268760"/>
            <a:ext cx="3309764" cy="4104456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Fotografie autora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403648" y="1484784"/>
            <a:ext cx="6264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400" b="1" cap="all" baseline="0">
                <a:solidFill>
                  <a:srgbClr val="2962A7"/>
                </a:solidFill>
              </a:defRPr>
            </a:lvl1pPr>
          </a:lstStyle>
          <a:p>
            <a:fld id="{94475E47-339B-4045-9AD7-42C07A9E5752}" type="datetimeFigureOut">
              <a:rPr lang="cs-CZ" smtClean="0"/>
              <a:pPr/>
              <a:t>14.03.2019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67544" y="62373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3923928" y="6237312"/>
            <a:ext cx="47978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E5440-8B35-46AE-97FA-1144ED5B67E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403648" y="1484784"/>
            <a:ext cx="6264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400" b="1" cap="all" baseline="0">
                <a:solidFill>
                  <a:srgbClr val="2962A7"/>
                </a:solidFill>
              </a:defRPr>
            </a:lvl1pPr>
          </a:lstStyle>
          <a:p>
            <a:fld id="{94475E47-339B-4045-9AD7-42C07A9E5752}" type="datetimeFigureOut">
              <a:rPr lang="cs-CZ" smtClean="0"/>
              <a:pPr/>
              <a:t>14.03.2019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67544" y="62373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3923928" y="6237312"/>
            <a:ext cx="47978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E5440-8B35-46AE-97FA-1144ED5B67E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starosta@kunin.cz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ctrTitle"/>
          </p:nvPr>
        </p:nvSpPr>
        <p:spPr>
          <a:xfrm>
            <a:off x="1043608" y="836712"/>
            <a:ext cx="7128792" cy="720080"/>
          </a:xfrm>
        </p:spPr>
        <p:txBody>
          <a:bodyPr/>
          <a:lstStyle/>
          <a:p>
            <a:r>
              <a:rPr lang="cs-CZ" sz="3200" dirty="0"/>
              <a:t>dostupné bydlení z pohledu měst a obcí</a:t>
            </a:r>
          </a:p>
        </p:txBody>
      </p:sp>
      <p:sp>
        <p:nvSpPr>
          <p:cNvPr id="23" name="Podnadpis 22"/>
          <p:cNvSpPr>
            <a:spLocks noGrp="1"/>
          </p:cNvSpPr>
          <p:nvPr>
            <p:ph type="subTitle" idx="1"/>
          </p:nvPr>
        </p:nvSpPr>
        <p:spPr>
          <a:xfrm>
            <a:off x="4283968" y="5949280"/>
            <a:ext cx="4608512" cy="432048"/>
          </a:xfrm>
        </p:spPr>
        <p:txBody>
          <a:bodyPr/>
          <a:lstStyle/>
          <a:p>
            <a:r>
              <a:rPr lang="cs-CZ" dirty="0"/>
              <a:t>Dagmar Novosadová, </a:t>
            </a:r>
            <a:r>
              <a:rPr lang="cs-CZ" dirty="0" err="1"/>
              <a:t>DiS</a:t>
            </a:r>
            <a:r>
              <a:rPr lang="cs-CZ" dirty="0"/>
              <a:t>., členka předsednictva Svazu měst       a obcí ČR, předsedkyně Bytové komise Předsednictva Svazu     a starostka obce Kunín</a:t>
            </a:r>
          </a:p>
          <a:p>
            <a:endParaRPr lang="cs-CZ" dirty="0"/>
          </a:p>
        </p:txBody>
      </p:sp>
      <p:sp>
        <p:nvSpPr>
          <p:cNvPr id="24" name="Zástupný symbol pro obsah 2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14. 3. 2019 Ostrava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278866-57C9-C641-A0BD-A9B2262677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Problémy z pohledu měst a obcí v obrazech</a:t>
            </a:r>
          </a:p>
        </p:txBody>
      </p:sp>
      <p:pic>
        <p:nvPicPr>
          <p:cNvPr id="5" name="Obrázek 4" descr="Obsah obrázku interiér, patro, zeď&#10;&#10;Popis byl vytvořen automaticky">
            <a:extLst>
              <a:ext uri="{FF2B5EF4-FFF2-40B4-BE49-F238E27FC236}">
                <a16:creationId xmlns:a16="http://schemas.microsoft.com/office/drawing/2014/main" id="{F17CB086-8425-2F4C-9E1D-4594484F7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734" y="1340768"/>
            <a:ext cx="592361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95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567333-9EF0-634F-860F-4A8A064BA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7664" y="370689"/>
            <a:ext cx="7128792" cy="1080120"/>
          </a:xfrm>
        </p:spPr>
        <p:txBody>
          <a:bodyPr/>
          <a:lstStyle/>
          <a:p>
            <a:r>
              <a:rPr lang="cs-CZ" sz="3200" dirty="0"/>
              <a:t>Sociální</a:t>
            </a:r>
            <a:r>
              <a:rPr lang="cs-CZ" dirty="0"/>
              <a:t> a dostupné bydlení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924D995-E658-E944-BE36-A55A97748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280920" cy="4104456"/>
          </a:xfrm>
        </p:spPr>
        <p:txBody>
          <a:bodyPr/>
          <a:lstStyle/>
          <a:p>
            <a:pPr>
              <a:buNone/>
            </a:pPr>
            <a:r>
              <a:rPr lang="cs-CZ" u="sng" dirty="0"/>
              <a:t>SOCIÁLNÍ BYDLENÍ: </a:t>
            </a:r>
          </a:p>
          <a:p>
            <a:r>
              <a:rPr lang="cs-CZ" dirty="0"/>
              <a:t> problém samostatné a přenesené působnosti</a:t>
            </a:r>
          </a:p>
          <a:p>
            <a:r>
              <a:rPr lang="cs-CZ" dirty="0"/>
              <a:t> nedostatek vhodných bytů</a:t>
            </a:r>
          </a:p>
          <a:p>
            <a:r>
              <a:rPr lang="cs-CZ" dirty="0"/>
              <a:t> nedostatek sociálních pracovníků</a:t>
            </a:r>
          </a:p>
          <a:p>
            <a:r>
              <a:rPr lang="cs-CZ" dirty="0"/>
              <a:t> nejsou stanoveny parametry, je zde nejednotný přístup – téměř všechny obce poskytují sociální bydlení na základě sociálních kritérií</a:t>
            </a:r>
          </a:p>
          <a:p>
            <a:r>
              <a:rPr lang="cs-CZ" dirty="0"/>
              <a:t> trvalý pobyt vs. vztah k obci vs. bezdlužnost</a:t>
            </a:r>
          </a:p>
          <a:p>
            <a:r>
              <a:rPr lang="cs-CZ" dirty="0"/>
              <a:t> potřeba sociální práce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1111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B02F42C-6AE8-BA44-8606-6EC1DF4C1E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560" y="340623"/>
            <a:ext cx="7128792" cy="1080120"/>
          </a:xfrm>
        </p:spPr>
        <p:txBody>
          <a:bodyPr/>
          <a:lstStyle/>
          <a:p>
            <a:r>
              <a:rPr lang="cs-CZ" sz="3200" dirty="0"/>
              <a:t>SOCIÁLNÍ A DOSTUPNÉ BYDLENÍ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99840ECE-7ECA-844C-9E24-3E608D7D58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560" y="880683"/>
            <a:ext cx="8208912" cy="4176464"/>
          </a:xfrm>
        </p:spPr>
        <p:txBody>
          <a:bodyPr/>
          <a:lstStyle/>
          <a:p>
            <a:pPr>
              <a:buNone/>
            </a:pPr>
            <a:r>
              <a:rPr lang="cs-CZ" u="sng" dirty="0"/>
              <a:t>DOSTUPNÉ BYDLENÍ</a:t>
            </a:r>
          </a:p>
          <a:p>
            <a:r>
              <a:rPr lang="cs-CZ" dirty="0"/>
              <a:t> prioritou pro všechny obce, které zaznamenávají potřebu nájemního bydlení </a:t>
            </a:r>
          </a:p>
          <a:p>
            <a:r>
              <a:rPr lang="cs-CZ" dirty="0"/>
              <a:t> důležité především v oblastech, kde chybí profese (lékaři, učitelé, strážníci apod.) či kde je třeba udržet mladé lidi – především v případě venkova a  periférií, kde dochází k vylidňování</a:t>
            </a:r>
          </a:p>
          <a:p>
            <a:r>
              <a:rPr lang="cs-CZ" dirty="0"/>
              <a:t> ve srovnání s nabídkou na trhu je ve své podstatě téměř veškeré nájemní obecní bydlení dostupné a sociální (pronájmy se pohybují mezi 30 – 60 Kč/m2)</a:t>
            </a:r>
          </a:p>
        </p:txBody>
      </p:sp>
    </p:spTree>
    <p:extLst>
      <p:ext uri="{BB962C8B-B14F-4D97-AF65-F5344CB8AC3E}">
        <p14:creationId xmlns:p14="http://schemas.microsoft.com/office/powerpoint/2010/main" val="2389963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Shrhutí</a:t>
            </a:r>
            <a:r>
              <a:rPr lang="cs-CZ" dirty="0"/>
              <a:t> postojů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B9BF85-667B-4E43-8F90-708FA2B341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514" y="1124744"/>
            <a:ext cx="8280920" cy="4104456"/>
          </a:xfrm>
        </p:spPr>
        <p:txBody>
          <a:bodyPr/>
          <a:lstStyle/>
          <a:p>
            <a:pPr marL="342900" indent="-342900" algn="just"/>
            <a:r>
              <a:rPr lang="cs-CZ" sz="2000" dirty="0"/>
              <a:t>SMO ČR nepovažuje za nutné, aby obcím a městům bylo zákonem stanovena povinnost poskytovat sociální bydlení, které už  podle aktuální potřeby stejně poskytují</a:t>
            </a:r>
          </a:p>
          <a:p>
            <a:pPr marL="342900" indent="-342900" algn="just"/>
            <a:r>
              <a:rPr lang="cs-CZ" sz="2000" dirty="0"/>
              <a:t>nevnímá vznik zákona jako samospasné řešení, naopak se obává menší flexibility reagovat na životní situace obyvatel</a:t>
            </a:r>
          </a:p>
          <a:p>
            <a:pPr marL="342900" indent="-342900" algn="just"/>
            <a:r>
              <a:rPr lang="cs-CZ" sz="2000" dirty="0"/>
              <a:t>zavedení povinnosti poskytovat sociální bydlení a nových postupů by pro obce znamenalo jak administrativní tak ekonomickou zátěž a stagnaci již fungujícího bydlení poskytovaného na základě sociálních kritérií</a:t>
            </a:r>
          </a:p>
          <a:p>
            <a:pPr marL="342900" indent="-342900" algn="just"/>
            <a:r>
              <a:rPr lang="cs-CZ" sz="2000" dirty="0"/>
              <a:t>naději vkládá do plnění 15 podnětů boje s chudobou a sociálním vyloučením</a:t>
            </a:r>
          </a:p>
          <a:p>
            <a:pPr marL="342900" indent="-342900" algn="just"/>
            <a:r>
              <a:rPr lang="cs-CZ" sz="2000" dirty="0"/>
              <a:t>trvá na dobrovolnosti, provázanosti se sociální prací a poskytováním na základě finanční podpory státu</a:t>
            </a:r>
          </a:p>
        </p:txBody>
      </p:sp>
    </p:spTree>
    <p:extLst>
      <p:ext uri="{BB962C8B-B14F-4D97-AF65-F5344CB8AC3E}">
        <p14:creationId xmlns:p14="http://schemas.microsoft.com/office/powerpoint/2010/main" val="1233585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53737A4-BE07-5A4E-8B8E-5EAE32C0C5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2800" dirty="0"/>
              <a:t>15 podnětů pro boj s chudobou a sociálním vyloučením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4FC6D009-CA30-FB45-8999-0A4868EB8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560" y="1196752"/>
            <a:ext cx="8208912" cy="4176464"/>
          </a:xfrm>
        </p:spPr>
        <p:txBody>
          <a:bodyPr/>
          <a:lstStyle/>
          <a:p>
            <a:pPr>
              <a:buNone/>
            </a:pPr>
            <a:r>
              <a:rPr lang="cs-CZ" sz="2400" dirty="0"/>
              <a:t>většinu podnětů inicioval Svaz, v tuto chvíli jsou gestory plněny některé body, mezi nejdůležitější z pohledu obcí:</a:t>
            </a:r>
          </a:p>
          <a:p>
            <a:pPr marL="342900" indent="-342900"/>
            <a:r>
              <a:rPr lang="cs-CZ" sz="2400" dirty="0"/>
              <a:t>Program výstavba (dotace na výstavbu a modernizaci dostupného a sociálního bydlení)</a:t>
            </a:r>
          </a:p>
          <a:p>
            <a:pPr marL="342900" indent="-342900"/>
            <a:r>
              <a:rPr lang="cs-CZ" sz="2400" dirty="0"/>
              <a:t>hodnotové mapy</a:t>
            </a:r>
          </a:p>
          <a:p>
            <a:pPr marL="342900" indent="-342900"/>
            <a:r>
              <a:rPr lang="cs-CZ" sz="2400" dirty="0"/>
              <a:t>dostatečná sociální práce, finanční a personální zajištění – především v SVL</a:t>
            </a:r>
          </a:p>
          <a:p>
            <a:pPr marL="342900" indent="-342900"/>
            <a:r>
              <a:rPr lang="cs-CZ" sz="2400" dirty="0"/>
              <a:t>podpora faktického trvalého pobytu</a:t>
            </a:r>
          </a:p>
          <a:p>
            <a:pPr marL="342900" indent="-342900"/>
            <a:r>
              <a:rPr lang="cs-CZ" sz="2400" dirty="0"/>
              <a:t>vymahatelnost práva</a:t>
            </a:r>
          </a:p>
          <a:p>
            <a:pPr marL="342900" indent="-342900"/>
            <a:r>
              <a:rPr lang="cs-CZ" sz="2400" dirty="0"/>
              <a:t>spolupráce s ÚP</a:t>
            </a:r>
          </a:p>
        </p:txBody>
      </p:sp>
    </p:spTree>
    <p:extLst>
      <p:ext uri="{BB962C8B-B14F-4D97-AF65-F5344CB8AC3E}">
        <p14:creationId xmlns:p14="http://schemas.microsoft.com/office/powerpoint/2010/main" val="2214443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ACD1CED-7F2D-BF41-AD18-A76D561230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Nájemní bydlení z pohledu měst a obcí v obrazech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9C65CCE8-6330-4642-AF59-19479187B94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r>
              <a:rPr lang="cs-CZ" dirty="0"/>
              <a:t> </a:t>
            </a:r>
          </a:p>
        </p:txBody>
      </p:sp>
      <p:pic>
        <p:nvPicPr>
          <p:cNvPr id="3" name="Obrázek 2" descr="Obsah obrázku interiér, jídlo, patro&#10;&#10;Popis byl vytvořen automaticky">
            <a:extLst>
              <a:ext uri="{FF2B5EF4-FFF2-40B4-BE49-F238E27FC236}">
                <a16:creationId xmlns:a16="http://schemas.microsoft.com/office/drawing/2014/main" id="{26A88147-3AA2-3B4B-AB06-F4BA9B140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57758"/>
            <a:ext cx="6048672" cy="426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07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0DBF1C-2CBB-8E42-92D7-C9E0D3E482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Nájemní bydlení z pohledu měst a obcí v obrazech</a:t>
            </a:r>
          </a:p>
        </p:txBody>
      </p:sp>
      <p:pic>
        <p:nvPicPr>
          <p:cNvPr id="5" name="Obrázek 4" descr="Obsah obrázku zeď, interiér, patro&#10;&#10;Popis byl vytvořen automaticky">
            <a:extLst>
              <a:ext uri="{FF2B5EF4-FFF2-40B4-BE49-F238E27FC236}">
                <a16:creationId xmlns:a16="http://schemas.microsoft.com/office/drawing/2014/main" id="{BC0C03E3-F4A1-514C-9F54-B83B2AF49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04" y="1341412"/>
            <a:ext cx="6228184" cy="43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088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Příklady  Z PRAXE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280920" cy="4104456"/>
          </a:xfrm>
        </p:spPr>
        <p:txBody>
          <a:bodyPr/>
          <a:lstStyle/>
          <a:p>
            <a:pPr lvl="0" algn="just"/>
            <a:r>
              <a:rPr lang="cs-CZ" sz="2600" dirty="0"/>
              <a:t> Příkladem řešení problematiky dostupného bydlení může být příklad z obce Kunín - obec do 2000 obyvatel, vlastní 33 bytů, z toho 16 bytů (2+kk, 1+kk) je „sociálních“</a:t>
            </a:r>
          </a:p>
          <a:p>
            <a:pPr lvl="0" algn="just"/>
            <a:r>
              <a:rPr lang="cs-CZ" sz="2600" dirty="0"/>
              <a:t>13 dalších sociálních bytů poskytují jiné PO. Jedná se o malé byty 1+1, 1+kk, toto bydlení je poskytováno osobám, které doporučí Rada obce</a:t>
            </a:r>
          </a:p>
          <a:p>
            <a:pPr lvl="0" algn="just"/>
            <a:r>
              <a:rPr lang="cs-CZ" sz="2600" dirty="0"/>
              <a:t>Cílové skupiny: především matky samoživitelky, senioři, mladé rodiny, mladí lidé ze sociálně slabých rodin, ale i jiní potřební občané.</a:t>
            </a:r>
          </a:p>
          <a:p>
            <a:pPr lvl="0" algn="just"/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89688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cs-CZ" sz="5400" dirty="0"/>
              <a:t>Děkuji za pozornost!</a:t>
            </a:r>
          </a:p>
        </p:txBody>
      </p:sp>
      <p:sp>
        <p:nvSpPr>
          <p:cNvPr id="3" name="Podnadpis 4">
            <a:extLst>
              <a:ext uri="{FF2B5EF4-FFF2-40B4-BE49-F238E27FC236}">
                <a16:creationId xmlns:a16="http://schemas.microsoft.com/office/drawing/2014/main" id="{1D9BA3E6-E7B6-D64C-8801-8C9CB9E04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560" y="2204864"/>
            <a:ext cx="8208912" cy="4176464"/>
          </a:xfrm>
        </p:spPr>
        <p:txBody>
          <a:bodyPr/>
          <a:lstStyle/>
          <a:p>
            <a:pPr>
              <a:buNone/>
            </a:pPr>
            <a:br>
              <a:rPr lang="cs-CZ" sz="2400" dirty="0"/>
            </a:br>
            <a:r>
              <a:rPr lang="cs-CZ" sz="2400" dirty="0"/>
              <a:t>Dagmar Novosadová</a:t>
            </a:r>
          </a:p>
          <a:p>
            <a:pPr>
              <a:buNone/>
            </a:pPr>
            <a:r>
              <a:rPr lang="cs-CZ" sz="2400" dirty="0">
                <a:hlinkClick r:id="rId2"/>
              </a:rPr>
              <a:t>starosta@kunin.cz</a:t>
            </a:r>
            <a:endParaRPr lang="cs-CZ" sz="2400" dirty="0"/>
          </a:p>
          <a:p>
            <a:endParaRPr lang="cs-CZ" sz="2400" dirty="0"/>
          </a:p>
          <a:p>
            <a:pPr>
              <a:buNone/>
            </a:pPr>
            <a:r>
              <a:rPr lang="cs-CZ" sz="2400" dirty="0"/>
              <a:t>Svaz měst a obcí České republiky</a:t>
            </a:r>
          </a:p>
          <a:p>
            <a:pPr>
              <a:buNone/>
            </a:pPr>
            <a:r>
              <a:rPr lang="cs-CZ" sz="2400" dirty="0"/>
              <a:t>5. května 1640/65, 140 00  Praha 4</a:t>
            </a:r>
          </a:p>
          <a:p>
            <a:pPr>
              <a:buNone/>
            </a:pPr>
            <a:r>
              <a:rPr lang="cs-CZ" sz="2400" dirty="0" err="1"/>
              <a:t>www.smocr.cz</a:t>
            </a:r>
            <a:r>
              <a:rPr 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028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Svaz měst a obcí ČR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980728"/>
            <a:ext cx="8208912" cy="4176464"/>
          </a:xfrm>
        </p:spPr>
        <p:txBody>
          <a:bodyPr/>
          <a:lstStyle/>
          <a:p>
            <a:pPr marL="360363" indent="-360363"/>
            <a:r>
              <a:rPr lang="cs-CZ" altLang="cs-CZ" sz="2800" dirty="0"/>
              <a:t>2686</a:t>
            </a:r>
          </a:p>
          <a:p>
            <a:pPr marL="360363" indent="-360363"/>
            <a:r>
              <a:rPr lang="cs-CZ" altLang="cs-CZ" sz="2800" dirty="0"/>
              <a:t>42, 95%</a:t>
            </a:r>
          </a:p>
          <a:p>
            <a:pPr marL="360363" indent="-360363"/>
            <a:r>
              <a:rPr lang="cs-CZ" altLang="cs-CZ" sz="2800" dirty="0"/>
              <a:t>8 300 942</a:t>
            </a:r>
          </a:p>
          <a:p>
            <a:pPr marL="360363" indent="-360363"/>
            <a:r>
              <a:rPr lang="cs-CZ" altLang="cs-CZ" sz="2800" dirty="0"/>
              <a:t>78, 65%</a:t>
            </a:r>
            <a:br>
              <a:rPr lang="cs-CZ" altLang="cs-CZ" sz="2800" dirty="0"/>
            </a:br>
            <a:endParaRPr lang="cs-CZ" altLang="cs-CZ" sz="2800" dirty="0"/>
          </a:p>
          <a:p>
            <a:pPr marL="360363" indent="-360363"/>
            <a:r>
              <a:rPr lang="cs-CZ" altLang="cs-CZ" sz="2800" dirty="0"/>
              <a:t>1907 </a:t>
            </a:r>
          </a:p>
          <a:p>
            <a:pPr marL="360363" indent="-360363"/>
            <a:r>
              <a:rPr lang="cs-CZ" altLang="cs-CZ" sz="2800" dirty="0"/>
              <a:t>1990</a:t>
            </a:r>
          </a:p>
          <a:p>
            <a:pPr marL="360363" indent="-360363"/>
            <a:r>
              <a:rPr lang="cs-CZ" altLang="cs-CZ" sz="2800" dirty="0"/>
              <a:t>2004</a:t>
            </a:r>
          </a:p>
        </p:txBody>
      </p:sp>
    </p:spTree>
    <p:extLst>
      <p:ext uri="{BB962C8B-B14F-4D97-AF65-F5344CB8AC3E}">
        <p14:creationId xmlns:p14="http://schemas.microsoft.com/office/powerpoint/2010/main" val="506499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47664" y="260648"/>
            <a:ext cx="7128792" cy="1080120"/>
          </a:xfrm>
        </p:spPr>
        <p:txBody>
          <a:bodyPr/>
          <a:lstStyle/>
          <a:p>
            <a:r>
              <a:rPr lang="cs-CZ" dirty="0"/>
              <a:t>Základní informace o obcích v Číslech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 6257</a:t>
            </a:r>
          </a:p>
          <a:p>
            <a:r>
              <a:rPr lang="cs-CZ" dirty="0"/>
              <a:t> 25</a:t>
            </a:r>
          </a:p>
          <a:p>
            <a:r>
              <a:rPr lang="cs-CZ" dirty="0"/>
              <a:t> (3000) 5802</a:t>
            </a:r>
          </a:p>
          <a:p>
            <a:r>
              <a:rPr lang="cs-CZ" dirty="0"/>
              <a:t> (1000) 4867</a:t>
            </a:r>
          </a:p>
          <a:p>
            <a:r>
              <a:rPr lang="cs-CZ" dirty="0"/>
              <a:t> (500) 3436</a:t>
            </a:r>
          </a:p>
          <a:p>
            <a:r>
              <a:rPr lang="cs-CZ" dirty="0"/>
              <a:t> 205 ORP</a:t>
            </a:r>
          </a:p>
          <a:p>
            <a:r>
              <a:rPr lang="cs-CZ" dirty="0"/>
              <a:t> 393 PÚ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1093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FB4DF2D6-DF82-E24C-883B-54D9C21F04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bydlení v městech a obcích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B0F1F3D5-7E23-994A-9152-E01CC25F3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560" y="908720"/>
            <a:ext cx="8208912" cy="4176464"/>
          </a:xfrm>
        </p:spPr>
        <p:txBody>
          <a:bodyPr/>
          <a:lstStyle/>
          <a:p>
            <a:r>
              <a:rPr lang="cs-CZ" dirty="0"/>
              <a:t> Nájemní bydlení menší obce nemají a NIKDY neměly (většinou obce do 1000 obyvatel, více než 2/3)</a:t>
            </a:r>
          </a:p>
          <a:p>
            <a:r>
              <a:rPr lang="cs-CZ" dirty="0"/>
              <a:t> Rozprodání bytového fondu mělo své důvody:        </a:t>
            </a:r>
            <a:r>
              <a:rPr lang="cs-CZ" dirty="0" err="1"/>
              <a:t>zastropování</a:t>
            </a:r>
            <a:r>
              <a:rPr lang="cs-CZ" dirty="0"/>
              <a:t> zvyšování nájmu </a:t>
            </a:r>
            <a:br>
              <a:rPr lang="cs-CZ" dirty="0"/>
            </a:br>
            <a:r>
              <a:rPr lang="cs-CZ" dirty="0"/>
              <a:t>nedostatek finančních prostředků na opravu vlastnictví</a:t>
            </a:r>
            <a:br>
              <a:rPr lang="cs-CZ" dirty="0"/>
            </a:br>
            <a:r>
              <a:rPr lang="cs-CZ" dirty="0"/>
              <a:t>potřeba finančních prostředků</a:t>
            </a:r>
          </a:p>
          <a:p>
            <a:r>
              <a:rPr lang="cs-CZ" dirty="0"/>
              <a:t> V tuto chvíli bydlení, jež poskytuje město či obec představuje cca 10 – 15% veškerého nájemního bydlení v ČR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7107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1B55808-1099-AF49-BF86-7B47CEEF31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Výstavba a modernizace v městech a obcích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D7E5D4C1-E7D1-8440-A6D3-B9544E566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280920" cy="4104456"/>
          </a:xfrm>
        </p:spPr>
        <p:txBody>
          <a:bodyPr/>
          <a:lstStyle/>
          <a:p>
            <a:r>
              <a:rPr lang="cs-CZ" dirty="0"/>
              <a:t> obce a města v rámci výstavby nejčastěji využívají dotačních titulů a novu výstavbu spolufinancují</a:t>
            </a:r>
          </a:p>
          <a:p>
            <a:r>
              <a:rPr lang="cs-CZ" dirty="0"/>
              <a:t> pronájem nemusí být vždy výhodný, neměl by být ztrátový</a:t>
            </a:r>
          </a:p>
          <a:p>
            <a:r>
              <a:rPr lang="cs-CZ" dirty="0"/>
              <a:t> obce mají jedny z nejnižších nájmů na trhu</a:t>
            </a:r>
          </a:p>
          <a:p>
            <a:r>
              <a:rPr lang="cs-CZ" dirty="0"/>
              <a:t> musí se chovat jako řádný hospodář, ale zároveň pomoci těm, kterým by nikdo nepomohl</a:t>
            </a:r>
          </a:p>
          <a:p>
            <a:r>
              <a:rPr lang="cs-CZ" dirty="0"/>
              <a:t> tržní přístup vs. pomoc znevýhodněným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1217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A25AE8-AD46-42B0-BF4B-07247AF7B7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Výstavba a modernizace díky dotačním titulům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FD403A0-2085-4648-92F1-8BFD0F7908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560" y="1556792"/>
            <a:ext cx="8208912" cy="4176464"/>
          </a:xfrm>
        </p:spPr>
        <p:txBody>
          <a:bodyPr/>
          <a:lstStyle/>
          <a:p>
            <a:pPr algn="just"/>
            <a:r>
              <a:rPr lang="cs-CZ" dirty="0"/>
              <a:t> Podpora z dotačních titulů je zaměřena na dostupné nájemní sociální bydlení, které umožní osobám v bytové nouzi získat nájemní smlouvu</a:t>
            </a:r>
          </a:p>
          <a:p>
            <a:pPr algn="just"/>
            <a:r>
              <a:rPr lang="cs-CZ" dirty="0"/>
              <a:t> Finanční podporu lze čerpat na pořízení bytů formou nákupu, rekonstrukce a nově také výstavbu sociálních bytů či adaptaci nebytových prostor pro potřeby sociálního bydlení a na pořízení základního vybavení.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5489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A65DCB5-52BE-C046-949E-0926FEE2E9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3200" dirty="0"/>
              <a:t>Problémy nájemního bydlení z pohledu měst a obcí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32994B6-250E-AD43-835F-CC6FCA04B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280920" cy="4104456"/>
          </a:xfrm>
        </p:spPr>
        <p:txBody>
          <a:bodyPr/>
          <a:lstStyle/>
          <a:p>
            <a:r>
              <a:rPr lang="cs-CZ" dirty="0"/>
              <a:t> nedostatek financí</a:t>
            </a:r>
          </a:p>
          <a:p>
            <a:r>
              <a:rPr lang="cs-CZ" dirty="0"/>
              <a:t> územní plány, nedostatek vhodných pozemků</a:t>
            </a:r>
          </a:p>
          <a:p>
            <a:r>
              <a:rPr lang="cs-CZ" dirty="0"/>
              <a:t> podpora de </a:t>
            </a:r>
            <a:r>
              <a:rPr lang="cs-CZ" dirty="0" err="1"/>
              <a:t>minimis</a:t>
            </a:r>
            <a:endParaRPr lang="cs-CZ" dirty="0"/>
          </a:p>
          <a:p>
            <a:r>
              <a:rPr lang="cs-CZ" dirty="0"/>
              <a:t> problematický výběr nájemníků – rozhodování “kdo potřebuje bydlet víc“ „čí zájem je důležitější“, kastování nájemníků</a:t>
            </a:r>
          </a:p>
          <a:p>
            <a:r>
              <a:rPr lang="cs-CZ" dirty="0"/>
              <a:t> zájem o dostupné bydlení pro určité profese</a:t>
            </a:r>
          </a:p>
          <a:p>
            <a:r>
              <a:rPr lang="cs-CZ" dirty="0"/>
              <a:t> zadluženost vůči obci</a:t>
            </a:r>
          </a:p>
          <a:p>
            <a:r>
              <a:rPr lang="cs-CZ" dirty="0"/>
              <a:t> problematické vystěhování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261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BFA4DE1-D0AB-0747-B1B7-F3A37D65DE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Problémy z pohledu měst a obcí v obrazech</a:t>
            </a:r>
          </a:p>
        </p:txBody>
      </p:sp>
      <p:pic>
        <p:nvPicPr>
          <p:cNvPr id="3" name="Obrázek 2" descr="Obsah obrázku zeď, interiér, patro&#10;&#10;Popis byl vytvořen automaticky">
            <a:extLst>
              <a:ext uri="{FF2B5EF4-FFF2-40B4-BE49-F238E27FC236}">
                <a16:creationId xmlns:a16="http://schemas.microsoft.com/office/drawing/2014/main" id="{68A69497-1AA7-964C-BC13-E02F6DAF3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190" y="1340768"/>
            <a:ext cx="5923619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572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48EB24-5081-564B-B08F-B7EF338E87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Problémy z pohledu měst a obcí v obrazech</a:t>
            </a:r>
          </a:p>
        </p:txBody>
      </p:sp>
      <p:pic>
        <p:nvPicPr>
          <p:cNvPr id="5" name="Obrázek 4" descr="Obsah obrázku zeď, interiér, patro&#10;&#10;Popis byl vytvořen automaticky">
            <a:extLst>
              <a:ext uri="{FF2B5EF4-FFF2-40B4-BE49-F238E27FC236}">
                <a16:creationId xmlns:a16="http://schemas.microsoft.com/office/drawing/2014/main" id="{94EECDA2-A51B-B14D-B420-DB111DB8C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872" y="1305995"/>
            <a:ext cx="6022255" cy="424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53013"/>
      </p:ext>
    </p:extLst>
  </p:cSld>
  <p:clrMapOvr>
    <a:masterClrMapping/>
  </p:clrMapOvr>
</p:sld>
</file>

<file path=ppt/theme/theme1.xml><?xml version="1.0" encoding="utf-8"?>
<a:theme xmlns:a="http://schemas.openxmlformats.org/drawingml/2006/main" name="SMO_ppt_s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SMO_ppt_s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SMO_ppt_sablona</Template>
  <TotalTime>2201</TotalTime>
  <Words>713</Words>
  <Application>Microsoft Office PowerPoint</Application>
  <PresentationFormat>Předvádění na obrazovce (4:3)</PresentationFormat>
  <Paragraphs>84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Wingdings</vt:lpstr>
      <vt:lpstr>SMO_ppt_sablona</vt:lpstr>
      <vt:lpstr>1_SMO_ppt_sablona</vt:lpstr>
      <vt:lpstr>dostupné bydlení z pohledu měst a obcí</vt:lpstr>
      <vt:lpstr>Svaz měst a obcí ČR</vt:lpstr>
      <vt:lpstr>Základní informace o obcích v Číslech</vt:lpstr>
      <vt:lpstr>bydlení v městech a obcích</vt:lpstr>
      <vt:lpstr>Výstavba a modernizace v městech a obcích</vt:lpstr>
      <vt:lpstr>Výstavba a modernizace díky dotačním titulům</vt:lpstr>
      <vt:lpstr>Problémy nájemního bydlení z pohledu měst a obcí</vt:lpstr>
      <vt:lpstr>Problémy z pohledu měst a obcí v obrazech</vt:lpstr>
      <vt:lpstr>Problémy z pohledu měst a obcí v obrazech</vt:lpstr>
      <vt:lpstr>Problémy z pohledu měst a obcí v obrazech</vt:lpstr>
      <vt:lpstr>Sociální a dostupné bydlení</vt:lpstr>
      <vt:lpstr>SOCIÁLNÍ A DOSTUPNÉ BYDLENÍ</vt:lpstr>
      <vt:lpstr>Shrhutí postojů</vt:lpstr>
      <vt:lpstr>15 podnětů pro boj s chudobou a sociálním vyloučením</vt:lpstr>
      <vt:lpstr>Nájemní bydlení z pohledu měst a obcí v obrazech</vt:lpstr>
      <vt:lpstr>Nájemní bydlení z pohledu měst a obcí v obrazech</vt:lpstr>
      <vt:lpstr>Příklady  Z PRAXE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Stefany</dc:creator>
  <cp:lastModifiedBy>Dagmar Novosadová</cp:lastModifiedBy>
  <cp:revision>53</cp:revision>
  <cp:lastPrinted>2019-03-14T06:58:06Z</cp:lastPrinted>
  <dcterms:created xsi:type="dcterms:W3CDTF">2017-05-12T15:15:08Z</dcterms:created>
  <dcterms:modified xsi:type="dcterms:W3CDTF">2019-03-14T06:58:19Z</dcterms:modified>
</cp:coreProperties>
</file>