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7" r:id="rId3"/>
    <p:sldId id="257" r:id="rId4"/>
    <p:sldId id="258" r:id="rId5"/>
    <p:sldId id="259" r:id="rId6"/>
    <p:sldId id="285" r:id="rId7"/>
    <p:sldId id="263" r:id="rId8"/>
    <p:sldId id="266" r:id="rId9"/>
    <p:sldId id="264" r:id="rId10"/>
    <p:sldId id="265" r:id="rId11"/>
    <p:sldId id="286" r:id="rId12"/>
    <p:sldId id="270" r:id="rId13"/>
    <p:sldId id="271" r:id="rId14"/>
    <p:sldId id="272" r:id="rId15"/>
    <p:sldId id="273" r:id="rId16"/>
    <p:sldId id="274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8" r:id="rId25"/>
    <p:sldId id="28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4" autoAdjust="0"/>
    <p:restoredTop sz="94673" autoAdjust="0"/>
  </p:normalViewPr>
  <p:slideViewPr>
    <p:cSldViewPr>
      <p:cViewPr>
        <p:scale>
          <a:sx n="90" d="100"/>
          <a:sy n="90" d="100"/>
        </p:scale>
        <p:origin x="-714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2343FB-8CC2-4D0E-9F1A-EDF07252403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B5A8F43-8251-4817-B6BD-A839A1DD31FC}">
      <dgm:prSet/>
      <dgm:spPr/>
      <dgm:t>
        <a:bodyPr/>
        <a:lstStyle/>
        <a:p>
          <a:pPr rtl="0"/>
          <a:r>
            <a:rPr lang="cs-CZ" dirty="0" smtClean="0"/>
            <a:t>Srozumitelná, účinná a stabilní legislativa (chytrá regulace)</a:t>
          </a:r>
          <a:endParaRPr lang="cs-CZ" dirty="0"/>
        </a:p>
      </dgm:t>
    </dgm:pt>
    <dgm:pt modelId="{532FE575-1B56-4DB0-8727-255477A222EF}" type="parTrans" cxnId="{FE843637-4F5E-4014-A925-05BA2A1016D6}">
      <dgm:prSet/>
      <dgm:spPr/>
      <dgm:t>
        <a:bodyPr/>
        <a:lstStyle/>
        <a:p>
          <a:endParaRPr lang="cs-CZ"/>
        </a:p>
      </dgm:t>
    </dgm:pt>
    <dgm:pt modelId="{2318ABCA-249C-4BDE-B624-13FB06FB0C40}" type="sibTrans" cxnId="{FE843637-4F5E-4014-A925-05BA2A1016D6}">
      <dgm:prSet/>
      <dgm:spPr/>
      <dgm:t>
        <a:bodyPr/>
        <a:lstStyle/>
        <a:p>
          <a:endParaRPr lang="cs-CZ"/>
        </a:p>
      </dgm:t>
    </dgm:pt>
    <dgm:pt modelId="{83EFD598-598D-444A-A16E-880E42EBD3F5}">
      <dgm:prSet/>
      <dgm:spPr/>
      <dgm:t>
        <a:bodyPr/>
        <a:lstStyle/>
        <a:p>
          <a:pPr rtl="0"/>
          <a:r>
            <a:rPr lang="cs-CZ" dirty="0" smtClean="0"/>
            <a:t>„Moderní“ Koncepce bydlení s definovanými prioritami  a odpovědnostmi </a:t>
          </a:r>
          <a:endParaRPr lang="cs-CZ" dirty="0"/>
        </a:p>
      </dgm:t>
    </dgm:pt>
    <dgm:pt modelId="{6A8595EC-2A7D-49F7-AF4B-B9CB8385E766}" type="parTrans" cxnId="{856D9481-AD80-4EF6-8C5C-42CC5930D9E6}">
      <dgm:prSet/>
      <dgm:spPr/>
      <dgm:t>
        <a:bodyPr/>
        <a:lstStyle/>
        <a:p>
          <a:endParaRPr lang="cs-CZ"/>
        </a:p>
      </dgm:t>
    </dgm:pt>
    <dgm:pt modelId="{8370949B-7AFF-46A5-9C2A-23D1FEAB4812}" type="sibTrans" cxnId="{856D9481-AD80-4EF6-8C5C-42CC5930D9E6}">
      <dgm:prSet/>
      <dgm:spPr/>
      <dgm:t>
        <a:bodyPr/>
        <a:lstStyle/>
        <a:p>
          <a:endParaRPr lang="cs-CZ"/>
        </a:p>
      </dgm:t>
    </dgm:pt>
    <dgm:pt modelId="{A7928B35-5421-47B9-B556-631F1226F05B}">
      <dgm:prSet/>
      <dgm:spPr/>
      <dgm:t>
        <a:bodyPr/>
        <a:lstStyle/>
        <a:p>
          <a:pPr rtl="0"/>
          <a:r>
            <a:rPr lang="cs-CZ" dirty="0" smtClean="0"/>
            <a:t>Udržitelná, zacílená finanční podpora, silný SFPI a fungující model veřejného investování  </a:t>
          </a:r>
          <a:endParaRPr lang="cs-CZ" dirty="0"/>
        </a:p>
      </dgm:t>
    </dgm:pt>
    <dgm:pt modelId="{4C0A54F4-5837-46AD-8936-33244880C153}" type="parTrans" cxnId="{7F0596F0-845C-4368-A6D5-A435F675885F}">
      <dgm:prSet/>
      <dgm:spPr/>
      <dgm:t>
        <a:bodyPr/>
        <a:lstStyle/>
        <a:p>
          <a:endParaRPr lang="cs-CZ"/>
        </a:p>
      </dgm:t>
    </dgm:pt>
    <dgm:pt modelId="{C7BD4EC6-24F9-45A4-9D68-91A16D804CEA}" type="sibTrans" cxnId="{7F0596F0-845C-4368-A6D5-A435F675885F}">
      <dgm:prSet/>
      <dgm:spPr/>
      <dgm:t>
        <a:bodyPr/>
        <a:lstStyle/>
        <a:p>
          <a:endParaRPr lang="cs-CZ"/>
        </a:p>
      </dgm:t>
    </dgm:pt>
    <dgm:pt modelId="{C3470190-FD51-4707-9988-96610F601A30}">
      <dgm:prSet/>
      <dgm:spPr/>
      <dgm:t>
        <a:bodyPr/>
        <a:lstStyle/>
        <a:p>
          <a:pPr rtl="0"/>
          <a:r>
            <a:rPr lang="cs-CZ" dirty="0" smtClean="0"/>
            <a:t>Definovaná, aktivní role měst a obcí a jejich spolupráce s dalšími partnery</a:t>
          </a:r>
          <a:endParaRPr lang="cs-CZ" dirty="0"/>
        </a:p>
      </dgm:t>
    </dgm:pt>
    <dgm:pt modelId="{08D21883-D558-494E-9F0B-7EBC46CCB747}" type="parTrans" cxnId="{6667B84E-DE63-4115-A6C3-C19DC618E3BB}">
      <dgm:prSet/>
      <dgm:spPr/>
      <dgm:t>
        <a:bodyPr/>
        <a:lstStyle/>
        <a:p>
          <a:endParaRPr lang="cs-CZ"/>
        </a:p>
      </dgm:t>
    </dgm:pt>
    <dgm:pt modelId="{B5E78626-7D58-4AF1-86ED-0932BF34BAF2}" type="sibTrans" cxnId="{6667B84E-DE63-4115-A6C3-C19DC618E3BB}">
      <dgm:prSet/>
      <dgm:spPr/>
      <dgm:t>
        <a:bodyPr/>
        <a:lstStyle/>
        <a:p>
          <a:endParaRPr lang="cs-CZ"/>
        </a:p>
      </dgm:t>
    </dgm:pt>
    <dgm:pt modelId="{7C9BCDE8-0E74-4462-9035-D0FA75BF5E69}" type="pres">
      <dgm:prSet presAssocID="{592343FB-8CC2-4D0E-9F1A-EDF07252403A}" presName="matrix" presStyleCnt="0">
        <dgm:presLayoutVars>
          <dgm:chMax val="1"/>
          <dgm:dir/>
          <dgm:resizeHandles val="exact"/>
        </dgm:presLayoutVars>
      </dgm:prSet>
      <dgm:spPr/>
    </dgm:pt>
    <dgm:pt modelId="{BC97A529-D020-41D2-861C-69F789EB38CD}" type="pres">
      <dgm:prSet presAssocID="{592343FB-8CC2-4D0E-9F1A-EDF07252403A}" presName="diamond" presStyleLbl="bgShp" presStyleIdx="0" presStyleCnt="1"/>
      <dgm:spPr/>
    </dgm:pt>
    <dgm:pt modelId="{3AD0DE87-7395-4B43-97D2-8827CD3B7034}" type="pres">
      <dgm:prSet presAssocID="{592343FB-8CC2-4D0E-9F1A-EDF07252403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8FE3298-C511-4DE0-AC13-A01C6DF09EB1}" type="pres">
      <dgm:prSet presAssocID="{592343FB-8CC2-4D0E-9F1A-EDF07252403A}" presName="quad2" presStyleLbl="node1" presStyleIdx="1" presStyleCnt="4" custLinFactNeighborX="-2046" custLinFactNeighborY="-33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9B0355-827F-4817-94AB-8B5BFCCBAE4A}" type="pres">
      <dgm:prSet presAssocID="{592343FB-8CC2-4D0E-9F1A-EDF07252403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3B9134-57A7-433C-91AC-B12BF4D0EF0A}" type="pres">
      <dgm:prSet presAssocID="{592343FB-8CC2-4D0E-9F1A-EDF07252403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F0A9718-5352-4995-AEA8-308C37742477}" type="presOf" srcId="{C3470190-FD51-4707-9988-96610F601A30}" destId="{203B9134-57A7-433C-91AC-B12BF4D0EF0A}" srcOrd="0" destOrd="0" presId="urn:microsoft.com/office/officeart/2005/8/layout/matrix3"/>
    <dgm:cxn modelId="{6667B84E-DE63-4115-A6C3-C19DC618E3BB}" srcId="{592343FB-8CC2-4D0E-9F1A-EDF07252403A}" destId="{C3470190-FD51-4707-9988-96610F601A30}" srcOrd="3" destOrd="0" parTransId="{08D21883-D558-494E-9F0B-7EBC46CCB747}" sibTransId="{B5E78626-7D58-4AF1-86ED-0932BF34BAF2}"/>
    <dgm:cxn modelId="{7F0596F0-845C-4368-A6D5-A435F675885F}" srcId="{592343FB-8CC2-4D0E-9F1A-EDF07252403A}" destId="{A7928B35-5421-47B9-B556-631F1226F05B}" srcOrd="2" destOrd="0" parTransId="{4C0A54F4-5837-46AD-8936-33244880C153}" sibTransId="{C7BD4EC6-24F9-45A4-9D68-91A16D804CEA}"/>
    <dgm:cxn modelId="{37BC47FA-4168-41FC-B6ED-678C53423067}" type="presOf" srcId="{A7928B35-5421-47B9-B556-631F1226F05B}" destId="{649B0355-827F-4817-94AB-8B5BFCCBAE4A}" srcOrd="0" destOrd="0" presId="urn:microsoft.com/office/officeart/2005/8/layout/matrix3"/>
    <dgm:cxn modelId="{053F9669-A086-4B95-96EC-8EE07E82232E}" type="presOf" srcId="{1B5A8F43-8251-4817-B6BD-A839A1DD31FC}" destId="{3AD0DE87-7395-4B43-97D2-8827CD3B7034}" srcOrd="0" destOrd="0" presId="urn:microsoft.com/office/officeart/2005/8/layout/matrix3"/>
    <dgm:cxn modelId="{FE843637-4F5E-4014-A925-05BA2A1016D6}" srcId="{592343FB-8CC2-4D0E-9F1A-EDF07252403A}" destId="{1B5A8F43-8251-4817-B6BD-A839A1DD31FC}" srcOrd="0" destOrd="0" parTransId="{532FE575-1B56-4DB0-8727-255477A222EF}" sibTransId="{2318ABCA-249C-4BDE-B624-13FB06FB0C40}"/>
    <dgm:cxn modelId="{856D9481-AD80-4EF6-8C5C-42CC5930D9E6}" srcId="{592343FB-8CC2-4D0E-9F1A-EDF07252403A}" destId="{83EFD598-598D-444A-A16E-880E42EBD3F5}" srcOrd="1" destOrd="0" parTransId="{6A8595EC-2A7D-49F7-AF4B-B9CB8385E766}" sibTransId="{8370949B-7AFF-46A5-9C2A-23D1FEAB4812}"/>
    <dgm:cxn modelId="{AE890CAC-A33B-479F-B684-32BEBD498728}" type="presOf" srcId="{83EFD598-598D-444A-A16E-880E42EBD3F5}" destId="{38FE3298-C511-4DE0-AC13-A01C6DF09EB1}" srcOrd="0" destOrd="0" presId="urn:microsoft.com/office/officeart/2005/8/layout/matrix3"/>
    <dgm:cxn modelId="{9600179F-7844-4175-9B78-E02217E4E020}" type="presOf" srcId="{592343FB-8CC2-4D0E-9F1A-EDF07252403A}" destId="{7C9BCDE8-0E74-4462-9035-D0FA75BF5E69}" srcOrd="0" destOrd="0" presId="urn:microsoft.com/office/officeart/2005/8/layout/matrix3"/>
    <dgm:cxn modelId="{8E1F2AE3-6073-4A3C-865D-78925A79D063}" type="presParOf" srcId="{7C9BCDE8-0E74-4462-9035-D0FA75BF5E69}" destId="{BC97A529-D020-41D2-861C-69F789EB38CD}" srcOrd="0" destOrd="0" presId="urn:microsoft.com/office/officeart/2005/8/layout/matrix3"/>
    <dgm:cxn modelId="{E0B7092A-81D6-4077-92B8-351054155389}" type="presParOf" srcId="{7C9BCDE8-0E74-4462-9035-D0FA75BF5E69}" destId="{3AD0DE87-7395-4B43-97D2-8827CD3B7034}" srcOrd="1" destOrd="0" presId="urn:microsoft.com/office/officeart/2005/8/layout/matrix3"/>
    <dgm:cxn modelId="{7ED469E5-324B-4168-AA36-FFFEE3904838}" type="presParOf" srcId="{7C9BCDE8-0E74-4462-9035-D0FA75BF5E69}" destId="{38FE3298-C511-4DE0-AC13-A01C6DF09EB1}" srcOrd="2" destOrd="0" presId="urn:microsoft.com/office/officeart/2005/8/layout/matrix3"/>
    <dgm:cxn modelId="{30A223AD-EB76-42B6-8751-84E0178E09F8}" type="presParOf" srcId="{7C9BCDE8-0E74-4462-9035-D0FA75BF5E69}" destId="{649B0355-827F-4817-94AB-8B5BFCCBAE4A}" srcOrd="3" destOrd="0" presId="urn:microsoft.com/office/officeart/2005/8/layout/matrix3"/>
    <dgm:cxn modelId="{D42F75C1-61DE-4068-90C2-B100A4923D60}" type="presParOf" srcId="{7C9BCDE8-0E74-4462-9035-D0FA75BF5E69}" destId="{203B9134-57A7-433C-91AC-B12BF4D0EF0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7FB033-9CC7-4118-BA42-2078F213E09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14F4000-DBF7-48CF-BB7E-9B7AABFC9442}">
      <dgm:prSet custT="1"/>
      <dgm:spPr/>
      <dgm:t>
        <a:bodyPr/>
        <a:lstStyle/>
        <a:p>
          <a:pPr rtl="0"/>
          <a:r>
            <a:rPr lang="cs-CZ" sz="2400" dirty="0" smtClean="0"/>
            <a:t>Program Revitalizace </a:t>
          </a:r>
          <a:r>
            <a:rPr lang="cs-CZ" sz="2400" dirty="0" smtClean="0"/>
            <a:t>území</a:t>
          </a:r>
          <a:endParaRPr lang="cs-CZ" sz="2400" dirty="0"/>
        </a:p>
      </dgm:t>
    </dgm:pt>
    <dgm:pt modelId="{3E07E604-D9B0-4C13-9449-31C2349118BD}" type="parTrans" cxnId="{CC15A2A3-D9A6-4B44-BFF5-6BEE223B841F}">
      <dgm:prSet/>
      <dgm:spPr/>
      <dgm:t>
        <a:bodyPr/>
        <a:lstStyle/>
        <a:p>
          <a:endParaRPr lang="cs-CZ"/>
        </a:p>
      </dgm:t>
    </dgm:pt>
    <dgm:pt modelId="{8D7D6385-E6B5-4809-8940-CCA0030AA2E0}" type="sibTrans" cxnId="{CC15A2A3-D9A6-4B44-BFF5-6BEE223B841F}">
      <dgm:prSet/>
      <dgm:spPr/>
      <dgm:t>
        <a:bodyPr/>
        <a:lstStyle/>
        <a:p>
          <a:endParaRPr lang="cs-CZ"/>
        </a:p>
      </dgm:t>
    </dgm:pt>
    <dgm:pt modelId="{0D42C3FC-1F29-4CBC-B98B-9919C989998A}">
      <dgm:prSet custT="1"/>
      <dgm:spPr/>
      <dgm:t>
        <a:bodyPr/>
        <a:lstStyle/>
        <a:p>
          <a:pPr rtl="0"/>
          <a:r>
            <a:rPr lang="cs-CZ" sz="1800" dirty="0" smtClean="0"/>
            <a:t>Demolice budov v SVL</a:t>
          </a:r>
          <a:endParaRPr lang="cs-CZ" sz="1800" dirty="0"/>
        </a:p>
      </dgm:t>
    </dgm:pt>
    <dgm:pt modelId="{22EC6AD1-64EE-438F-B471-67724482F99E}" type="parTrans" cxnId="{0E3A5872-3A05-4B90-A418-7C1948B4B538}">
      <dgm:prSet/>
      <dgm:spPr/>
      <dgm:t>
        <a:bodyPr/>
        <a:lstStyle/>
        <a:p>
          <a:endParaRPr lang="cs-CZ"/>
        </a:p>
      </dgm:t>
    </dgm:pt>
    <dgm:pt modelId="{A2C1F9B4-CB13-4DAF-9923-D1EC54FA8A3E}" type="sibTrans" cxnId="{0E3A5872-3A05-4B90-A418-7C1948B4B538}">
      <dgm:prSet/>
      <dgm:spPr/>
      <dgm:t>
        <a:bodyPr/>
        <a:lstStyle/>
        <a:p>
          <a:endParaRPr lang="cs-CZ"/>
        </a:p>
      </dgm:t>
    </dgm:pt>
    <dgm:pt modelId="{98006F83-3F16-42C2-82E1-C2417F0250C0}">
      <dgm:prSet custT="1"/>
      <dgm:spPr/>
      <dgm:t>
        <a:bodyPr/>
        <a:lstStyle/>
        <a:p>
          <a:pPr rtl="0"/>
          <a:r>
            <a:rPr lang="cs-CZ" sz="2400" dirty="0" smtClean="0"/>
            <a:t>Regenerace </a:t>
          </a:r>
          <a:r>
            <a:rPr lang="cs-CZ" sz="2400" dirty="0" err="1" smtClean="0"/>
            <a:t>brownfieldů</a:t>
          </a:r>
          <a:r>
            <a:rPr lang="cs-CZ" sz="2400" dirty="0" smtClean="0"/>
            <a:t> pro nepodnikatelské účely</a:t>
          </a:r>
          <a:endParaRPr lang="cs-CZ" sz="2400" dirty="0"/>
        </a:p>
      </dgm:t>
    </dgm:pt>
    <dgm:pt modelId="{4DC45B32-6E86-4F89-A1A5-7D48DD9207D5}" type="parTrans" cxnId="{49E9826B-3A2D-4FB3-98EA-D889C6CB6BF7}">
      <dgm:prSet/>
      <dgm:spPr/>
      <dgm:t>
        <a:bodyPr/>
        <a:lstStyle/>
        <a:p>
          <a:endParaRPr lang="cs-CZ"/>
        </a:p>
      </dgm:t>
    </dgm:pt>
    <dgm:pt modelId="{2B992E7B-4419-420F-A619-3ABDDEEC3498}" type="sibTrans" cxnId="{49E9826B-3A2D-4FB3-98EA-D889C6CB6BF7}">
      <dgm:prSet/>
      <dgm:spPr/>
      <dgm:t>
        <a:bodyPr/>
        <a:lstStyle/>
        <a:p>
          <a:endParaRPr lang="cs-CZ"/>
        </a:p>
      </dgm:t>
    </dgm:pt>
    <dgm:pt modelId="{66221E76-31B4-46B3-9CD6-F4A94AE853B9}">
      <dgm:prSet custT="1"/>
      <dgm:spPr/>
      <dgm:t>
        <a:bodyPr/>
        <a:lstStyle/>
        <a:p>
          <a:pPr rtl="0"/>
          <a:r>
            <a:rPr lang="cs-CZ" sz="1400" dirty="0" smtClean="0"/>
            <a:t>Tvorba studií a analýz možností využití vybraných </a:t>
          </a:r>
          <a:r>
            <a:rPr lang="cs-CZ" sz="1400" dirty="0" err="1" smtClean="0"/>
            <a:t>brownfieldů</a:t>
          </a:r>
          <a:endParaRPr lang="cs-CZ" sz="1400" dirty="0"/>
        </a:p>
      </dgm:t>
    </dgm:pt>
    <dgm:pt modelId="{14B43137-6366-466C-ADF5-1FBB1B4F3B2A}" type="parTrans" cxnId="{C3B3DE21-9063-4084-9CCD-479EFCB37B90}">
      <dgm:prSet/>
      <dgm:spPr/>
      <dgm:t>
        <a:bodyPr/>
        <a:lstStyle/>
        <a:p>
          <a:endParaRPr lang="cs-CZ"/>
        </a:p>
      </dgm:t>
    </dgm:pt>
    <dgm:pt modelId="{202CB6E7-9C4C-4D19-9907-4F42DF8CF45B}" type="sibTrans" cxnId="{C3B3DE21-9063-4084-9CCD-479EFCB37B90}">
      <dgm:prSet/>
      <dgm:spPr/>
      <dgm:t>
        <a:bodyPr/>
        <a:lstStyle/>
        <a:p>
          <a:endParaRPr lang="cs-CZ"/>
        </a:p>
      </dgm:t>
    </dgm:pt>
    <dgm:pt modelId="{F9F3EE70-A6C2-458E-86C5-485F8BF8D25B}" type="pres">
      <dgm:prSet presAssocID="{2A7FB033-9CC7-4118-BA42-2078F213E0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9E9871F-331C-435B-B7DA-30259B1F5D9B}" type="pres">
      <dgm:prSet presAssocID="{C14F4000-DBF7-48CF-BB7E-9B7AABFC9442}" presName="hierRoot1" presStyleCnt="0">
        <dgm:presLayoutVars>
          <dgm:hierBranch val="init"/>
        </dgm:presLayoutVars>
      </dgm:prSet>
      <dgm:spPr/>
    </dgm:pt>
    <dgm:pt modelId="{89026E92-0CB3-44F0-B871-CEBFB04F27B1}" type="pres">
      <dgm:prSet presAssocID="{C14F4000-DBF7-48CF-BB7E-9B7AABFC9442}" presName="rootComposite1" presStyleCnt="0"/>
      <dgm:spPr/>
    </dgm:pt>
    <dgm:pt modelId="{70D91273-C1F1-4210-85DA-251CFB99C872}" type="pres">
      <dgm:prSet presAssocID="{C14F4000-DBF7-48CF-BB7E-9B7AABFC944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1CFF4D-CACE-44E1-B385-38C15E51E7DC}" type="pres">
      <dgm:prSet presAssocID="{C14F4000-DBF7-48CF-BB7E-9B7AABFC9442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3B86FFC-DA04-473B-9439-5155F74CA463}" type="pres">
      <dgm:prSet presAssocID="{C14F4000-DBF7-48CF-BB7E-9B7AABFC9442}" presName="hierChild2" presStyleCnt="0"/>
      <dgm:spPr/>
    </dgm:pt>
    <dgm:pt modelId="{787B8333-C066-4096-A042-D5C804F5920E}" type="pres">
      <dgm:prSet presAssocID="{22EC6AD1-64EE-438F-B471-67724482F99E}" presName="Name37" presStyleLbl="parChTrans1D2" presStyleIdx="0" presStyleCnt="3"/>
      <dgm:spPr/>
      <dgm:t>
        <a:bodyPr/>
        <a:lstStyle/>
        <a:p>
          <a:endParaRPr lang="cs-CZ"/>
        </a:p>
      </dgm:t>
    </dgm:pt>
    <dgm:pt modelId="{D20E41C9-5781-4017-88B0-0A4C277ED093}" type="pres">
      <dgm:prSet presAssocID="{0D42C3FC-1F29-4CBC-B98B-9919C989998A}" presName="hierRoot2" presStyleCnt="0">
        <dgm:presLayoutVars>
          <dgm:hierBranch val="init"/>
        </dgm:presLayoutVars>
      </dgm:prSet>
      <dgm:spPr/>
    </dgm:pt>
    <dgm:pt modelId="{A9493A71-5AF6-49A9-8004-A897B0E80E50}" type="pres">
      <dgm:prSet presAssocID="{0D42C3FC-1F29-4CBC-B98B-9919C989998A}" presName="rootComposite" presStyleCnt="0"/>
      <dgm:spPr/>
    </dgm:pt>
    <dgm:pt modelId="{73DB222D-3E7C-4605-B48A-B6DA3EFA5DB5}" type="pres">
      <dgm:prSet presAssocID="{0D42C3FC-1F29-4CBC-B98B-9919C989998A}" presName="rootText" presStyleLbl="node2" presStyleIdx="0" presStyleCnt="3" custScaleX="82276" custScaleY="6876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653385-BA39-47B7-A1BC-B83EF82F9D11}" type="pres">
      <dgm:prSet presAssocID="{0D42C3FC-1F29-4CBC-B98B-9919C989998A}" presName="rootConnector" presStyleLbl="node2" presStyleIdx="0" presStyleCnt="3"/>
      <dgm:spPr/>
      <dgm:t>
        <a:bodyPr/>
        <a:lstStyle/>
        <a:p>
          <a:endParaRPr lang="cs-CZ"/>
        </a:p>
      </dgm:t>
    </dgm:pt>
    <dgm:pt modelId="{6BAB7FC7-BBD1-4F90-9159-E47F2CCA1AA0}" type="pres">
      <dgm:prSet presAssocID="{0D42C3FC-1F29-4CBC-B98B-9919C989998A}" presName="hierChild4" presStyleCnt="0"/>
      <dgm:spPr/>
    </dgm:pt>
    <dgm:pt modelId="{D0FC3260-5C1E-40FD-9F4D-C0BE2BAD6EA7}" type="pres">
      <dgm:prSet presAssocID="{0D42C3FC-1F29-4CBC-B98B-9919C989998A}" presName="hierChild5" presStyleCnt="0"/>
      <dgm:spPr/>
    </dgm:pt>
    <dgm:pt modelId="{6955959A-ED57-45E3-8E7C-431D15E9A09F}" type="pres">
      <dgm:prSet presAssocID="{4DC45B32-6E86-4F89-A1A5-7D48DD9207D5}" presName="Name37" presStyleLbl="parChTrans1D2" presStyleIdx="1" presStyleCnt="3"/>
      <dgm:spPr/>
      <dgm:t>
        <a:bodyPr/>
        <a:lstStyle/>
        <a:p>
          <a:endParaRPr lang="cs-CZ"/>
        </a:p>
      </dgm:t>
    </dgm:pt>
    <dgm:pt modelId="{B081DA66-C9FC-4D43-A0CC-E6FC895F9897}" type="pres">
      <dgm:prSet presAssocID="{98006F83-3F16-42C2-82E1-C2417F0250C0}" presName="hierRoot2" presStyleCnt="0">
        <dgm:presLayoutVars>
          <dgm:hierBranch val="init"/>
        </dgm:presLayoutVars>
      </dgm:prSet>
      <dgm:spPr/>
    </dgm:pt>
    <dgm:pt modelId="{23CAAEA2-8143-4944-85B9-BD3439B81B86}" type="pres">
      <dgm:prSet presAssocID="{98006F83-3F16-42C2-82E1-C2417F0250C0}" presName="rootComposite" presStyleCnt="0"/>
      <dgm:spPr/>
    </dgm:pt>
    <dgm:pt modelId="{97868F34-B5E0-456E-ACFA-0B6B9BDF3BE8}" type="pres">
      <dgm:prSet presAssocID="{98006F83-3F16-42C2-82E1-C2417F0250C0}" presName="rootText" presStyleLbl="node2" presStyleIdx="1" presStyleCnt="3" custScaleX="121368" custScaleY="132286" custLinFactNeighborX="-2381" custLinFactNeighborY="12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DEADA96-34A7-4013-A1E9-1FE16447FC12}" type="pres">
      <dgm:prSet presAssocID="{98006F83-3F16-42C2-82E1-C2417F0250C0}" presName="rootConnector" presStyleLbl="node2" presStyleIdx="1" presStyleCnt="3"/>
      <dgm:spPr/>
      <dgm:t>
        <a:bodyPr/>
        <a:lstStyle/>
        <a:p>
          <a:endParaRPr lang="cs-CZ"/>
        </a:p>
      </dgm:t>
    </dgm:pt>
    <dgm:pt modelId="{E9DAF941-9410-4F3C-98EC-641CCA030729}" type="pres">
      <dgm:prSet presAssocID="{98006F83-3F16-42C2-82E1-C2417F0250C0}" presName="hierChild4" presStyleCnt="0"/>
      <dgm:spPr/>
    </dgm:pt>
    <dgm:pt modelId="{D611C6A9-6570-4AC2-AB74-37A90CACDC05}" type="pres">
      <dgm:prSet presAssocID="{98006F83-3F16-42C2-82E1-C2417F0250C0}" presName="hierChild5" presStyleCnt="0"/>
      <dgm:spPr/>
    </dgm:pt>
    <dgm:pt modelId="{8F635FFA-1B70-41DA-B20E-069A455D9247}" type="pres">
      <dgm:prSet presAssocID="{14B43137-6366-466C-ADF5-1FBB1B4F3B2A}" presName="Name37" presStyleLbl="parChTrans1D2" presStyleIdx="2" presStyleCnt="3"/>
      <dgm:spPr/>
      <dgm:t>
        <a:bodyPr/>
        <a:lstStyle/>
        <a:p>
          <a:endParaRPr lang="cs-CZ"/>
        </a:p>
      </dgm:t>
    </dgm:pt>
    <dgm:pt modelId="{F6553C68-A68D-44F2-8170-74594B212262}" type="pres">
      <dgm:prSet presAssocID="{66221E76-31B4-46B3-9CD6-F4A94AE853B9}" presName="hierRoot2" presStyleCnt="0">
        <dgm:presLayoutVars>
          <dgm:hierBranch val="init"/>
        </dgm:presLayoutVars>
      </dgm:prSet>
      <dgm:spPr/>
    </dgm:pt>
    <dgm:pt modelId="{FCC8B72E-37CC-49F0-8E60-D3D49189C8B9}" type="pres">
      <dgm:prSet presAssocID="{66221E76-31B4-46B3-9CD6-F4A94AE853B9}" presName="rootComposite" presStyleCnt="0"/>
      <dgm:spPr/>
    </dgm:pt>
    <dgm:pt modelId="{2D1ABDCD-171F-4A67-AF77-B76AD81362D5}" type="pres">
      <dgm:prSet presAssocID="{66221E76-31B4-46B3-9CD6-F4A94AE853B9}" presName="rootText" presStyleLbl="node2" presStyleIdx="2" presStyleCnt="3" custScaleX="77230" custScaleY="7783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DBA718B-BE10-4038-B82B-CA9F6CE2C7AF}" type="pres">
      <dgm:prSet presAssocID="{66221E76-31B4-46B3-9CD6-F4A94AE853B9}" presName="rootConnector" presStyleLbl="node2" presStyleIdx="2" presStyleCnt="3"/>
      <dgm:spPr/>
      <dgm:t>
        <a:bodyPr/>
        <a:lstStyle/>
        <a:p>
          <a:endParaRPr lang="cs-CZ"/>
        </a:p>
      </dgm:t>
    </dgm:pt>
    <dgm:pt modelId="{BAD09F1B-444D-4C1F-8FDC-032B49D8CA19}" type="pres">
      <dgm:prSet presAssocID="{66221E76-31B4-46B3-9CD6-F4A94AE853B9}" presName="hierChild4" presStyleCnt="0"/>
      <dgm:spPr/>
    </dgm:pt>
    <dgm:pt modelId="{638D3566-7761-46AD-8BD4-D1A218A98218}" type="pres">
      <dgm:prSet presAssocID="{66221E76-31B4-46B3-9CD6-F4A94AE853B9}" presName="hierChild5" presStyleCnt="0"/>
      <dgm:spPr/>
    </dgm:pt>
    <dgm:pt modelId="{D69FD4A9-1BBF-44B3-A8B7-932497EC9184}" type="pres">
      <dgm:prSet presAssocID="{C14F4000-DBF7-48CF-BB7E-9B7AABFC9442}" presName="hierChild3" presStyleCnt="0"/>
      <dgm:spPr/>
    </dgm:pt>
  </dgm:ptLst>
  <dgm:cxnLst>
    <dgm:cxn modelId="{F55B659E-9D33-4007-BCE4-CEEF4FA42A55}" type="presOf" srcId="{4DC45B32-6E86-4F89-A1A5-7D48DD9207D5}" destId="{6955959A-ED57-45E3-8E7C-431D15E9A09F}" srcOrd="0" destOrd="0" presId="urn:microsoft.com/office/officeart/2005/8/layout/orgChart1"/>
    <dgm:cxn modelId="{43EA8ED8-62F0-49DA-85E1-A29B8F73D3D1}" type="presOf" srcId="{98006F83-3F16-42C2-82E1-C2417F0250C0}" destId="{97868F34-B5E0-456E-ACFA-0B6B9BDF3BE8}" srcOrd="0" destOrd="0" presId="urn:microsoft.com/office/officeart/2005/8/layout/orgChart1"/>
    <dgm:cxn modelId="{67619ACA-5BCF-45C6-9217-E10528762725}" type="presOf" srcId="{66221E76-31B4-46B3-9CD6-F4A94AE853B9}" destId="{EDBA718B-BE10-4038-B82B-CA9F6CE2C7AF}" srcOrd="1" destOrd="0" presId="urn:microsoft.com/office/officeart/2005/8/layout/orgChart1"/>
    <dgm:cxn modelId="{AD4DC4B4-26CE-4890-8031-DF187F60F0DA}" type="presOf" srcId="{C14F4000-DBF7-48CF-BB7E-9B7AABFC9442}" destId="{9A1CFF4D-CACE-44E1-B385-38C15E51E7DC}" srcOrd="1" destOrd="0" presId="urn:microsoft.com/office/officeart/2005/8/layout/orgChart1"/>
    <dgm:cxn modelId="{0DF73ED8-8915-4018-AB00-E7D55AE26A40}" type="presOf" srcId="{2A7FB033-9CC7-4118-BA42-2078F213E09F}" destId="{F9F3EE70-A6C2-458E-86C5-485F8BF8D25B}" srcOrd="0" destOrd="0" presId="urn:microsoft.com/office/officeart/2005/8/layout/orgChart1"/>
    <dgm:cxn modelId="{B6EF10A3-C441-46E2-AE05-73849AEE3789}" type="presOf" srcId="{66221E76-31B4-46B3-9CD6-F4A94AE853B9}" destId="{2D1ABDCD-171F-4A67-AF77-B76AD81362D5}" srcOrd="0" destOrd="0" presId="urn:microsoft.com/office/officeart/2005/8/layout/orgChart1"/>
    <dgm:cxn modelId="{0E3A5872-3A05-4B90-A418-7C1948B4B538}" srcId="{C14F4000-DBF7-48CF-BB7E-9B7AABFC9442}" destId="{0D42C3FC-1F29-4CBC-B98B-9919C989998A}" srcOrd="0" destOrd="0" parTransId="{22EC6AD1-64EE-438F-B471-67724482F99E}" sibTransId="{A2C1F9B4-CB13-4DAF-9923-D1EC54FA8A3E}"/>
    <dgm:cxn modelId="{C3B3DE21-9063-4084-9CCD-479EFCB37B90}" srcId="{C14F4000-DBF7-48CF-BB7E-9B7AABFC9442}" destId="{66221E76-31B4-46B3-9CD6-F4A94AE853B9}" srcOrd="2" destOrd="0" parTransId="{14B43137-6366-466C-ADF5-1FBB1B4F3B2A}" sibTransId="{202CB6E7-9C4C-4D19-9907-4F42DF8CF45B}"/>
    <dgm:cxn modelId="{23B17EC1-0068-4FEF-9A46-B413D0C42F86}" type="presOf" srcId="{98006F83-3F16-42C2-82E1-C2417F0250C0}" destId="{EDEADA96-34A7-4013-A1E9-1FE16447FC12}" srcOrd="1" destOrd="0" presId="urn:microsoft.com/office/officeart/2005/8/layout/orgChart1"/>
    <dgm:cxn modelId="{4FE5CA11-F3E0-4ACD-A6FC-8D1336C2F7B1}" type="presOf" srcId="{14B43137-6366-466C-ADF5-1FBB1B4F3B2A}" destId="{8F635FFA-1B70-41DA-B20E-069A455D9247}" srcOrd="0" destOrd="0" presId="urn:microsoft.com/office/officeart/2005/8/layout/orgChart1"/>
    <dgm:cxn modelId="{B19CF966-780F-4FA1-87F8-E94474FCD5E9}" type="presOf" srcId="{22EC6AD1-64EE-438F-B471-67724482F99E}" destId="{787B8333-C066-4096-A042-D5C804F5920E}" srcOrd="0" destOrd="0" presId="urn:microsoft.com/office/officeart/2005/8/layout/orgChart1"/>
    <dgm:cxn modelId="{4ACD8F11-7075-42C6-86E0-64B0CD00E9C6}" type="presOf" srcId="{0D42C3FC-1F29-4CBC-B98B-9919C989998A}" destId="{8E653385-BA39-47B7-A1BC-B83EF82F9D11}" srcOrd="1" destOrd="0" presId="urn:microsoft.com/office/officeart/2005/8/layout/orgChart1"/>
    <dgm:cxn modelId="{CF48F3A3-38B3-417F-8F3F-C74F7F59B564}" type="presOf" srcId="{0D42C3FC-1F29-4CBC-B98B-9919C989998A}" destId="{73DB222D-3E7C-4605-B48A-B6DA3EFA5DB5}" srcOrd="0" destOrd="0" presId="urn:microsoft.com/office/officeart/2005/8/layout/orgChart1"/>
    <dgm:cxn modelId="{CC15A2A3-D9A6-4B44-BFF5-6BEE223B841F}" srcId="{2A7FB033-9CC7-4118-BA42-2078F213E09F}" destId="{C14F4000-DBF7-48CF-BB7E-9B7AABFC9442}" srcOrd="0" destOrd="0" parTransId="{3E07E604-D9B0-4C13-9449-31C2349118BD}" sibTransId="{8D7D6385-E6B5-4809-8940-CCA0030AA2E0}"/>
    <dgm:cxn modelId="{CD0FDC2E-0869-466B-9B93-C1AE79911A80}" type="presOf" srcId="{C14F4000-DBF7-48CF-BB7E-9B7AABFC9442}" destId="{70D91273-C1F1-4210-85DA-251CFB99C872}" srcOrd="0" destOrd="0" presId="urn:microsoft.com/office/officeart/2005/8/layout/orgChart1"/>
    <dgm:cxn modelId="{49E9826B-3A2D-4FB3-98EA-D889C6CB6BF7}" srcId="{C14F4000-DBF7-48CF-BB7E-9B7AABFC9442}" destId="{98006F83-3F16-42C2-82E1-C2417F0250C0}" srcOrd="1" destOrd="0" parTransId="{4DC45B32-6E86-4F89-A1A5-7D48DD9207D5}" sibTransId="{2B992E7B-4419-420F-A619-3ABDDEEC3498}"/>
    <dgm:cxn modelId="{AB4BBF53-B5B9-4628-AE2A-9C60C183860B}" type="presParOf" srcId="{F9F3EE70-A6C2-458E-86C5-485F8BF8D25B}" destId="{69E9871F-331C-435B-B7DA-30259B1F5D9B}" srcOrd="0" destOrd="0" presId="urn:microsoft.com/office/officeart/2005/8/layout/orgChart1"/>
    <dgm:cxn modelId="{16D4E70C-8DBE-4F41-A03D-272A5508ED7A}" type="presParOf" srcId="{69E9871F-331C-435B-B7DA-30259B1F5D9B}" destId="{89026E92-0CB3-44F0-B871-CEBFB04F27B1}" srcOrd="0" destOrd="0" presId="urn:microsoft.com/office/officeart/2005/8/layout/orgChart1"/>
    <dgm:cxn modelId="{1325F374-DF28-4E36-B493-AB7D774E3349}" type="presParOf" srcId="{89026E92-0CB3-44F0-B871-CEBFB04F27B1}" destId="{70D91273-C1F1-4210-85DA-251CFB99C872}" srcOrd="0" destOrd="0" presId="urn:microsoft.com/office/officeart/2005/8/layout/orgChart1"/>
    <dgm:cxn modelId="{07D56D1B-591B-4309-9E23-385000D19B98}" type="presParOf" srcId="{89026E92-0CB3-44F0-B871-CEBFB04F27B1}" destId="{9A1CFF4D-CACE-44E1-B385-38C15E51E7DC}" srcOrd="1" destOrd="0" presId="urn:microsoft.com/office/officeart/2005/8/layout/orgChart1"/>
    <dgm:cxn modelId="{7E0D71AA-B91E-465C-BBF7-2D755C40E705}" type="presParOf" srcId="{69E9871F-331C-435B-B7DA-30259B1F5D9B}" destId="{33B86FFC-DA04-473B-9439-5155F74CA463}" srcOrd="1" destOrd="0" presId="urn:microsoft.com/office/officeart/2005/8/layout/orgChart1"/>
    <dgm:cxn modelId="{76188D71-379A-4464-B171-4FECE606FD66}" type="presParOf" srcId="{33B86FFC-DA04-473B-9439-5155F74CA463}" destId="{787B8333-C066-4096-A042-D5C804F5920E}" srcOrd="0" destOrd="0" presId="urn:microsoft.com/office/officeart/2005/8/layout/orgChart1"/>
    <dgm:cxn modelId="{94D3A69B-F552-46FC-928C-B98D00DE40A1}" type="presParOf" srcId="{33B86FFC-DA04-473B-9439-5155F74CA463}" destId="{D20E41C9-5781-4017-88B0-0A4C277ED093}" srcOrd="1" destOrd="0" presId="urn:microsoft.com/office/officeart/2005/8/layout/orgChart1"/>
    <dgm:cxn modelId="{245C16EB-05E3-416A-A3D2-2111203C00EB}" type="presParOf" srcId="{D20E41C9-5781-4017-88B0-0A4C277ED093}" destId="{A9493A71-5AF6-49A9-8004-A897B0E80E50}" srcOrd="0" destOrd="0" presId="urn:microsoft.com/office/officeart/2005/8/layout/orgChart1"/>
    <dgm:cxn modelId="{50F68B83-7CAE-496F-A56B-9291F2D60E81}" type="presParOf" srcId="{A9493A71-5AF6-49A9-8004-A897B0E80E50}" destId="{73DB222D-3E7C-4605-B48A-B6DA3EFA5DB5}" srcOrd="0" destOrd="0" presId="urn:microsoft.com/office/officeart/2005/8/layout/orgChart1"/>
    <dgm:cxn modelId="{746A9186-5A7C-4DAC-AF5B-38D9889E6CF8}" type="presParOf" srcId="{A9493A71-5AF6-49A9-8004-A897B0E80E50}" destId="{8E653385-BA39-47B7-A1BC-B83EF82F9D11}" srcOrd="1" destOrd="0" presId="urn:microsoft.com/office/officeart/2005/8/layout/orgChart1"/>
    <dgm:cxn modelId="{BD300599-5063-415F-B5CD-83DDEA56B8E0}" type="presParOf" srcId="{D20E41C9-5781-4017-88B0-0A4C277ED093}" destId="{6BAB7FC7-BBD1-4F90-9159-E47F2CCA1AA0}" srcOrd="1" destOrd="0" presId="urn:microsoft.com/office/officeart/2005/8/layout/orgChart1"/>
    <dgm:cxn modelId="{B2420856-69F5-43AB-A5F0-563B722BF445}" type="presParOf" srcId="{D20E41C9-5781-4017-88B0-0A4C277ED093}" destId="{D0FC3260-5C1E-40FD-9F4D-C0BE2BAD6EA7}" srcOrd="2" destOrd="0" presId="urn:microsoft.com/office/officeart/2005/8/layout/orgChart1"/>
    <dgm:cxn modelId="{1155A740-2735-4462-884D-32B2D0B7C3DC}" type="presParOf" srcId="{33B86FFC-DA04-473B-9439-5155F74CA463}" destId="{6955959A-ED57-45E3-8E7C-431D15E9A09F}" srcOrd="2" destOrd="0" presId="urn:microsoft.com/office/officeart/2005/8/layout/orgChart1"/>
    <dgm:cxn modelId="{BDD59B98-130C-4CDA-B8E3-9FC589E25F1C}" type="presParOf" srcId="{33B86FFC-DA04-473B-9439-5155F74CA463}" destId="{B081DA66-C9FC-4D43-A0CC-E6FC895F9897}" srcOrd="3" destOrd="0" presId="urn:microsoft.com/office/officeart/2005/8/layout/orgChart1"/>
    <dgm:cxn modelId="{F38C803E-E2E9-4237-BE35-11B99FA41C62}" type="presParOf" srcId="{B081DA66-C9FC-4D43-A0CC-E6FC895F9897}" destId="{23CAAEA2-8143-4944-85B9-BD3439B81B86}" srcOrd="0" destOrd="0" presId="urn:microsoft.com/office/officeart/2005/8/layout/orgChart1"/>
    <dgm:cxn modelId="{969E08E9-3A25-48BD-902E-BD8937AEF6AC}" type="presParOf" srcId="{23CAAEA2-8143-4944-85B9-BD3439B81B86}" destId="{97868F34-B5E0-456E-ACFA-0B6B9BDF3BE8}" srcOrd="0" destOrd="0" presId="urn:microsoft.com/office/officeart/2005/8/layout/orgChart1"/>
    <dgm:cxn modelId="{3B9A810E-2152-476C-AC3A-F314B63D2161}" type="presParOf" srcId="{23CAAEA2-8143-4944-85B9-BD3439B81B86}" destId="{EDEADA96-34A7-4013-A1E9-1FE16447FC12}" srcOrd="1" destOrd="0" presId="urn:microsoft.com/office/officeart/2005/8/layout/orgChart1"/>
    <dgm:cxn modelId="{0E3E96A4-8787-4305-A664-74388171D344}" type="presParOf" srcId="{B081DA66-C9FC-4D43-A0CC-E6FC895F9897}" destId="{E9DAF941-9410-4F3C-98EC-641CCA030729}" srcOrd="1" destOrd="0" presId="urn:microsoft.com/office/officeart/2005/8/layout/orgChart1"/>
    <dgm:cxn modelId="{56BF165E-76C8-4E08-B75D-E9384FCE91BA}" type="presParOf" srcId="{B081DA66-C9FC-4D43-A0CC-E6FC895F9897}" destId="{D611C6A9-6570-4AC2-AB74-37A90CACDC05}" srcOrd="2" destOrd="0" presId="urn:microsoft.com/office/officeart/2005/8/layout/orgChart1"/>
    <dgm:cxn modelId="{27F54A38-95EE-4D06-9712-6D7F934768DF}" type="presParOf" srcId="{33B86FFC-DA04-473B-9439-5155F74CA463}" destId="{8F635FFA-1B70-41DA-B20E-069A455D9247}" srcOrd="4" destOrd="0" presId="urn:microsoft.com/office/officeart/2005/8/layout/orgChart1"/>
    <dgm:cxn modelId="{BC780824-1109-4895-ADCF-84C1413A8CE4}" type="presParOf" srcId="{33B86FFC-DA04-473B-9439-5155F74CA463}" destId="{F6553C68-A68D-44F2-8170-74594B212262}" srcOrd="5" destOrd="0" presId="urn:microsoft.com/office/officeart/2005/8/layout/orgChart1"/>
    <dgm:cxn modelId="{4301F96A-691C-4679-AE0B-9F988FA759A6}" type="presParOf" srcId="{F6553C68-A68D-44F2-8170-74594B212262}" destId="{FCC8B72E-37CC-49F0-8E60-D3D49189C8B9}" srcOrd="0" destOrd="0" presId="urn:microsoft.com/office/officeart/2005/8/layout/orgChart1"/>
    <dgm:cxn modelId="{0D8211D0-881C-4C8D-8FCE-778AAEBEA84E}" type="presParOf" srcId="{FCC8B72E-37CC-49F0-8E60-D3D49189C8B9}" destId="{2D1ABDCD-171F-4A67-AF77-B76AD81362D5}" srcOrd="0" destOrd="0" presId="urn:microsoft.com/office/officeart/2005/8/layout/orgChart1"/>
    <dgm:cxn modelId="{1E54F446-A541-4063-8527-070BA006949B}" type="presParOf" srcId="{FCC8B72E-37CC-49F0-8E60-D3D49189C8B9}" destId="{EDBA718B-BE10-4038-B82B-CA9F6CE2C7AF}" srcOrd="1" destOrd="0" presId="urn:microsoft.com/office/officeart/2005/8/layout/orgChart1"/>
    <dgm:cxn modelId="{9A7EAED8-5459-4A5C-AC97-848561DDDB80}" type="presParOf" srcId="{F6553C68-A68D-44F2-8170-74594B212262}" destId="{BAD09F1B-444D-4C1F-8FDC-032B49D8CA19}" srcOrd="1" destOrd="0" presId="urn:microsoft.com/office/officeart/2005/8/layout/orgChart1"/>
    <dgm:cxn modelId="{CFF0A982-BD78-4FCE-8D9D-96FB7CFEF6CE}" type="presParOf" srcId="{F6553C68-A68D-44F2-8170-74594B212262}" destId="{638D3566-7761-46AD-8BD4-D1A218A98218}" srcOrd="2" destOrd="0" presId="urn:microsoft.com/office/officeart/2005/8/layout/orgChart1"/>
    <dgm:cxn modelId="{64EF8A08-F807-40B1-A7C0-6D016DA80797}" type="presParOf" srcId="{69E9871F-331C-435B-B7DA-30259B1F5D9B}" destId="{D69FD4A9-1BBF-44B3-A8B7-932497EC91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74CF83-1C67-49AA-9D83-E32AC725EDB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C621B2-2D8B-47EB-B03D-0729AC18CE9D}">
      <dgm:prSet custT="1"/>
      <dgm:spPr/>
      <dgm:t>
        <a:bodyPr/>
        <a:lstStyle/>
        <a:p>
          <a:pPr rtl="0"/>
          <a:r>
            <a:rPr lang="cs-CZ" sz="1050" b="1" dirty="0" smtClean="0"/>
            <a:t>Rekodifikace veřejného stavebního práva </a:t>
          </a:r>
          <a:endParaRPr lang="cs-CZ" sz="1050" dirty="0"/>
        </a:p>
      </dgm:t>
    </dgm:pt>
    <dgm:pt modelId="{A4B66B69-6CE7-4577-8F00-8E4A133C935A}" type="parTrans" cxnId="{CDE1F38E-E97E-4ECD-8332-F73FCBD29C9D}">
      <dgm:prSet/>
      <dgm:spPr/>
      <dgm:t>
        <a:bodyPr/>
        <a:lstStyle/>
        <a:p>
          <a:endParaRPr lang="cs-CZ"/>
        </a:p>
      </dgm:t>
    </dgm:pt>
    <dgm:pt modelId="{8BF09716-2BF2-4D47-982C-40677DA4779E}" type="sibTrans" cxnId="{CDE1F38E-E97E-4ECD-8332-F73FCBD29C9D}">
      <dgm:prSet/>
      <dgm:spPr/>
      <dgm:t>
        <a:bodyPr/>
        <a:lstStyle/>
        <a:p>
          <a:endParaRPr lang="cs-CZ"/>
        </a:p>
      </dgm:t>
    </dgm:pt>
    <dgm:pt modelId="{9D90AFBF-95FD-41F5-890F-A9F40EA3FC47}">
      <dgm:prSet custT="1"/>
      <dgm:spPr/>
      <dgm:t>
        <a:bodyPr/>
        <a:lstStyle/>
        <a:p>
          <a:pPr rtl="0"/>
          <a:r>
            <a:rPr lang="cs-CZ" sz="900" b="1" dirty="0" smtClean="0"/>
            <a:t>Úprava definice sociálního bydlení/bytu, stanovení výše sociálního nájemného a specifických nájemních vztahů v sociálních bytech, vč. zahrnutí sociální práce do nájemních smluv – zákon o sociálním nájmu (?)</a:t>
          </a:r>
          <a:endParaRPr lang="cs-CZ" sz="900" dirty="0"/>
        </a:p>
      </dgm:t>
    </dgm:pt>
    <dgm:pt modelId="{76FD6329-A999-445E-A592-98E4608C05B6}" type="parTrans" cxnId="{80E5F886-DCBA-4D7F-BE69-0260FA127D59}">
      <dgm:prSet/>
      <dgm:spPr/>
      <dgm:t>
        <a:bodyPr/>
        <a:lstStyle/>
        <a:p>
          <a:endParaRPr lang="cs-CZ"/>
        </a:p>
      </dgm:t>
    </dgm:pt>
    <dgm:pt modelId="{23F2EBBE-7CAA-4B56-9F0F-155965CCA807}" type="sibTrans" cxnId="{80E5F886-DCBA-4D7F-BE69-0260FA127D59}">
      <dgm:prSet/>
      <dgm:spPr/>
      <dgm:t>
        <a:bodyPr/>
        <a:lstStyle/>
        <a:p>
          <a:endParaRPr lang="cs-CZ"/>
        </a:p>
      </dgm:t>
    </dgm:pt>
    <dgm:pt modelId="{D890243C-4B12-4CD2-98B4-13AB395C5088}">
      <dgm:prSet custT="1"/>
      <dgm:spPr/>
      <dgm:t>
        <a:bodyPr/>
        <a:lstStyle/>
        <a:p>
          <a:pPr rtl="0"/>
          <a:r>
            <a:rPr lang="cs-CZ" sz="1050" b="1" dirty="0" smtClean="0"/>
            <a:t>Stavebně-technické standardy sociálního bydlení (normy a vyhlášky)</a:t>
          </a:r>
          <a:endParaRPr lang="cs-CZ" sz="1050" dirty="0"/>
        </a:p>
      </dgm:t>
    </dgm:pt>
    <dgm:pt modelId="{179B0DC9-F606-4915-85C2-C018F1DBD9FE}" type="parTrans" cxnId="{33C4438C-CFCE-4B7A-ADF4-77E29B143B7A}">
      <dgm:prSet/>
      <dgm:spPr/>
      <dgm:t>
        <a:bodyPr/>
        <a:lstStyle/>
        <a:p>
          <a:endParaRPr lang="cs-CZ"/>
        </a:p>
      </dgm:t>
    </dgm:pt>
    <dgm:pt modelId="{419F643D-024C-44C4-9622-2EDF497D48E6}" type="sibTrans" cxnId="{33C4438C-CFCE-4B7A-ADF4-77E29B143B7A}">
      <dgm:prSet/>
      <dgm:spPr/>
      <dgm:t>
        <a:bodyPr/>
        <a:lstStyle/>
        <a:p>
          <a:endParaRPr lang="cs-CZ"/>
        </a:p>
      </dgm:t>
    </dgm:pt>
    <dgm:pt modelId="{0EB5E548-1AE4-40F2-83BC-9393A9281221}">
      <dgm:prSet custT="1"/>
      <dgm:spPr/>
      <dgm:t>
        <a:bodyPr/>
        <a:lstStyle/>
        <a:p>
          <a:pPr rtl="0"/>
          <a:r>
            <a:rPr lang="cs-CZ" sz="1050" b="1" dirty="0" smtClean="0"/>
            <a:t>Aktualizace územně plánovací dokumentace – územní plány, regulační plány, principy Smart City</a:t>
          </a:r>
          <a:endParaRPr lang="cs-CZ" sz="1050" dirty="0"/>
        </a:p>
      </dgm:t>
    </dgm:pt>
    <dgm:pt modelId="{030FB0B9-9739-493D-BCB8-BA9F74625A14}" type="parTrans" cxnId="{FE25D99C-EB4C-4629-82E7-193683869ADF}">
      <dgm:prSet/>
      <dgm:spPr/>
      <dgm:t>
        <a:bodyPr/>
        <a:lstStyle/>
        <a:p>
          <a:endParaRPr lang="cs-CZ"/>
        </a:p>
      </dgm:t>
    </dgm:pt>
    <dgm:pt modelId="{9B8E63B7-D57A-48BA-9F25-CEDC80E0A49C}" type="sibTrans" cxnId="{FE25D99C-EB4C-4629-82E7-193683869ADF}">
      <dgm:prSet/>
      <dgm:spPr/>
      <dgm:t>
        <a:bodyPr/>
        <a:lstStyle/>
        <a:p>
          <a:endParaRPr lang="cs-CZ"/>
        </a:p>
      </dgm:t>
    </dgm:pt>
    <dgm:pt modelId="{44D7BAC2-3A17-49E8-BE56-E661696BF5BC}">
      <dgm:prSet custT="1"/>
      <dgm:spPr/>
      <dgm:t>
        <a:bodyPr/>
        <a:lstStyle/>
        <a:p>
          <a:pPr rtl="0"/>
          <a:r>
            <a:rPr lang="cs-CZ" sz="1050" b="1" dirty="0" smtClean="0"/>
            <a:t>Řešení problematiky veřejné podpory</a:t>
          </a:r>
          <a:endParaRPr lang="cs-CZ" sz="1050" dirty="0"/>
        </a:p>
      </dgm:t>
    </dgm:pt>
    <dgm:pt modelId="{8230C514-CACD-417B-9FD8-289CA015B647}" type="parTrans" cxnId="{33423703-CDB4-42A9-86CB-21AD0242A1D6}">
      <dgm:prSet/>
      <dgm:spPr/>
      <dgm:t>
        <a:bodyPr/>
        <a:lstStyle/>
        <a:p>
          <a:endParaRPr lang="cs-CZ"/>
        </a:p>
      </dgm:t>
    </dgm:pt>
    <dgm:pt modelId="{B788C629-378C-4103-B7BE-9FF19745C119}" type="sibTrans" cxnId="{33423703-CDB4-42A9-86CB-21AD0242A1D6}">
      <dgm:prSet/>
      <dgm:spPr/>
      <dgm:t>
        <a:bodyPr/>
        <a:lstStyle/>
        <a:p>
          <a:endParaRPr lang="cs-CZ"/>
        </a:p>
      </dgm:t>
    </dgm:pt>
    <dgm:pt modelId="{11FD4FCB-DB26-4449-9C2D-CFF24F4654AF}">
      <dgm:prSet custT="1"/>
      <dgm:spPr/>
      <dgm:t>
        <a:bodyPr/>
        <a:lstStyle/>
        <a:p>
          <a:pPr rtl="0"/>
          <a:r>
            <a:rPr lang="cs-CZ" sz="1050" b="1" dirty="0" smtClean="0"/>
            <a:t>Nalezení zdroje průběžného financování - SFPI = finanční podpora státu, finanční nástroje, podpora družstevního bydlení (?)</a:t>
          </a:r>
          <a:endParaRPr lang="cs-CZ" sz="1050" dirty="0"/>
        </a:p>
      </dgm:t>
    </dgm:pt>
    <dgm:pt modelId="{5950679A-A2DC-4E55-99DA-EA37457FF449}" type="parTrans" cxnId="{69C33B3B-9FF8-461E-A302-E1388506EDCB}">
      <dgm:prSet/>
      <dgm:spPr/>
      <dgm:t>
        <a:bodyPr/>
        <a:lstStyle/>
        <a:p>
          <a:endParaRPr lang="cs-CZ"/>
        </a:p>
      </dgm:t>
    </dgm:pt>
    <dgm:pt modelId="{F4AF5B62-6BE7-4EAF-B44F-C91DE23A8F77}" type="sibTrans" cxnId="{69C33B3B-9FF8-461E-A302-E1388506EDCB}">
      <dgm:prSet/>
      <dgm:spPr/>
      <dgm:t>
        <a:bodyPr/>
        <a:lstStyle/>
        <a:p>
          <a:endParaRPr lang="cs-CZ"/>
        </a:p>
      </dgm:t>
    </dgm:pt>
    <dgm:pt modelId="{00628C33-A639-4052-966A-62B4D4A3256E}" type="pres">
      <dgm:prSet presAssocID="{D374CF83-1C67-49AA-9D83-E32AC725EDBB}" presName="compositeShape" presStyleCnt="0">
        <dgm:presLayoutVars>
          <dgm:chMax val="7"/>
          <dgm:dir/>
          <dgm:resizeHandles val="exact"/>
        </dgm:presLayoutVars>
      </dgm:prSet>
      <dgm:spPr/>
    </dgm:pt>
    <dgm:pt modelId="{724EFE37-E223-48F7-A124-156C72A38C4F}" type="pres">
      <dgm:prSet presAssocID="{20C621B2-2D8B-47EB-B03D-0729AC18CE9D}" presName="circ1" presStyleLbl="vennNode1" presStyleIdx="0" presStyleCnt="6"/>
      <dgm:spPr/>
    </dgm:pt>
    <dgm:pt modelId="{DBCAB311-701D-4E9C-BBBA-1B48F604BBC5}" type="pres">
      <dgm:prSet presAssocID="{20C621B2-2D8B-47EB-B03D-0729AC18CE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A1671D7-328E-475D-85E4-4056BC5EF8DB}" type="pres">
      <dgm:prSet presAssocID="{9D90AFBF-95FD-41F5-890F-A9F40EA3FC47}" presName="circ2" presStyleLbl="vennNode1" presStyleIdx="1" presStyleCnt="6"/>
      <dgm:spPr/>
    </dgm:pt>
    <dgm:pt modelId="{CAE36B48-E8EC-4814-91F9-2FB8D315EA1B}" type="pres">
      <dgm:prSet presAssocID="{9D90AFBF-95FD-41F5-890F-A9F40EA3FC47}" presName="circ2Tx" presStyleLbl="revTx" presStyleIdx="0" presStyleCnt="0" custScaleX="132002" custLinFactNeighborX="19376" custLinFactNeighborY="1474">
        <dgm:presLayoutVars>
          <dgm:chMax val="0"/>
          <dgm:chPref val="0"/>
          <dgm:bulletEnabled val="1"/>
        </dgm:presLayoutVars>
      </dgm:prSet>
      <dgm:spPr/>
    </dgm:pt>
    <dgm:pt modelId="{9FB1BC71-4B38-4E9A-8582-C431DA1D5899}" type="pres">
      <dgm:prSet presAssocID="{D890243C-4B12-4CD2-98B4-13AB395C5088}" presName="circ3" presStyleLbl="vennNode1" presStyleIdx="2" presStyleCnt="6"/>
      <dgm:spPr/>
    </dgm:pt>
    <dgm:pt modelId="{CE273C9D-A049-40F7-BE9E-62C2F62ADE34}" type="pres">
      <dgm:prSet presAssocID="{D890243C-4B12-4CD2-98B4-13AB395C508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A688FF4-A84B-420C-B70E-7CC7926249BE}" type="pres">
      <dgm:prSet presAssocID="{0EB5E548-1AE4-40F2-83BC-9393A9281221}" presName="circ4" presStyleLbl="vennNode1" presStyleIdx="3" presStyleCnt="6"/>
      <dgm:spPr/>
    </dgm:pt>
    <dgm:pt modelId="{18DFB082-04E6-421E-8E6B-00F2BAE53F43}" type="pres">
      <dgm:prSet presAssocID="{0EB5E548-1AE4-40F2-83BC-9393A9281221}" presName="circ4Tx" presStyleLbl="revTx" presStyleIdx="0" presStyleCnt="0" custScaleX="126240">
        <dgm:presLayoutVars>
          <dgm:chMax val="0"/>
          <dgm:chPref val="0"/>
          <dgm:bulletEnabled val="1"/>
        </dgm:presLayoutVars>
      </dgm:prSet>
      <dgm:spPr/>
    </dgm:pt>
    <dgm:pt modelId="{DA0F56D5-D0FF-4758-ADB7-3491133E501E}" type="pres">
      <dgm:prSet presAssocID="{44D7BAC2-3A17-49E8-BE56-E661696BF5BC}" presName="circ5" presStyleLbl="vennNode1" presStyleIdx="4" presStyleCnt="6"/>
      <dgm:spPr/>
    </dgm:pt>
    <dgm:pt modelId="{A54CE4F4-4888-433C-9987-104C32D17664}" type="pres">
      <dgm:prSet presAssocID="{44D7BAC2-3A17-49E8-BE56-E661696BF5BC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66D489B-40D7-4C97-960F-5E941B7CB217}" type="pres">
      <dgm:prSet presAssocID="{11FD4FCB-DB26-4449-9C2D-CFF24F4654AF}" presName="circ6" presStyleLbl="vennNode1" presStyleIdx="5" presStyleCnt="6"/>
      <dgm:spPr/>
    </dgm:pt>
    <dgm:pt modelId="{B878B7AA-A042-4972-8387-153D764F5CF5}" type="pres">
      <dgm:prSet presAssocID="{11FD4FCB-DB26-4449-9C2D-CFF24F4654AF}" presName="circ6Tx" presStyleLbl="revTx" presStyleIdx="0" presStyleCnt="0" custScaleX="1093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CC80F2-C9C3-4343-89BD-2100A7C8CCFA}" type="presOf" srcId="{44D7BAC2-3A17-49E8-BE56-E661696BF5BC}" destId="{A54CE4F4-4888-433C-9987-104C32D17664}" srcOrd="0" destOrd="0" presId="urn:microsoft.com/office/officeart/2005/8/layout/venn1"/>
    <dgm:cxn modelId="{80E5F886-DCBA-4D7F-BE69-0260FA127D59}" srcId="{D374CF83-1C67-49AA-9D83-E32AC725EDBB}" destId="{9D90AFBF-95FD-41F5-890F-A9F40EA3FC47}" srcOrd="1" destOrd="0" parTransId="{76FD6329-A999-445E-A592-98E4608C05B6}" sibTransId="{23F2EBBE-7CAA-4B56-9F0F-155965CCA807}"/>
    <dgm:cxn modelId="{33423703-CDB4-42A9-86CB-21AD0242A1D6}" srcId="{D374CF83-1C67-49AA-9D83-E32AC725EDBB}" destId="{44D7BAC2-3A17-49E8-BE56-E661696BF5BC}" srcOrd="4" destOrd="0" parTransId="{8230C514-CACD-417B-9FD8-289CA015B647}" sibTransId="{B788C629-378C-4103-B7BE-9FF19745C119}"/>
    <dgm:cxn modelId="{69C33B3B-9FF8-461E-A302-E1388506EDCB}" srcId="{D374CF83-1C67-49AA-9D83-E32AC725EDBB}" destId="{11FD4FCB-DB26-4449-9C2D-CFF24F4654AF}" srcOrd="5" destOrd="0" parTransId="{5950679A-A2DC-4E55-99DA-EA37457FF449}" sibTransId="{F4AF5B62-6BE7-4EAF-B44F-C91DE23A8F77}"/>
    <dgm:cxn modelId="{B563610B-21B1-49FB-A2BC-BCF2A9BFF285}" type="presOf" srcId="{D890243C-4B12-4CD2-98B4-13AB395C5088}" destId="{CE273C9D-A049-40F7-BE9E-62C2F62ADE34}" srcOrd="0" destOrd="0" presId="urn:microsoft.com/office/officeart/2005/8/layout/venn1"/>
    <dgm:cxn modelId="{1DED0CBC-FFC0-4CEE-B588-D544F4B62CFA}" type="presOf" srcId="{20C621B2-2D8B-47EB-B03D-0729AC18CE9D}" destId="{DBCAB311-701D-4E9C-BBBA-1B48F604BBC5}" srcOrd="0" destOrd="0" presId="urn:microsoft.com/office/officeart/2005/8/layout/venn1"/>
    <dgm:cxn modelId="{F62D6FB5-B69C-4390-8903-8AB0E366076F}" type="presOf" srcId="{D374CF83-1C67-49AA-9D83-E32AC725EDBB}" destId="{00628C33-A639-4052-966A-62B4D4A3256E}" srcOrd="0" destOrd="0" presId="urn:microsoft.com/office/officeart/2005/8/layout/venn1"/>
    <dgm:cxn modelId="{FE25D99C-EB4C-4629-82E7-193683869ADF}" srcId="{D374CF83-1C67-49AA-9D83-E32AC725EDBB}" destId="{0EB5E548-1AE4-40F2-83BC-9393A9281221}" srcOrd="3" destOrd="0" parTransId="{030FB0B9-9739-493D-BCB8-BA9F74625A14}" sibTransId="{9B8E63B7-D57A-48BA-9F25-CEDC80E0A49C}"/>
    <dgm:cxn modelId="{66E1EA1F-FB75-4F6E-964E-CDA38B31C0FE}" type="presOf" srcId="{9D90AFBF-95FD-41F5-890F-A9F40EA3FC47}" destId="{CAE36B48-E8EC-4814-91F9-2FB8D315EA1B}" srcOrd="0" destOrd="0" presId="urn:microsoft.com/office/officeart/2005/8/layout/venn1"/>
    <dgm:cxn modelId="{CDE1F38E-E97E-4ECD-8332-F73FCBD29C9D}" srcId="{D374CF83-1C67-49AA-9D83-E32AC725EDBB}" destId="{20C621B2-2D8B-47EB-B03D-0729AC18CE9D}" srcOrd="0" destOrd="0" parTransId="{A4B66B69-6CE7-4577-8F00-8E4A133C935A}" sibTransId="{8BF09716-2BF2-4D47-982C-40677DA4779E}"/>
    <dgm:cxn modelId="{33C4438C-CFCE-4B7A-ADF4-77E29B143B7A}" srcId="{D374CF83-1C67-49AA-9D83-E32AC725EDBB}" destId="{D890243C-4B12-4CD2-98B4-13AB395C5088}" srcOrd="2" destOrd="0" parTransId="{179B0DC9-F606-4915-85C2-C018F1DBD9FE}" sibTransId="{419F643D-024C-44C4-9622-2EDF497D48E6}"/>
    <dgm:cxn modelId="{0429587D-61E1-4D4E-B262-69DE5E342CD2}" type="presOf" srcId="{11FD4FCB-DB26-4449-9C2D-CFF24F4654AF}" destId="{B878B7AA-A042-4972-8387-153D764F5CF5}" srcOrd="0" destOrd="0" presId="urn:microsoft.com/office/officeart/2005/8/layout/venn1"/>
    <dgm:cxn modelId="{12833BFC-D7E1-4708-8F9B-D97C48D46A51}" type="presOf" srcId="{0EB5E548-1AE4-40F2-83BC-9393A9281221}" destId="{18DFB082-04E6-421E-8E6B-00F2BAE53F43}" srcOrd="0" destOrd="0" presId="urn:microsoft.com/office/officeart/2005/8/layout/venn1"/>
    <dgm:cxn modelId="{0D81BF4D-8128-4FAF-86EA-C32444103F95}" type="presParOf" srcId="{00628C33-A639-4052-966A-62B4D4A3256E}" destId="{724EFE37-E223-48F7-A124-156C72A38C4F}" srcOrd="0" destOrd="0" presId="urn:microsoft.com/office/officeart/2005/8/layout/venn1"/>
    <dgm:cxn modelId="{66159F4D-7C9C-4646-856F-E23720F0A39E}" type="presParOf" srcId="{00628C33-A639-4052-966A-62B4D4A3256E}" destId="{DBCAB311-701D-4E9C-BBBA-1B48F604BBC5}" srcOrd="1" destOrd="0" presId="urn:microsoft.com/office/officeart/2005/8/layout/venn1"/>
    <dgm:cxn modelId="{3F4E171D-828C-4C0C-9E91-6C6B79075F61}" type="presParOf" srcId="{00628C33-A639-4052-966A-62B4D4A3256E}" destId="{4A1671D7-328E-475D-85E4-4056BC5EF8DB}" srcOrd="2" destOrd="0" presId="urn:microsoft.com/office/officeart/2005/8/layout/venn1"/>
    <dgm:cxn modelId="{DA54677D-3D24-4F96-8887-5CCC39339DAA}" type="presParOf" srcId="{00628C33-A639-4052-966A-62B4D4A3256E}" destId="{CAE36B48-E8EC-4814-91F9-2FB8D315EA1B}" srcOrd="3" destOrd="0" presId="urn:microsoft.com/office/officeart/2005/8/layout/venn1"/>
    <dgm:cxn modelId="{E3F3A83F-0A87-4583-B8D8-17ECCB6A305F}" type="presParOf" srcId="{00628C33-A639-4052-966A-62B4D4A3256E}" destId="{9FB1BC71-4B38-4E9A-8582-C431DA1D5899}" srcOrd="4" destOrd="0" presId="urn:microsoft.com/office/officeart/2005/8/layout/venn1"/>
    <dgm:cxn modelId="{A81108DC-8864-47C3-B0DA-62E492E9452C}" type="presParOf" srcId="{00628C33-A639-4052-966A-62B4D4A3256E}" destId="{CE273C9D-A049-40F7-BE9E-62C2F62ADE34}" srcOrd="5" destOrd="0" presId="urn:microsoft.com/office/officeart/2005/8/layout/venn1"/>
    <dgm:cxn modelId="{3B35F4E7-79B7-4CAC-AC2D-DB53B86E251D}" type="presParOf" srcId="{00628C33-A639-4052-966A-62B4D4A3256E}" destId="{CA688FF4-A84B-420C-B70E-7CC7926249BE}" srcOrd="6" destOrd="0" presId="urn:microsoft.com/office/officeart/2005/8/layout/venn1"/>
    <dgm:cxn modelId="{6B3CAEDE-8649-44E9-B62A-137C733A412A}" type="presParOf" srcId="{00628C33-A639-4052-966A-62B4D4A3256E}" destId="{18DFB082-04E6-421E-8E6B-00F2BAE53F43}" srcOrd="7" destOrd="0" presId="urn:microsoft.com/office/officeart/2005/8/layout/venn1"/>
    <dgm:cxn modelId="{7FAD2D98-4A8C-4EC7-8248-30036ABB7D2B}" type="presParOf" srcId="{00628C33-A639-4052-966A-62B4D4A3256E}" destId="{DA0F56D5-D0FF-4758-ADB7-3491133E501E}" srcOrd="8" destOrd="0" presId="urn:microsoft.com/office/officeart/2005/8/layout/venn1"/>
    <dgm:cxn modelId="{F5AF2F26-6F09-4AF5-AF59-D8884456993C}" type="presParOf" srcId="{00628C33-A639-4052-966A-62B4D4A3256E}" destId="{A54CE4F4-4888-433C-9987-104C32D17664}" srcOrd="9" destOrd="0" presId="urn:microsoft.com/office/officeart/2005/8/layout/venn1"/>
    <dgm:cxn modelId="{BE24592B-19AB-4190-A7C3-B5061EF3CFF2}" type="presParOf" srcId="{00628C33-A639-4052-966A-62B4D4A3256E}" destId="{A66D489B-40D7-4C97-960F-5E941B7CB217}" srcOrd="10" destOrd="0" presId="urn:microsoft.com/office/officeart/2005/8/layout/venn1"/>
    <dgm:cxn modelId="{BD3F78BD-D50C-43D7-8B0C-D46DEB96411A}" type="presParOf" srcId="{00628C33-A639-4052-966A-62B4D4A3256E}" destId="{B878B7AA-A042-4972-8387-153D764F5CF5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7A529-D020-41D2-861C-69F789EB38CD}">
      <dsp:nvSpPr>
        <dsp:cNvPr id="0" name=""/>
        <dsp:cNvSpPr/>
      </dsp:nvSpPr>
      <dsp:spPr>
        <a:xfrm>
          <a:off x="1949388" y="0"/>
          <a:ext cx="4392488" cy="43924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0DE87-7395-4B43-97D2-8827CD3B7034}">
      <dsp:nvSpPr>
        <dsp:cNvPr id="0" name=""/>
        <dsp:cNvSpPr/>
      </dsp:nvSpPr>
      <dsp:spPr>
        <a:xfrm>
          <a:off x="2366674" y="417286"/>
          <a:ext cx="1713070" cy="1713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Srozumitelná, účinná a stabilní legislativa (chytrá regulace)</a:t>
          </a:r>
          <a:endParaRPr lang="cs-CZ" sz="1500" kern="1200" dirty="0"/>
        </a:p>
      </dsp:txBody>
      <dsp:txXfrm>
        <a:off x="2450299" y="500911"/>
        <a:ext cx="1545820" cy="1545820"/>
      </dsp:txXfrm>
    </dsp:sp>
    <dsp:sp modelId="{38FE3298-C511-4DE0-AC13-A01C6DF09EB1}">
      <dsp:nvSpPr>
        <dsp:cNvPr id="0" name=""/>
        <dsp:cNvSpPr/>
      </dsp:nvSpPr>
      <dsp:spPr>
        <a:xfrm>
          <a:off x="4176469" y="360035"/>
          <a:ext cx="1713070" cy="1713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„Moderní“ Koncepce bydlení s definovanými prioritami  a odpovědnostmi </a:t>
          </a:r>
          <a:endParaRPr lang="cs-CZ" sz="1500" kern="1200" dirty="0"/>
        </a:p>
      </dsp:txBody>
      <dsp:txXfrm>
        <a:off x="4260094" y="443660"/>
        <a:ext cx="1545820" cy="1545820"/>
      </dsp:txXfrm>
    </dsp:sp>
    <dsp:sp modelId="{649B0355-827F-4817-94AB-8B5BFCCBAE4A}">
      <dsp:nvSpPr>
        <dsp:cNvPr id="0" name=""/>
        <dsp:cNvSpPr/>
      </dsp:nvSpPr>
      <dsp:spPr>
        <a:xfrm>
          <a:off x="2366674" y="2262131"/>
          <a:ext cx="1713070" cy="1713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Udržitelná, zacílená finanční podpora, silný SFPI a fungující model veřejného investování  </a:t>
          </a:r>
          <a:endParaRPr lang="cs-CZ" sz="1500" kern="1200" dirty="0"/>
        </a:p>
      </dsp:txBody>
      <dsp:txXfrm>
        <a:off x="2450299" y="2345756"/>
        <a:ext cx="1545820" cy="1545820"/>
      </dsp:txXfrm>
    </dsp:sp>
    <dsp:sp modelId="{203B9134-57A7-433C-91AC-B12BF4D0EF0A}">
      <dsp:nvSpPr>
        <dsp:cNvPr id="0" name=""/>
        <dsp:cNvSpPr/>
      </dsp:nvSpPr>
      <dsp:spPr>
        <a:xfrm>
          <a:off x="4211519" y="2262131"/>
          <a:ext cx="1713070" cy="1713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Definovaná, aktivní role měst a obcí a jejich spolupráce s dalšími partnery</a:t>
          </a:r>
          <a:endParaRPr lang="cs-CZ" sz="1500" kern="1200" dirty="0"/>
        </a:p>
      </dsp:txBody>
      <dsp:txXfrm>
        <a:off x="4295144" y="2345756"/>
        <a:ext cx="1545820" cy="1545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35FFA-1B70-41DA-B20E-069A455D9247}">
      <dsp:nvSpPr>
        <dsp:cNvPr id="0" name=""/>
        <dsp:cNvSpPr/>
      </dsp:nvSpPr>
      <dsp:spPr>
        <a:xfrm>
          <a:off x="4145631" y="1676547"/>
          <a:ext cx="3151265" cy="538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400"/>
              </a:lnTo>
              <a:lnTo>
                <a:pt x="3151265" y="269400"/>
              </a:lnTo>
              <a:lnTo>
                <a:pt x="3151265" y="538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5959A-ED57-45E3-8E7C-431D15E9A09F}">
      <dsp:nvSpPr>
        <dsp:cNvPr id="0" name=""/>
        <dsp:cNvSpPr/>
      </dsp:nvSpPr>
      <dsp:spPr>
        <a:xfrm>
          <a:off x="4099912" y="1676547"/>
          <a:ext cx="91440" cy="5545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102"/>
              </a:lnTo>
              <a:lnTo>
                <a:pt x="49363" y="285102"/>
              </a:lnTo>
              <a:lnTo>
                <a:pt x="49363" y="5545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B8333-C066-4096-A042-D5C804F5920E}">
      <dsp:nvSpPr>
        <dsp:cNvPr id="0" name=""/>
        <dsp:cNvSpPr/>
      </dsp:nvSpPr>
      <dsp:spPr>
        <a:xfrm>
          <a:off x="1059100" y="1676547"/>
          <a:ext cx="3086531" cy="538800"/>
        </a:xfrm>
        <a:custGeom>
          <a:avLst/>
          <a:gdLst/>
          <a:ahLst/>
          <a:cxnLst/>
          <a:rect l="0" t="0" r="0" b="0"/>
          <a:pathLst>
            <a:path>
              <a:moveTo>
                <a:pt x="3086531" y="0"/>
              </a:moveTo>
              <a:lnTo>
                <a:pt x="3086531" y="269400"/>
              </a:lnTo>
              <a:lnTo>
                <a:pt x="0" y="269400"/>
              </a:lnTo>
              <a:lnTo>
                <a:pt x="0" y="538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91273-C1F1-4210-85DA-251CFB99C872}">
      <dsp:nvSpPr>
        <dsp:cNvPr id="0" name=""/>
        <dsp:cNvSpPr/>
      </dsp:nvSpPr>
      <dsp:spPr>
        <a:xfrm>
          <a:off x="2862773" y="393688"/>
          <a:ext cx="2565717" cy="1282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Program Revitalizace </a:t>
          </a:r>
          <a:r>
            <a:rPr lang="cs-CZ" sz="2400" kern="1200" dirty="0" smtClean="0"/>
            <a:t>území</a:t>
          </a:r>
          <a:endParaRPr lang="cs-CZ" sz="2400" kern="1200" dirty="0"/>
        </a:p>
      </dsp:txBody>
      <dsp:txXfrm>
        <a:off x="2862773" y="393688"/>
        <a:ext cx="2565717" cy="1282858"/>
      </dsp:txXfrm>
    </dsp:sp>
    <dsp:sp modelId="{73DB222D-3E7C-4605-B48A-B6DA3EFA5DB5}">
      <dsp:nvSpPr>
        <dsp:cNvPr id="0" name=""/>
        <dsp:cNvSpPr/>
      </dsp:nvSpPr>
      <dsp:spPr>
        <a:xfrm>
          <a:off x="3615" y="2215347"/>
          <a:ext cx="2110969" cy="8821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Demolice budov v SVL</a:t>
          </a:r>
          <a:endParaRPr lang="cs-CZ" sz="1800" kern="1200" dirty="0"/>
        </a:p>
      </dsp:txBody>
      <dsp:txXfrm>
        <a:off x="3615" y="2215347"/>
        <a:ext cx="2110969" cy="882183"/>
      </dsp:txXfrm>
    </dsp:sp>
    <dsp:sp modelId="{97868F34-B5E0-456E-ACFA-0B6B9BDF3BE8}">
      <dsp:nvSpPr>
        <dsp:cNvPr id="0" name=""/>
        <dsp:cNvSpPr/>
      </dsp:nvSpPr>
      <dsp:spPr>
        <a:xfrm>
          <a:off x="2592295" y="2231050"/>
          <a:ext cx="3113959" cy="16970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Regenerace </a:t>
          </a:r>
          <a:r>
            <a:rPr lang="cs-CZ" sz="2400" kern="1200" dirty="0" err="1" smtClean="0"/>
            <a:t>brownfieldů</a:t>
          </a:r>
          <a:r>
            <a:rPr lang="cs-CZ" sz="2400" kern="1200" dirty="0" smtClean="0"/>
            <a:t> pro nepodnikatelské účely</a:t>
          </a:r>
          <a:endParaRPr lang="cs-CZ" sz="2400" kern="1200" dirty="0"/>
        </a:p>
      </dsp:txBody>
      <dsp:txXfrm>
        <a:off x="2592295" y="2231050"/>
        <a:ext cx="3113959" cy="1697042"/>
      </dsp:txXfrm>
    </dsp:sp>
    <dsp:sp modelId="{2D1ABDCD-171F-4A67-AF77-B76AD81362D5}">
      <dsp:nvSpPr>
        <dsp:cNvPr id="0" name=""/>
        <dsp:cNvSpPr/>
      </dsp:nvSpPr>
      <dsp:spPr>
        <a:xfrm>
          <a:off x="6306145" y="2215347"/>
          <a:ext cx="1981503" cy="998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studií a analýz možností využití vybraných </a:t>
          </a:r>
          <a:r>
            <a:rPr lang="cs-CZ" sz="1400" kern="1200" dirty="0" err="1" smtClean="0"/>
            <a:t>brownfieldů</a:t>
          </a:r>
          <a:endParaRPr lang="cs-CZ" sz="1400" kern="1200" dirty="0"/>
        </a:p>
      </dsp:txBody>
      <dsp:txXfrm>
        <a:off x="6306145" y="2215347"/>
        <a:ext cx="1981503" cy="998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EFE37-E223-48F7-A124-156C72A38C4F}">
      <dsp:nvSpPr>
        <dsp:cNvPr id="0" name=""/>
        <dsp:cNvSpPr/>
      </dsp:nvSpPr>
      <dsp:spPr>
        <a:xfrm>
          <a:off x="3479946" y="977998"/>
          <a:ext cx="1310229" cy="1310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BCAB311-701D-4E9C-BBBA-1B48F604BBC5}">
      <dsp:nvSpPr>
        <dsp:cNvPr id="0" name=""/>
        <dsp:cNvSpPr/>
      </dsp:nvSpPr>
      <dsp:spPr>
        <a:xfrm>
          <a:off x="3316168" y="0"/>
          <a:ext cx="1637786" cy="89217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 dirty="0" smtClean="0"/>
            <a:t>Rekodifikace veřejného stavebního práva </a:t>
          </a:r>
          <a:endParaRPr lang="cs-CZ" sz="1050" kern="1200" dirty="0"/>
        </a:p>
      </dsp:txBody>
      <dsp:txXfrm>
        <a:off x="3316168" y="0"/>
        <a:ext cx="1637786" cy="892179"/>
      </dsp:txXfrm>
    </dsp:sp>
    <dsp:sp modelId="{4A1671D7-328E-475D-85E4-4056BC5EF8DB}">
      <dsp:nvSpPr>
        <dsp:cNvPr id="0" name=""/>
        <dsp:cNvSpPr/>
      </dsp:nvSpPr>
      <dsp:spPr>
        <a:xfrm>
          <a:off x="3905225" y="1223560"/>
          <a:ext cx="1310229" cy="1310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AE36B48-E8EC-4814-91F9-2FB8D315EA1B}">
      <dsp:nvSpPr>
        <dsp:cNvPr id="0" name=""/>
        <dsp:cNvSpPr/>
      </dsp:nvSpPr>
      <dsp:spPr>
        <a:xfrm>
          <a:off x="5365012" y="864097"/>
          <a:ext cx="2048770" cy="9771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Úprava definice sociálního bydlení/bytu, stanovení výše sociálního nájemného a specifických nájemních vztahů v sociálních bytech, vč. zahrnutí sociální práce do nájemních smluv – zákon o sociálním nájmu (?)</a:t>
          </a:r>
          <a:endParaRPr lang="cs-CZ" sz="900" kern="1200" dirty="0"/>
        </a:p>
      </dsp:txBody>
      <dsp:txXfrm>
        <a:off x="5365012" y="864097"/>
        <a:ext cx="2048770" cy="977148"/>
      </dsp:txXfrm>
    </dsp:sp>
    <dsp:sp modelId="{9FB1BC71-4B38-4E9A-8582-C431DA1D5899}">
      <dsp:nvSpPr>
        <dsp:cNvPr id="0" name=""/>
        <dsp:cNvSpPr/>
      </dsp:nvSpPr>
      <dsp:spPr>
        <a:xfrm>
          <a:off x="3905225" y="1714683"/>
          <a:ext cx="1310229" cy="1310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E273C9D-A049-40F7-BE9E-62C2F62ADE34}">
      <dsp:nvSpPr>
        <dsp:cNvPr id="0" name=""/>
        <dsp:cNvSpPr/>
      </dsp:nvSpPr>
      <dsp:spPr>
        <a:xfrm>
          <a:off x="5312629" y="2306920"/>
          <a:ext cx="1552075" cy="109185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 dirty="0" smtClean="0"/>
            <a:t>Stavebně-technické standardy sociálního bydlení (normy a vyhlášky)</a:t>
          </a:r>
          <a:endParaRPr lang="cs-CZ" sz="1050" kern="1200" dirty="0"/>
        </a:p>
      </dsp:txBody>
      <dsp:txXfrm>
        <a:off x="5312629" y="2306920"/>
        <a:ext cx="1552075" cy="1091857"/>
      </dsp:txXfrm>
    </dsp:sp>
    <dsp:sp modelId="{CA688FF4-A84B-420C-B70E-7CC7926249BE}">
      <dsp:nvSpPr>
        <dsp:cNvPr id="0" name=""/>
        <dsp:cNvSpPr/>
      </dsp:nvSpPr>
      <dsp:spPr>
        <a:xfrm>
          <a:off x="3479946" y="1960670"/>
          <a:ext cx="1310229" cy="1310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8DFB082-04E6-421E-8E6B-00F2BAE53F43}">
      <dsp:nvSpPr>
        <dsp:cNvPr id="0" name=""/>
        <dsp:cNvSpPr/>
      </dsp:nvSpPr>
      <dsp:spPr>
        <a:xfrm>
          <a:off x="3101290" y="3356293"/>
          <a:ext cx="2067541" cy="89217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 dirty="0" smtClean="0"/>
            <a:t>Aktualizace územně plánovací dokumentace – územní plány, regulační plány, principy Smart City</a:t>
          </a:r>
          <a:endParaRPr lang="cs-CZ" sz="1050" kern="1200" dirty="0"/>
        </a:p>
      </dsp:txBody>
      <dsp:txXfrm>
        <a:off x="3101290" y="3356293"/>
        <a:ext cx="2067541" cy="892179"/>
      </dsp:txXfrm>
    </dsp:sp>
    <dsp:sp modelId="{DA0F56D5-D0FF-4758-ADB7-3491133E501E}">
      <dsp:nvSpPr>
        <dsp:cNvPr id="0" name=""/>
        <dsp:cNvSpPr/>
      </dsp:nvSpPr>
      <dsp:spPr>
        <a:xfrm>
          <a:off x="3054668" y="1714683"/>
          <a:ext cx="1310229" cy="1310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54CE4F4-4888-433C-9987-104C32D17664}">
      <dsp:nvSpPr>
        <dsp:cNvPr id="0" name=""/>
        <dsp:cNvSpPr/>
      </dsp:nvSpPr>
      <dsp:spPr>
        <a:xfrm>
          <a:off x="1405417" y="2306920"/>
          <a:ext cx="1552075" cy="109185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 dirty="0" smtClean="0"/>
            <a:t>Řešení problematiky veřejné podpory</a:t>
          </a:r>
          <a:endParaRPr lang="cs-CZ" sz="1050" kern="1200" dirty="0"/>
        </a:p>
      </dsp:txBody>
      <dsp:txXfrm>
        <a:off x="1405417" y="2306920"/>
        <a:ext cx="1552075" cy="1091857"/>
      </dsp:txXfrm>
    </dsp:sp>
    <dsp:sp modelId="{A66D489B-40D7-4C97-960F-5E941B7CB217}">
      <dsp:nvSpPr>
        <dsp:cNvPr id="0" name=""/>
        <dsp:cNvSpPr/>
      </dsp:nvSpPr>
      <dsp:spPr>
        <a:xfrm>
          <a:off x="3054668" y="1223560"/>
          <a:ext cx="1310229" cy="1310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878B7AA-A042-4972-8387-153D764F5CF5}">
      <dsp:nvSpPr>
        <dsp:cNvPr id="0" name=""/>
        <dsp:cNvSpPr/>
      </dsp:nvSpPr>
      <dsp:spPr>
        <a:xfrm>
          <a:off x="1332570" y="849694"/>
          <a:ext cx="1697768" cy="109185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 dirty="0" smtClean="0"/>
            <a:t>Nalezení zdroje průběžného financování - SFPI = finanční podpora státu, finanční nástroje, podpora družstevního bydlení (?)</a:t>
          </a:r>
          <a:endParaRPr lang="cs-CZ" sz="1050" kern="1200" dirty="0"/>
        </a:p>
      </dsp:txBody>
      <dsp:txXfrm>
        <a:off x="1332570" y="849694"/>
        <a:ext cx="1697768" cy="1091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 době prezentace již bude asi v Parlamentu, takže doplnit číslo tisku.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029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787C29-9A68-4412-86E3-B2DAE3699069}" type="slidenum">
              <a:rPr lang="cs-CZ" altLang="cs-CZ" smtClean="0">
                <a:latin typeface="Calibri" panose="020F0502020204030204" pitchFamily="34" charset="0"/>
              </a:rPr>
              <a:pPr/>
              <a:t>19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83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787C29-9A68-4412-86E3-B2DAE3699069}" type="slidenum">
              <a:rPr lang="cs-CZ" altLang="cs-CZ" smtClean="0">
                <a:latin typeface="Calibri" panose="020F0502020204030204" pitchFamily="34" charset="0"/>
              </a:rPr>
              <a:pPr/>
              <a:t>22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87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hyperlink" Target="mailto:david.koppitz@mmr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67347" y="4510737"/>
            <a:ext cx="7776864" cy="1800200"/>
          </a:xfrm>
        </p:spPr>
        <p:txBody>
          <a:bodyPr/>
          <a:lstStyle/>
          <a:p>
            <a:pPr algn="ctr"/>
            <a:r>
              <a:rPr lang="cs-CZ" dirty="0" smtClean="0"/>
              <a:t>Ing. David </a:t>
            </a:r>
            <a:r>
              <a:rPr lang="cs-CZ" dirty="0" smtClean="0"/>
              <a:t>Koppitz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931224" cy="2592288"/>
          </a:xfrm>
        </p:spPr>
        <p:txBody>
          <a:bodyPr/>
          <a:lstStyle/>
          <a:p>
            <a:pPr algn="ctr"/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 smtClean="0"/>
              <a:t>Legislativní </a:t>
            </a:r>
            <a:r>
              <a:rPr lang="cs-CZ" sz="2600" dirty="0"/>
              <a:t>novinky v oblasti bydlení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a podpora </a:t>
            </a:r>
            <a:r>
              <a:rPr lang="cs-CZ" sz="2600" dirty="0"/>
              <a:t>bydlení z kapitoly MMR a SFRB</a:t>
            </a:r>
            <a:br>
              <a:rPr lang="cs-CZ" sz="2600" dirty="0"/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 smtClean="0"/>
              <a:t>  </a:t>
            </a:r>
            <a:endParaRPr lang="en-US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4579840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Konference nájemního a družstevního bydlení v </a:t>
            </a:r>
            <a:r>
              <a:rPr lang="cs-CZ" sz="2000" dirty="0" smtClean="0"/>
              <a:t>ČR</a:t>
            </a:r>
          </a:p>
          <a:p>
            <a:pPr algn="ctr"/>
            <a:r>
              <a:rPr lang="cs-CZ" sz="2000" dirty="0" smtClean="0"/>
              <a:t>Ostrava, 14. 3. 2019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464496"/>
          </a:xfrm>
        </p:spPr>
        <p:txBody>
          <a:bodyPr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endParaRPr lang="cs-CZ" sz="16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1600" b="1" dirty="0" smtClean="0"/>
              <a:t>Panel </a:t>
            </a:r>
            <a:r>
              <a:rPr lang="cs-CZ" sz="1600" b="1" dirty="0"/>
              <a:t>2013+ - </a:t>
            </a:r>
            <a:r>
              <a:rPr lang="cs-CZ" sz="1600" dirty="0"/>
              <a:t>úvěr se zvýhodněným úročením na opravy a modernizace bytových domů, a to nejen panelových, ale i cihlových, </a:t>
            </a:r>
            <a:r>
              <a:rPr lang="cs-CZ" sz="1600" b="1" dirty="0"/>
              <a:t>alokace na rok 2019: 250 mil. Kč</a:t>
            </a:r>
            <a:endParaRPr lang="cs-CZ" sz="1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1600" b="1" dirty="0"/>
              <a:t>Program Výstavba</a:t>
            </a:r>
            <a:r>
              <a:rPr lang="cs-CZ" sz="1600" dirty="0"/>
              <a:t> – zvýhodněný úvěr na výstavbu nájemních bytů pro vymezenou cílovou skupinu (senioři 65+, osoby se zdravotním postižením, osoby s nízkými příjmy, mladí do 30 let, </a:t>
            </a:r>
            <a:r>
              <a:rPr lang="cs-CZ" sz="1600" b="1" dirty="0"/>
              <a:t>alokace na rok 2019: 260 mil. Kč</a:t>
            </a:r>
            <a:endParaRPr lang="cs-CZ" sz="1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1600" b="1" dirty="0"/>
              <a:t>Regenerace sídlišť</a:t>
            </a:r>
            <a:r>
              <a:rPr lang="cs-CZ" sz="1600" dirty="0"/>
              <a:t> – dotační a úvěrový program pro obce zaměřený na regeneraci veřejného prostoru na sídlištích, </a:t>
            </a:r>
            <a:r>
              <a:rPr lang="cs-CZ" sz="1600" b="1" dirty="0"/>
              <a:t>alokace na rok 2019: 150 mil. Kč</a:t>
            </a:r>
            <a:endParaRPr lang="cs-CZ" sz="1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1600" b="1" dirty="0"/>
              <a:t>Program Pro obce – </a:t>
            </a:r>
            <a:r>
              <a:rPr lang="cs-CZ" sz="1600" dirty="0"/>
              <a:t>úvěry s garantovaným úrokem po celou dobu splácení na modernizaci bytového fondu, </a:t>
            </a:r>
            <a:r>
              <a:rPr lang="cs-CZ" sz="1600" b="1" dirty="0"/>
              <a:t>alokace na rok 2019: 20 mil. Kč</a:t>
            </a:r>
            <a:endParaRPr lang="cs-CZ" sz="1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1600" b="1" dirty="0"/>
              <a:t>Podpora mladých – </a:t>
            </a:r>
            <a:r>
              <a:rPr lang="cs-CZ" sz="1600" dirty="0"/>
              <a:t>zvýhodněný úvěr na pořízení či opravy bytu nebo rodinného domu pro mladé do 36 let s možností snížení jistiny ve výši 30 000 Kč za narozené dítě. Program je připraven k předložení do vlády, </a:t>
            </a:r>
            <a:r>
              <a:rPr lang="cs-CZ" sz="1600" b="1" dirty="0"/>
              <a:t>alokace na rok 2019: 1 </a:t>
            </a:r>
            <a:r>
              <a:rPr lang="cs-CZ" sz="1600" b="1" dirty="0" smtClean="0"/>
              <a:t>mld. </a:t>
            </a:r>
            <a:r>
              <a:rPr lang="cs-CZ" sz="1600" b="1" dirty="0"/>
              <a:t>Kč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sz="2400" dirty="0" smtClean="0"/>
              <a:t>Programy</a:t>
            </a:r>
            <a:r>
              <a:rPr lang="cs-CZ" sz="1800" dirty="0" smtClean="0"/>
              <a:t> </a:t>
            </a:r>
            <a:r>
              <a:rPr lang="cs-CZ" sz="2400" dirty="0" smtClean="0"/>
              <a:t>podpory Státního fondu rozvoje bydlení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7266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sz="2400" dirty="0"/>
              <a:t>Program </a:t>
            </a:r>
            <a:r>
              <a:rPr lang="cs-CZ" sz="2400" dirty="0" smtClean="0"/>
              <a:t>pro </a:t>
            </a:r>
            <a:r>
              <a:rPr lang="cs-CZ" sz="2400" dirty="0" smtClean="0"/>
              <a:t>mladé – </a:t>
            </a:r>
            <a:r>
              <a:rPr lang="cs-CZ" sz="2400" b="0" dirty="0" smtClean="0"/>
              <a:t>poptávková strana </a:t>
            </a:r>
            <a:endParaRPr lang="cs-CZ" sz="24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916832"/>
            <a:ext cx="8698580" cy="4248472"/>
          </a:xfrm>
        </p:spPr>
        <p:txBody>
          <a:bodyPr/>
          <a:lstStyle/>
          <a:p>
            <a:r>
              <a:rPr lang="cs-CZ" sz="1600" dirty="0" smtClean="0"/>
              <a:t>úvěry na pořízení a modernizaci obydlí dle </a:t>
            </a:r>
            <a:r>
              <a:rPr lang="cs-CZ" sz="1600" dirty="0"/>
              <a:t>NV </a:t>
            </a:r>
            <a:r>
              <a:rPr lang="cs-CZ" sz="1600" dirty="0" smtClean="0"/>
              <a:t>č. 136/2018 </a:t>
            </a:r>
            <a:r>
              <a:rPr lang="cs-CZ" sz="1600" dirty="0"/>
              <a:t>Sb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výše úvěru</a:t>
            </a:r>
          </a:p>
          <a:p>
            <a:pPr marL="898525" indent="-361950">
              <a:buFont typeface="Wingdings" panose="05000000000000000000" pitchFamily="2" charset="2"/>
              <a:buChar char="ü"/>
            </a:pPr>
            <a:r>
              <a:rPr lang="cs-CZ" sz="1600" dirty="0" smtClean="0"/>
              <a:t>na </a:t>
            </a:r>
            <a:r>
              <a:rPr lang="cs-CZ" sz="1600" dirty="0"/>
              <a:t>modernizaci max. 300 000 </a:t>
            </a:r>
            <a:r>
              <a:rPr lang="cs-CZ" sz="1600" dirty="0" smtClean="0"/>
              <a:t>Kč</a:t>
            </a:r>
            <a:endParaRPr lang="cs-CZ" sz="1600" dirty="0"/>
          </a:p>
          <a:p>
            <a:pPr marL="898525" indent="-361950">
              <a:buFont typeface="Wingdings" panose="05000000000000000000" pitchFamily="2" charset="2"/>
              <a:buChar char="ü"/>
            </a:pPr>
            <a:r>
              <a:rPr lang="cs-CZ" sz="1600" dirty="0" smtClean="0"/>
              <a:t>na </a:t>
            </a:r>
            <a:r>
              <a:rPr lang="cs-CZ" sz="1600" dirty="0"/>
              <a:t>pořízení bytu </a:t>
            </a:r>
            <a:r>
              <a:rPr lang="cs-CZ" sz="1600" dirty="0" smtClean="0"/>
              <a:t>80 </a:t>
            </a:r>
            <a:r>
              <a:rPr lang="cs-CZ" sz="1600" dirty="0"/>
              <a:t>% z ceny, </a:t>
            </a:r>
            <a:r>
              <a:rPr lang="cs-CZ" sz="1600" dirty="0" smtClean="0"/>
              <a:t>maximálně </a:t>
            </a:r>
            <a:r>
              <a:rPr lang="cs-CZ" sz="1600" dirty="0" smtClean="0"/>
              <a:t>1 200</a:t>
            </a:r>
            <a:r>
              <a:rPr lang="cs-CZ" sz="1600" dirty="0"/>
              <a:t> 000 </a:t>
            </a:r>
            <a:r>
              <a:rPr lang="cs-CZ" sz="1600" dirty="0" smtClean="0"/>
              <a:t>Kč (podlah. plocha </a:t>
            </a:r>
            <a:r>
              <a:rPr lang="cs-CZ" sz="1600" dirty="0" err="1" smtClean="0"/>
              <a:t>max</a:t>
            </a:r>
            <a:r>
              <a:rPr lang="cs-CZ" sz="1600" dirty="0" smtClean="0"/>
              <a:t> 75 m2)</a:t>
            </a:r>
            <a:endParaRPr lang="cs-CZ" sz="1600" dirty="0"/>
          </a:p>
          <a:p>
            <a:pPr marL="898525" indent="-361950">
              <a:buFont typeface="Wingdings" panose="05000000000000000000" pitchFamily="2" charset="2"/>
              <a:buChar char="ü"/>
            </a:pPr>
            <a:r>
              <a:rPr lang="cs-CZ" sz="1600" dirty="0" smtClean="0"/>
              <a:t>na </a:t>
            </a:r>
            <a:r>
              <a:rPr lang="cs-CZ" sz="1600" dirty="0"/>
              <a:t>pořízení domu </a:t>
            </a:r>
            <a:r>
              <a:rPr lang="cs-CZ" sz="1600" dirty="0" smtClean="0"/>
              <a:t>80 </a:t>
            </a:r>
            <a:r>
              <a:rPr lang="cs-CZ" sz="1600" dirty="0"/>
              <a:t>% z </a:t>
            </a:r>
            <a:r>
              <a:rPr lang="cs-CZ" sz="1600" dirty="0" smtClean="0"/>
              <a:t>ceny maximálně </a:t>
            </a:r>
            <a:r>
              <a:rPr lang="cs-CZ" sz="1600" dirty="0" smtClean="0"/>
              <a:t>2 000</a:t>
            </a:r>
            <a:r>
              <a:rPr lang="cs-CZ" sz="1600" dirty="0"/>
              <a:t> 000 </a:t>
            </a:r>
            <a:r>
              <a:rPr lang="cs-CZ" sz="1600" dirty="0" smtClean="0"/>
              <a:t>Kč (</a:t>
            </a:r>
            <a:r>
              <a:rPr lang="cs-CZ" sz="1600" dirty="0" err="1" smtClean="0"/>
              <a:t>max</a:t>
            </a:r>
            <a:r>
              <a:rPr lang="cs-CZ" sz="1600" dirty="0" smtClean="0"/>
              <a:t> 140 m2)</a:t>
            </a:r>
            <a:endParaRPr lang="cs-CZ" sz="1600" dirty="0"/>
          </a:p>
          <a:p>
            <a:r>
              <a:rPr lang="cs-CZ" sz="1600" dirty="0" smtClean="0"/>
              <a:t>úrok ve výši základní </a:t>
            </a:r>
            <a:r>
              <a:rPr lang="cs-CZ" sz="1600" dirty="0" err="1" smtClean="0"/>
              <a:t>ref</a:t>
            </a:r>
            <a:r>
              <a:rPr lang="cs-CZ" sz="1600" dirty="0" smtClean="0"/>
              <a:t>. sazby EU, minimálně však 1 </a:t>
            </a:r>
            <a:r>
              <a:rPr lang="cs-CZ" sz="1600" dirty="0" smtClean="0"/>
              <a:t>%, </a:t>
            </a:r>
            <a:r>
              <a:rPr lang="cs-CZ" sz="1600" dirty="0" smtClean="0"/>
              <a:t>fixace na 5 </a:t>
            </a:r>
            <a:r>
              <a:rPr lang="cs-CZ" sz="1600" dirty="0" smtClean="0"/>
              <a:t>let</a:t>
            </a:r>
          </a:p>
          <a:p>
            <a:r>
              <a:rPr lang="cs-CZ" sz="1600" dirty="0"/>
              <a:t>splatnost u pořízení obydlí 20 let, u modernizace 10 let; </a:t>
            </a:r>
          </a:p>
          <a:p>
            <a:r>
              <a:rPr lang="cs-CZ" sz="1600" dirty="0">
                <a:cs typeface="Calibri" panose="020F0502020204030204" pitchFamily="34" charset="0"/>
              </a:rPr>
              <a:t>pro </a:t>
            </a:r>
            <a:r>
              <a:rPr lang="cs-CZ" sz="1600" dirty="0" smtClean="0">
                <a:cs typeface="Calibri" panose="020F0502020204030204" pitchFamily="34" charset="0"/>
              </a:rPr>
              <a:t>osoby žijící </a:t>
            </a:r>
            <a:r>
              <a:rPr lang="cs-CZ" sz="1600" dirty="0">
                <a:cs typeface="Calibri" panose="020F0502020204030204" pitchFamily="34" charset="0"/>
              </a:rPr>
              <a:t>v manželství nebo registrovaném partnerství, v němž alespoň jeden z nich nedosáhl 36 let, a pro osoby </a:t>
            </a:r>
            <a:r>
              <a:rPr lang="cs-CZ" sz="1600" dirty="0"/>
              <a:t>mladší 36 let pečující o dítě do 15 let, které nejsou vlastníky ani spoluvlastníky obydlí, ani nájemci družstevního bytu</a:t>
            </a:r>
            <a:r>
              <a:rPr lang="cs-CZ" sz="1600" dirty="0" smtClean="0"/>
              <a:t>.</a:t>
            </a:r>
          </a:p>
          <a:p>
            <a:endParaRPr lang="cs-CZ" sz="1800" dirty="0" smtClean="0"/>
          </a:p>
          <a:p>
            <a:pPr marL="361950" indent="0"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572720"/>
              </p:ext>
            </p:extLst>
          </p:nvPr>
        </p:nvGraphicFramePr>
        <p:xfrm>
          <a:off x="623436" y="5373216"/>
          <a:ext cx="7797801" cy="1144905"/>
        </p:xfrm>
        <a:graphic>
          <a:graphicData uri="http://schemas.openxmlformats.org/drawingml/2006/table">
            <a:tbl>
              <a:tblPr/>
              <a:tblGrid>
                <a:gridCol w="4733246"/>
                <a:gridCol w="1284829"/>
                <a:gridCol w="1779726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effectLst/>
                          <a:latin typeface="Arial"/>
                        </a:rPr>
                        <a:t>Koupě 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171 338 974,00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effectLst/>
                          <a:latin typeface="Arial"/>
                        </a:rPr>
                        <a:t>Koupě bytu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92 714 925,00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Modernizace obydlí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298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85 374 040,00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Výstavba RD, změna dokončené stavby, změna jiné stavby nebo její části na obydlí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230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effectLst/>
                          <a:latin typeface="Arial"/>
                        </a:rPr>
                        <a:t>409 084 265,80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effectLst/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effectLst/>
                          <a:latin typeface="Arial"/>
                        </a:rPr>
                        <a:t>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effectLst/>
                          <a:latin typeface="Arial"/>
                        </a:rPr>
                        <a:t>758 512 204,80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65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04056"/>
          </a:xfrm>
        </p:spPr>
        <p:txBody>
          <a:bodyPr/>
          <a:lstStyle/>
          <a:p>
            <a:r>
              <a:rPr lang="cs-CZ" sz="2400" dirty="0"/>
              <a:t>Program </a:t>
            </a:r>
            <a:r>
              <a:rPr lang="cs-CZ" sz="2400" dirty="0" smtClean="0"/>
              <a:t>Regenerace </a:t>
            </a:r>
            <a:r>
              <a:rPr lang="cs-CZ" sz="2400" dirty="0" smtClean="0"/>
              <a:t>sídlišť – </a:t>
            </a:r>
            <a:r>
              <a:rPr lang="cs-CZ" sz="2400" b="0" dirty="0" smtClean="0"/>
              <a:t>kvalita bydlení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988840"/>
            <a:ext cx="8496944" cy="4392488"/>
          </a:xfrm>
        </p:spPr>
        <p:txBody>
          <a:bodyPr/>
          <a:lstStyle/>
          <a:p>
            <a:r>
              <a:rPr lang="cs-CZ" sz="2000" dirty="0" smtClean="0"/>
              <a:t>dotace a úvěry na obnovu veřejných prostranství na sídlištích podle </a:t>
            </a:r>
            <a:r>
              <a:rPr lang="cs-CZ" sz="2000" dirty="0"/>
              <a:t>NV </a:t>
            </a:r>
            <a:r>
              <a:rPr lang="cs-CZ" sz="2000" dirty="0" smtClean="0"/>
              <a:t>č. 390/2017 </a:t>
            </a:r>
            <a:r>
              <a:rPr lang="cs-CZ" sz="2000" dirty="0"/>
              <a:t>Sb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výše dotace  max. 50 % výdajů - max. 6 mil. Kč na projekt, v kombinaci s úvěrem max. 90 % uznat. výdajů</a:t>
            </a:r>
          </a:p>
          <a:p>
            <a:r>
              <a:rPr lang="cs-CZ" sz="2000" dirty="0" smtClean="0"/>
              <a:t>úvěr </a:t>
            </a:r>
            <a:r>
              <a:rPr lang="cs-CZ" sz="2000" dirty="0"/>
              <a:t>-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úrok zákl. </a:t>
            </a:r>
            <a:r>
              <a:rPr lang="cs-CZ" sz="2000" dirty="0" err="1" smtClean="0"/>
              <a:t>ref</a:t>
            </a:r>
            <a:r>
              <a:rPr lang="cs-CZ" sz="2000" dirty="0" smtClean="0"/>
              <a:t>. sazba EU + 0,30 % </a:t>
            </a:r>
            <a:r>
              <a:rPr lang="cs-CZ" sz="2000" dirty="0" err="1" smtClean="0"/>
              <a:t>p.a</a:t>
            </a:r>
            <a:r>
              <a:rPr lang="cs-CZ" sz="2000" dirty="0" smtClean="0"/>
              <a:t>., fixní po celou dobu splácení</a:t>
            </a:r>
          </a:p>
          <a:p>
            <a:r>
              <a:rPr lang="cs-CZ" sz="2000" dirty="0" smtClean="0"/>
              <a:t>splatnost 15 let</a:t>
            </a:r>
          </a:p>
          <a:p>
            <a:r>
              <a:rPr lang="cs-CZ" sz="2000" dirty="0" smtClean="0"/>
              <a:t>pro obce</a:t>
            </a:r>
          </a:p>
          <a:p>
            <a:r>
              <a:rPr lang="cs-CZ" sz="2000" dirty="0" smtClean="0"/>
              <a:t>předpokládané </a:t>
            </a:r>
            <a:r>
              <a:rPr lang="cs-CZ" sz="2000" dirty="0" smtClean="0"/>
              <a:t>vypsání výzvy – březen 2019</a:t>
            </a:r>
          </a:p>
          <a:p>
            <a:endParaRPr lang="cs-CZ" sz="2000" dirty="0" smtClean="0"/>
          </a:p>
          <a:p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/>
            <a:r>
              <a:rPr lang="cs-CZ" sz="2000" dirty="0" smtClean="0"/>
              <a:t>nahrazuje </a:t>
            </a:r>
            <a:r>
              <a:rPr lang="cs-CZ" sz="2000" dirty="0"/>
              <a:t>původně zamýšlený zákon o sociálním bydlení </a:t>
            </a:r>
            <a:endParaRPr lang="cs-CZ" sz="2000" dirty="0" smtClean="0"/>
          </a:p>
          <a:p>
            <a:pPr lvl="0"/>
            <a:r>
              <a:rPr lang="cs-CZ" sz="2000" dirty="0" smtClean="0"/>
              <a:t>Podmínky kladené </a:t>
            </a:r>
            <a:r>
              <a:rPr lang="cs-CZ" sz="2000" dirty="0"/>
              <a:t>na obce jako pořizovatele sociálního </a:t>
            </a:r>
            <a:r>
              <a:rPr lang="cs-CZ" sz="2000" dirty="0" smtClean="0"/>
              <a:t>bydlení </a:t>
            </a:r>
            <a:r>
              <a:rPr lang="cs-CZ" sz="2000" dirty="0"/>
              <a:t>jsou flexibilnější a zároveň umožňují vedle výstavby sociálních bytů pořizovat </a:t>
            </a:r>
            <a:r>
              <a:rPr lang="cs-CZ" sz="2000" dirty="0" smtClean="0"/>
              <a:t>dostupné byty </a:t>
            </a:r>
            <a:r>
              <a:rPr lang="cs-CZ" sz="2000" dirty="0"/>
              <a:t>pro osoby, jejichž přítomnost v obci je žádoucí z hlediska zajištění základních veřejných služeb (např. domácnosti veřejně prospěšných </a:t>
            </a:r>
            <a:r>
              <a:rPr lang="cs-CZ" sz="2000" dirty="0" smtClean="0"/>
              <a:t>profesí)</a:t>
            </a:r>
          </a:p>
          <a:p>
            <a:pPr lvl="0"/>
            <a:r>
              <a:rPr lang="cs-CZ" sz="2000" dirty="0" smtClean="0"/>
              <a:t>bude </a:t>
            </a:r>
            <a:r>
              <a:rPr lang="cs-CZ" sz="2000" dirty="0"/>
              <a:t>obsahovat takové podmínky, které budou v plné míře reflektovat situaci v jednotlivých obcích ČR, místní specifika, obecné zvyklosti a vlastní </a:t>
            </a:r>
            <a:r>
              <a:rPr lang="cs-CZ" sz="2000" dirty="0" smtClean="0"/>
              <a:t>přístupy </a:t>
            </a:r>
            <a:r>
              <a:rPr lang="cs-CZ" sz="2000" dirty="0"/>
              <a:t>k řešení problematiky sociálního bydlení.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504056"/>
          </a:xfrm>
        </p:spPr>
        <p:txBody>
          <a:bodyPr/>
          <a:lstStyle/>
          <a:p>
            <a:r>
              <a:rPr lang="cs-CZ" sz="2400" dirty="0"/>
              <a:t>Program </a:t>
            </a:r>
            <a:r>
              <a:rPr lang="cs-CZ" sz="2400" dirty="0" smtClean="0"/>
              <a:t>Výstavba 2019</a:t>
            </a:r>
            <a:r>
              <a:rPr lang="cs-CZ" sz="2400" dirty="0" smtClean="0"/>
              <a:t>+ </a:t>
            </a:r>
            <a:r>
              <a:rPr lang="cs-CZ" sz="2400" b="0" dirty="0" smtClean="0"/>
              <a:t>- nabídková strana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0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264" cy="504056"/>
          </a:xfrm>
        </p:spPr>
        <p:txBody>
          <a:bodyPr/>
          <a:lstStyle/>
          <a:p>
            <a:r>
              <a:rPr lang="cs-CZ" sz="2400" dirty="0"/>
              <a:t>Program Výstavba 2019+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772816"/>
            <a:ext cx="8229600" cy="4392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800" dirty="0"/>
              <a:t>Příjemce podpory ze strany státu a investor: obec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1800" dirty="0"/>
              <a:t>Poskytovatel podpory: Státní fond rozvoje </a:t>
            </a:r>
            <a:r>
              <a:rPr lang="cs-CZ" sz="1800" dirty="0" smtClean="0"/>
              <a:t>bydlení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Podpora ve formě: </a:t>
            </a:r>
            <a:endParaRPr lang="cs-CZ" sz="1800" dirty="0"/>
          </a:p>
          <a:p>
            <a:pPr lvl="0"/>
            <a:r>
              <a:rPr lang="cs-CZ" sz="1600" dirty="0"/>
              <a:t>dotace, které jsou určeny na vznik sociálních bytů a jejich výše bude až 100 % uznatelných nákladů,</a:t>
            </a:r>
            <a:endParaRPr lang="cs-CZ" sz="1400" dirty="0"/>
          </a:p>
          <a:p>
            <a:pPr lvl="0"/>
            <a:r>
              <a:rPr lang="cs-CZ" sz="1600" dirty="0"/>
              <a:t>nízkoúročené dlouhodobé úvěry na vznik dostupných bytů, kde úrok bude stanoven po celou dobu splatnosti jako fixní a bude se odvíjet od výše sazby EU (čerpání těchto úvěrů není povinné, obec může využít vlastní prostředky)</a:t>
            </a:r>
            <a:endParaRPr lang="cs-CZ" sz="1400" dirty="0"/>
          </a:p>
          <a:p>
            <a:pPr marL="400050" lvl="0">
              <a:buFont typeface="Wingdings" panose="05000000000000000000" pitchFamily="2" charset="2"/>
              <a:buChar char="q"/>
            </a:pPr>
            <a:r>
              <a:rPr lang="cs-CZ" sz="1800" dirty="0" smtClean="0"/>
              <a:t>Výstavba</a:t>
            </a:r>
            <a:r>
              <a:rPr lang="cs-CZ" sz="1800" dirty="0"/>
              <a:t>, </a:t>
            </a:r>
            <a:r>
              <a:rPr lang="cs-CZ" sz="1800" dirty="0" smtClean="0"/>
              <a:t>koupě, </a:t>
            </a:r>
            <a:r>
              <a:rPr lang="cs-CZ" sz="1800" dirty="0"/>
              <a:t>rekonstrukce </a:t>
            </a:r>
            <a:r>
              <a:rPr lang="cs-CZ" sz="1800" dirty="0" smtClean="0"/>
              <a:t>i modernizace </a:t>
            </a:r>
            <a:r>
              <a:rPr lang="cs-CZ" sz="1600" dirty="0" smtClean="0"/>
              <a:t>(do </a:t>
            </a:r>
            <a:r>
              <a:rPr lang="cs-CZ" sz="1600" dirty="0"/>
              <a:t>uznatelných nákladů se bude započítávat i část nákladů na demolice (30 %) a </a:t>
            </a:r>
            <a:r>
              <a:rPr lang="cs-CZ" sz="1600" dirty="0" smtClean="0"/>
              <a:t>základní </a:t>
            </a:r>
            <a:r>
              <a:rPr lang="cs-CZ" sz="1600" dirty="0"/>
              <a:t>vybavení sociálních </a:t>
            </a:r>
            <a:r>
              <a:rPr lang="cs-CZ" sz="1600" dirty="0" smtClean="0"/>
              <a:t>bytů).</a:t>
            </a:r>
            <a:endParaRPr lang="cs-CZ" sz="1800" dirty="0" smtClean="0"/>
          </a:p>
          <a:p>
            <a:pPr marL="400050" lvl="0">
              <a:buFont typeface="Wingdings" panose="05000000000000000000" pitchFamily="2" charset="2"/>
              <a:buChar char="q"/>
            </a:pPr>
            <a:r>
              <a:rPr lang="cs-CZ" sz="1800" dirty="0" smtClean="0"/>
              <a:t>Vždy</a:t>
            </a:r>
            <a:r>
              <a:rPr lang="cs-CZ" sz="1800" dirty="0"/>
              <a:t>  budou dodržovány platné stavební předpisy a normy určené pro bytovou </a:t>
            </a:r>
            <a:r>
              <a:rPr lang="cs-CZ" sz="1800" dirty="0" smtClean="0"/>
              <a:t>výstavbu</a:t>
            </a:r>
          </a:p>
          <a:p>
            <a:pPr marL="400050" lvl="0">
              <a:buFont typeface="Wingdings" panose="05000000000000000000" pitchFamily="2" charset="2"/>
              <a:buChar char="q"/>
            </a:pPr>
            <a:r>
              <a:rPr lang="cs-CZ" sz="1800" dirty="0"/>
              <a:t>Cílová skupina </a:t>
            </a:r>
            <a:r>
              <a:rPr lang="cs-CZ" sz="1800" dirty="0" smtClean="0"/>
              <a:t>pro tzv</a:t>
            </a:r>
            <a:r>
              <a:rPr lang="cs-CZ" sz="1800" dirty="0" smtClean="0"/>
              <a:t>. </a:t>
            </a:r>
            <a:r>
              <a:rPr lang="cs-CZ" sz="1800" dirty="0" smtClean="0"/>
              <a:t>sociální byty </a:t>
            </a:r>
            <a:r>
              <a:rPr lang="cs-CZ" sz="1800" dirty="0"/>
              <a:t>bude opět definována na základě Metodiky identifikace tržního selhání </a:t>
            </a:r>
          </a:p>
          <a:p>
            <a:pPr marL="57150" indent="0">
              <a:buNone/>
            </a:pPr>
            <a:endParaRPr lang="cs-CZ" sz="2000" dirty="0" smtClean="0"/>
          </a:p>
          <a:p>
            <a:pPr lvl="0"/>
            <a:endParaRPr lang="cs-CZ" sz="20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6160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sz="2400" dirty="0"/>
              <a:t>Program Výstavba 2019+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988840"/>
            <a:ext cx="8229600" cy="4392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800" b="1" dirty="0"/>
              <a:t>Byty určené domácnostem v tržním selhání (sociální byty</a:t>
            </a:r>
            <a:r>
              <a:rPr lang="cs-CZ" sz="1800" b="1" dirty="0" smtClean="0"/>
              <a:t>)</a:t>
            </a:r>
            <a:endParaRPr lang="cs-CZ" sz="1800" dirty="0"/>
          </a:p>
          <a:p>
            <a:pPr lvl="0"/>
            <a:endParaRPr lang="cs-CZ" sz="600" dirty="0"/>
          </a:p>
          <a:p>
            <a:pPr lvl="1"/>
            <a:r>
              <a:rPr lang="cs-CZ" sz="1800" b="1" dirty="0"/>
              <a:t>Cílová skupina: </a:t>
            </a:r>
            <a:r>
              <a:rPr lang="cs-CZ" sz="1800" dirty="0"/>
              <a:t>domácnosti v tržním selhání</a:t>
            </a:r>
            <a:r>
              <a:rPr lang="cs-CZ" sz="1800" b="1" dirty="0"/>
              <a:t> </a:t>
            </a:r>
            <a:r>
              <a:rPr lang="cs-CZ" sz="1800" dirty="0"/>
              <a:t>(podle Metodiky připravené k ZSB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b="1" dirty="0" smtClean="0"/>
              <a:t>Velikost bytu: </a:t>
            </a:r>
            <a:r>
              <a:rPr lang="cs-CZ" sz="1800" dirty="0" smtClean="0"/>
              <a:t>23 - 120m2 </a:t>
            </a:r>
            <a:endParaRPr lang="cs-CZ" sz="1800" b="1" dirty="0"/>
          </a:p>
          <a:p>
            <a:pPr lvl="1"/>
            <a:r>
              <a:rPr lang="cs-CZ" sz="1800" b="1" dirty="0"/>
              <a:t>Forma podpory </a:t>
            </a:r>
            <a:endParaRPr lang="cs-CZ" sz="1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dotace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až 100% financování s maximálním limitem uznatelných nákladů na m</a:t>
            </a:r>
            <a:r>
              <a:rPr lang="cs-CZ" sz="1800" baseline="30000" dirty="0"/>
              <a:t>2 </a:t>
            </a:r>
            <a:r>
              <a:rPr lang="cs-CZ" sz="1800" dirty="0"/>
              <a:t>podlahové plochy</a:t>
            </a:r>
          </a:p>
          <a:p>
            <a:pPr lvl="1"/>
            <a:r>
              <a:rPr lang="cs-CZ" sz="1800" b="1" dirty="0"/>
              <a:t>Veřejná podpora</a:t>
            </a:r>
            <a:endParaRPr lang="cs-CZ" sz="1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pověření službou obecného hospodářského zájmu SGEI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53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Program Výstavba 2019+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000" b="1" dirty="0" smtClean="0"/>
              <a:t>Dostupné byty</a:t>
            </a:r>
          </a:p>
          <a:p>
            <a:pPr lvl="1"/>
            <a:r>
              <a:rPr lang="cs-CZ" sz="1800" b="1" dirty="0"/>
              <a:t>Cílová skupina: </a:t>
            </a:r>
            <a:r>
              <a:rPr lang="cs-CZ" sz="1800" dirty="0"/>
              <a:t>bez omezení (například potřebné profese)</a:t>
            </a:r>
          </a:p>
          <a:p>
            <a:pPr lvl="1"/>
            <a:r>
              <a:rPr lang="cs-CZ" sz="1800" b="1" dirty="0"/>
              <a:t>Forma podpory a veřejná podpora:</a:t>
            </a:r>
            <a:endParaRPr lang="cs-CZ" sz="1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b="1" dirty="0"/>
              <a:t>zvýhodněný úvěr</a:t>
            </a:r>
            <a:r>
              <a:rPr lang="cs-CZ" sz="1800" dirty="0"/>
              <a:t> + maximální limit uznatelných nákladů na m</a:t>
            </a:r>
            <a:r>
              <a:rPr lang="cs-CZ" sz="1800" baseline="30000" dirty="0"/>
              <a:t>2</a:t>
            </a:r>
            <a:r>
              <a:rPr lang="cs-CZ" sz="1800" dirty="0"/>
              <a:t> podlahové </a:t>
            </a:r>
            <a:r>
              <a:rPr lang="cs-CZ" sz="1800" dirty="0" smtClean="0"/>
              <a:t>plochy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b="1" dirty="0"/>
              <a:t>vlastní zdroje</a:t>
            </a:r>
            <a:endParaRPr lang="cs-CZ" sz="1800" dirty="0" smtClean="0"/>
          </a:p>
          <a:p>
            <a:pPr lvl="1"/>
            <a:r>
              <a:rPr lang="cs-CZ" sz="1800" dirty="0" smtClean="0"/>
              <a:t> </a:t>
            </a:r>
            <a:r>
              <a:rPr lang="cs-CZ" sz="1800" b="1" dirty="0"/>
              <a:t>Veřejná </a:t>
            </a:r>
            <a:r>
              <a:rPr lang="cs-CZ" sz="1800" b="1" dirty="0" smtClean="0"/>
              <a:t>podpora</a:t>
            </a:r>
            <a:endParaRPr lang="cs-CZ" sz="1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veřejná podpora podle </a:t>
            </a:r>
            <a:r>
              <a:rPr lang="cs-CZ" sz="1800" b="1" dirty="0"/>
              <a:t>de </a:t>
            </a:r>
            <a:r>
              <a:rPr lang="cs-CZ" sz="1800" b="1" dirty="0" err="1"/>
              <a:t>minimis</a:t>
            </a:r>
            <a:r>
              <a:rPr lang="cs-CZ" sz="1800" dirty="0"/>
              <a:t> </a:t>
            </a: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veřejná </a:t>
            </a:r>
            <a:r>
              <a:rPr lang="cs-CZ" sz="1800" dirty="0"/>
              <a:t>podpora podle blokové výjimky </a:t>
            </a:r>
            <a:r>
              <a:rPr lang="cs-CZ" sz="1800" b="1" dirty="0"/>
              <a:t>GBER</a:t>
            </a:r>
            <a:r>
              <a:rPr lang="cs-CZ" sz="1800" dirty="0"/>
              <a:t> </a:t>
            </a: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b="1" dirty="0"/>
              <a:t>r</a:t>
            </a:r>
            <a:r>
              <a:rPr lang="cs-CZ" sz="1800" b="1" dirty="0" smtClean="0"/>
              <a:t>egionální </a:t>
            </a:r>
            <a:r>
              <a:rPr lang="cs-CZ" sz="1800" b="1" dirty="0"/>
              <a:t>podpora</a:t>
            </a:r>
            <a:r>
              <a:rPr lang="cs-CZ" sz="1800" dirty="0"/>
              <a:t> (Článek 13, 14 a 15), podpora v rozsahu podle Mapy regionální podpora schválené EU (bez Prahy</a:t>
            </a:r>
            <a:r>
              <a:rPr lang="cs-CZ" sz="1800" dirty="0" smtClean="0"/>
              <a:t>)</a:t>
            </a:r>
          </a:p>
          <a:p>
            <a:pPr marL="914400" lvl="2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78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565262"/>
              </p:ext>
            </p:extLst>
          </p:nvPr>
        </p:nvGraphicFramePr>
        <p:xfrm>
          <a:off x="467544" y="2132857"/>
          <a:ext cx="8291264" cy="4306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5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41580"/>
            <a:ext cx="8291264" cy="504056"/>
          </a:xfrm>
        </p:spPr>
        <p:txBody>
          <a:bodyPr/>
          <a:lstStyle/>
          <a:p>
            <a:r>
              <a:rPr lang="cs-CZ" sz="2400" dirty="0" smtClean="0"/>
              <a:t>1. Demolice v SVL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46447"/>
            <a:ext cx="8229600" cy="450770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DT1 obec s návazností na SVL v krajích MSK, UK, KVK</a:t>
            </a:r>
          </a:p>
          <a:p>
            <a:pPr marL="0" indent="0">
              <a:buNone/>
            </a:pPr>
            <a:r>
              <a:rPr lang="cs-CZ" sz="1800" dirty="0"/>
              <a:t>DT2 obec s návazností na SVL v ostatních </a:t>
            </a:r>
            <a:r>
              <a:rPr lang="cs-CZ" sz="1800" dirty="0" smtClean="0"/>
              <a:t>krajích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Oprávněný žadatel </a:t>
            </a:r>
            <a:r>
              <a:rPr lang="cs-CZ" sz="1800" dirty="0" smtClean="0"/>
              <a:t>– obec/kraj</a:t>
            </a: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Předmět </a:t>
            </a:r>
            <a:r>
              <a:rPr lang="cs-CZ" sz="1800" b="1" dirty="0"/>
              <a:t>dotace </a:t>
            </a:r>
            <a:r>
              <a:rPr lang="cs-CZ" sz="1800" dirty="0"/>
              <a:t>– objekty pro bydlení, rekreaci nebo ubytovací zařízení ve špatném technickém stavu a </a:t>
            </a:r>
            <a:r>
              <a:rPr lang="cs-CZ" sz="1800" dirty="0" smtClean="0"/>
              <a:t>nezpůsobilé </a:t>
            </a:r>
            <a:r>
              <a:rPr lang="cs-CZ" sz="1800" dirty="0"/>
              <a:t>k bydlení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Uznatelné náklady </a:t>
            </a:r>
            <a:r>
              <a:rPr lang="cs-CZ" sz="1800" dirty="0"/>
              <a:t>– demolice</a:t>
            </a:r>
          </a:p>
          <a:p>
            <a:pPr marL="0" indent="0">
              <a:buNone/>
            </a:pPr>
            <a:r>
              <a:rPr lang="cs-CZ" sz="1800" b="1" dirty="0"/>
              <a:t>Neuznatelné náklady </a:t>
            </a:r>
            <a:r>
              <a:rPr lang="cs-CZ" sz="1800" dirty="0"/>
              <a:t>– výkup nemovitosti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Dotace až 80 %, výše podpory </a:t>
            </a:r>
            <a:r>
              <a:rPr lang="cs-CZ" sz="1800" dirty="0"/>
              <a:t>od 300 tis do 10 mil Kč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545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8" name="Nadpis 2"/>
          <p:cNvSpPr>
            <a:spLocks noGrp="1"/>
          </p:cNvSpPr>
          <p:nvPr>
            <p:ph type="title"/>
          </p:nvPr>
        </p:nvSpPr>
        <p:spPr bwMode="auto">
          <a:xfrm>
            <a:off x="395994" y="1268761"/>
            <a:ext cx="8280920" cy="503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6200" tIns="38100" rIns="76200" bIns="3810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cs-CZ" altLang="cs-CZ" sz="2400" dirty="0" smtClean="0"/>
              <a:t>2. </a:t>
            </a:r>
            <a:r>
              <a:rPr lang="cs-CZ" altLang="cs-CZ" sz="2400" dirty="0" smtClean="0"/>
              <a:t>Podpora </a:t>
            </a:r>
            <a:r>
              <a:rPr lang="cs-CZ" altLang="cs-CZ" sz="2400" dirty="0" smtClean="0"/>
              <a:t>regenerace </a:t>
            </a:r>
            <a:r>
              <a:rPr lang="cs-CZ" altLang="cs-CZ" sz="2400" dirty="0" err="1" smtClean="0"/>
              <a:t>brownfieldů</a:t>
            </a:r>
            <a:r>
              <a:rPr lang="cs-CZ" altLang="cs-CZ" sz="2400" dirty="0" smtClean="0"/>
              <a:t> pro </a:t>
            </a:r>
            <a:r>
              <a:rPr lang="cs-CZ" altLang="cs-CZ" sz="2400" dirty="0"/>
              <a:t>nepodnikatelské využití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994" y="2219266"/>
            <a:ext cx="849694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Žadatel</a:t>
            </a:r>
            <a:r>
              <a:rPr lang="cs-CZ" sz="1600" dirty="0" smtClean="0"/>
              <a:t>: obec nebo kraj</a:t>
            </a:r>
          </a:p>
          <a:p>
            <a:endParaRPr lang="cs-CZ" sz="1600" b="1" dirty="0"/>
          </a:p>
          <a:p>
            <a:r>
              <a:rPr lang="cs-CZ" sz="1600" b="1" dirty="0" smtClean="0"/>
              <a:t>Navrhovaná výše alokace: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200 mil Kč pro kraje Karlovarský, Ústecký a Moravskoslezský dle UV 503/2017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200 mil Kč pro zbytek ČR</a:t>
            </a:r>
          </a:p>
          <a:p>
            <a:endParaRPr lang="cs-CZ" sz="1600" dirty="0" smtClean="0"/>
          </a:p>
          <a:p>
            <a:r>
              <a:rPr lang="cs-CZ" sz="1600" b="1" dirty="0" smtClean="0"/>
              <a:t>Výše dotace: </a:t>
            </a:r>
            <a:r>
              <a:rPr lang="cs-CZ" sz="1600" dirty="0"/>
              <a:t>Dotace ve výši až 70 % (obce do 3 tis. obyvatel), 60 % (obce do 10 tis. obyvatel), 50 % (obce nad 10 tis. obyvatel a kraje</a:t>
            </a:r>
            <a:r>
              <a:rPr lang="cs-CZ" sz="1600" dirty="0" smtClean="0"/>
              <a:t>).</a:t>
            </a:r>
          </a:p>
          <a:p>
            <a:r>
              <a:rPr lang="cs-CZ" sz="1600" b="1" dirty="0" smtClean="0"/>
              <a:t>Výše podpory: </a:t>
            </a:r>
            <a:r>
              <a:rPr lang="cs-CZ" sz="1600" dirty="0" smtClean="0"/>
              <a:t>až 1 mil </a:t>
            </a:r>
            <a:r>
              <a:rPr lang="cs-CZ" sz="1600" dirty="0" smtClean="0"/>
              <a:t>EUR</a:t>
            </a:r>
          </a:p>
          <a:p>
            <a:r>
              <a:rPr lang="cs-CZ" sz="1600" dirty="0" smtClean="0"/>
              <a:t>Aktuálně vyhlášená výzva do 31. 5. 2019!</a:t>
            </a:r>
            <a:endParaRPr lang="cs-CZ" sz="1600" dirty="0" smtClean="0"/>
          </a:p>
          <a:p>
            <a:endParaRPr lang="cs-CZ" sz="1600" dirty="0"/>
          </a:p>
          <a:p>
            <a:r>
              <a:rPr lang="cs-CZ" sz="1600" b="1" dirty="0"/>
              <a:t>Uznatelné náklady: </a:t>
            </a:r>
            <a:r>
              <a:rPr lang="cs-CZ" sz="1600" dirty="0" smtClean="0"/>
              <a:t>Výkup, demolice, rekonstrukce, nová výstavba a revitalizace/ zelená úprava objektu </a:t>
            </a:r>
            <a:r>
              <a:rPr lang="cs-CZ" sz="1600" dirty="0" err="1" smtClean="0"/>
              <a:t>brownfield</a:t>
            </a:r>
            <a:r>
              <a:rPr lang="cs-CZ" sz="1600" dirty="0"/>
              <a:t>.</a:t>
            </a:r>
          </a:p>
          <a:p>
            <a:r>
              <a:rPr lang="cs-CZ" sz="1600" b="1" dirty="0" smtClean="0"/>
              <a:t>Neuznatelné </a:t>
            </a:r>
            <a:r>
              <a:rPr lang="cs-CZ" sz="1600" b="1" dirty="0"/>
              <a:t>náklady</a:t>
            </a:r>
            <a:r>
              <a:rPr lang="cs-CZ" sz="1600" dirty="0"/>
              <a:t>: Sanace ekologické </a:t>
            </a:r>
            <a:r>
              <a:rPr lang="cs-CZ" sz="1600" dirty="0" smtClean="0"/>
              <a:t>zátěže, projektové </a:t>
            </a:r>
            <a:r>
              <a:rPr lang="cs-CZ" sz="1600" dirty="0"/>
              <a:t>a manažerské činnosti související s přípravou žádosti </a:t>
            </a:r>
            <a:r>
              <a:rPr lang="cs-CZ" sz="1600" dirty="0" smtClean="0"/>
              <a:t>a </a:t>
            </a:r>
            <a:r>
              <a:rPr lang="cs-CZ" sz="1600" dirty="0"/>
              <a:t>administrací </a:t>
            </a:r>
            <a:r>
              <a:rPr lang="cs-CZ" sz="1600" dirty="0" smtClean="0"/>
              <a:t>projektu</a:t>
            </a:r>
            <a:r>
              <a:rPr lang="cs-CZ" sz="1600" dirty="0"/>
              <a:t>,</a:t>
            </a:r>
            <a:r>
              <a:rPr lang="cs-CZ" sz="1600" dirty="0" smtClean="0"/>
              <a:t> </a:t>
            </a:r>
            <a:r>
              <a:rPr lang="cs-CZ" sz="1600" dirty="0"/>
              <a:t>n</a:t>
            </a:r>
            <a:r>
              <a:rPr lang="cs-CZ" sz="1600" dirty="0" smtClean="0"/>
              <a:t>áklady </a:t>
            </a:r>
            <a:r>
              <a:rPr lang="cs-CZ" sz="1600" dirty="0"/>
              <a:t>související se zadáním veřejné zakázky, studie proveditelnosti.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4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712473"/>
              </p:ext>
            </p:extLst>
          </p:nvPr>
        </p:nvGraphicFramePr>
        <p:xfrm>
          <a:off x="395536" y="2060848"/>
          <a:ext cx="829126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Nástroje v podpoře dostupnosti bydlení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615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18070"/>
            <a:ext cx="8291264" cy="3802022"/>
          </a:xfrm>
        </p:spPr>
        <p:txBody>
          <a:bodyPr>
            <a:normAutofit/>
          </a:bodyPr>
          <a:lstStyle/>
          <a:p>
            <a:r>
              <a:rPr lang="cs-CZ" sz="1800" dirty="0" smtClean="0"/>
              <a:t>Dotační tituly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 smtClean="0"/>
              <a:t>2. </a:t>
            </a:r>
            <a:r>
              <a:rPr lang="cs-CZ" altLang="cs-CZ" sz="2400" dirty="0" smtClean="0"/>
              <a:t>Podpora </a:t>
            </a:r>
            <a:r>
              <a:rPr lang="cs-CZ" altLang="cs-CZ" sz="2400" dirty="0"/>
              <a:t>regenerace </a:t>
            </a:r>
            <a:r>
              <a:rPr lang="cs-CZ" altLang="cs-CZ" sz="2400" dirty="0" err="1" smtClean="0"/>
              <a:t>brownfieldů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pro nepodnikatelské využití 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04107"/>
              </p:ext>
            </p:extLst>
          </p:nvPr>
        </p:nvGraphicFramePr>
        <p:xfrm>
          <a:off x="467544" y="2910543"/>
          <a:ext cx="7920880" cy="296391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312368">
                  <a:extLst>
                    <a:ext uri="{9D8B030D-6E8A-4147-A177-3AD203B41FA5}">
                      <a16:colId xmlns="" xmlns:a16="http://schemas.microsoft.com/office/drawing/2014/main" val="2309961925"/>
                    </a:ext>
                  </a:extLst>
                </a:gridCol>
                <a:gridCol w="4608512">
                  <a:extLst>
                    <a:ext uri="{9D8B030D-6E8A-4147-A177-3AD203B41FA5}">
                      <a16:colId xmlns="" xmlns:a16="http://schemas.microsoft.com/office/drawing/2014/main" val="494212372"/>
                    </a:ext>
                  </a:extLst>
                </a:gridCol>
              </a:tblGrid>
              <a:tr h="103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DT 1 – revitalizace a výstavba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146" marR="571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 smtClean="0">
                          <a:effectLst/>
                        </a:rPr>
                        <a:t>Obnova </a:t>
                      </a:r>
                      <a:r>
                        <a:rPr lang="cs-CZ" sz="1600" b="0" dirty="0">
                          <a:effectLst/>
                        </a:rPr>
                        <a:t>území, k jehož dalšímu využití je plánována </a:t>
                      </a:r>
                      <a:r>
                        <a:rPr lang="cs-CZ" sz="1600" b="1" dirty="0">
                          <a:effectLst/>
                        </a:rPr>
                        <a:t>výstavba nových objektů sloužících obecnímu </a:t>
                      </a:r>
                      <a:r>
                        <a:rPr lang="cs-CZ" sz="1600" b="1" dirty="0" smtClean="0">
                          <a:effectLst/>
                        </a:rPr>
                        <a:t>zájmu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146" marR="57146" marT="0" marB="0" anchor="ctr"/>
                </a:tc>
                <a:extLst>
                  <a:ext uri="{0D108BD9-81ED-4DB2-BD59-A6C34878D82A}">
                    <a16:rowId xmlns="" xmlns:a16="http://schemas.microsoft.com/office/drawing/2014/main" val="2558918351"/>
                  </a:ext>
                </a:extLst>
              </a:tr>
              <a:tr h="963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DT2 – revitalizace a rekonstrukce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146" marR="571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Obnova </a:t>
                      </a:r>
                      <a:r>
                        <a:rPr lang="cs-CZ" sz="1600" dirty="0">
                          <a:effectLst/>
                        </a:rPr>
                        <a:t>území, k jehož dalšímu využití je plánována </a:t>
                      </a:r>
                      <a:r>
                        <a:rPr lang="cs-CZ" sz="1600" b="1" dirty="0">
                          <a:effectLst/>
                        </a:rPr>
                        <a:t>rekonstrukce původních objektů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146" marR="57146" marT="0" marB="0" anchor="ctr"/>
                </a:tc>
                <a:extLst>
                  <a:ext uri="{0D108BD9-81ED-4DB2-BD59-A6C34878D82A}">
                    <a16:rowId xmlns="" xmlns:a16="http://schemas.microsoft.com/office/drawing/2014/main" val="2305105933"/>
                  </a:ext>
                </a:extLst>
              </a:tr>
              <a:tr h="963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DT3 – revitalizace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146" marR="571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Obnova </a:t>
                      </a:r>
                      <a:r>
                        <a:rPr lang="cs-CZ" sz="1600" dirty="0">
                          <a:effectLst/>
                        </a:rPr>
                        <a:t>území, k jehož dalšímu využití je plánována </a:t>
                      </a:r>
                      <a:r>
                        <a:rPr lang="cs-CZ" sz="1600" b="1" dirty="0">
                          <a:effectLst/>
                        </a:rPr>
                        <a:t>revitalizace zeleně (parkové úpravy, hřiště)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146" marR="57146" marT="0" marB="0" anchor="ctr"/>
                </a:tc>
                <a:extLst>
                  <a:ext uri="{0D108BD9-81ED-4DB2-BD59-A6C34878D82A}">
                    <a16:rowId xmlns="" xmlns:a16="http://schemas.microsoft.com/office/drawing/2014/main" val="3198347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8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92085"/>
            <a:ext cx="8291264" cy="4379506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/>
              <a:t>Objekt </a:t>
            </a:r>
            <a:r>
              <a:rPr lang="cs-CZ" sz="1400" dirty="0"/>
              <a:t>musí být v majetku obce/kraje.</a:t>
            </a:r>
          </a:p>
          <a:p>
            <a:pPr marL="457200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Objekt musí ležet v </a:t>
            </a:r>
            <a:r>
              <a:rPr lang="cs-CZ" sz="1400" dirty="0" err="1"/>
              <a:t>intravilánu</a:t>
            </a:r>
            <a:r>
              <a:rPr lang="cs-CZ" sz="1400" dirty="0"/>
              <a:t> obce.</a:t>
            </a:r>
          </a:p>
          <a:p>
            <a:pPr marL="457200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Objekt musí být registrovaný v databázi </a:t>
            </a:r>
            <a:r>
              <a:rPr lang="cs-CZ" sz="1400" dirty="0" err="1" smtClean="0"/>
              <a:t>brownfield</a:t>
            </a:r>
            <a:r>
              <a:rPr lang="cs-CZ" sz="1400" dirty="0" smtClean="0"/>
              <a:t> </a:t>
            </a:r>
            <a:r>
              <a:rPr lang="cs-CZ" sz="1400" dirty="0" err="1" smtClean="0"/>
              <a:t>CzechInvest</a:t>
            </a:r>
            <a:r>
              <a:rPr lang="cs-CZ" sz="1400" dirty="0" smtClean="0"/>
              <a:t>.</a:t>
            </a:r>
            <a:endParaRPr lang="cs-CZ" sz="1400" dirty="0"/>
          </a:p>
          <a:p>
            <a:pPr marL="457200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Objekt určený k demolici nesmí být určen k bydlení, ubytování nebo rekreaci.</a:t>
            </a:r>
          </a:p>
          <a:p>
            <a:pPr marL="457200" lvl="1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cs-CZ" sz="1400" dirty="0"/>
              <a:t>V rámci DT1 a DT2 se předmět podpory nesmí nalézat v záplavovém území stoleté vody.</a:t>
            </a:r>
          </a:p>
          <a:p>
            <a:pPr marL="457200" lvl="1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cs-CZ" sz="1400" dirty="0"/>
              <a:t>V rámci DT1 a DT2 se předmět podpory nesmí nalézat v poddolovaném území I. a II. stupně.</a:t>
            </a:r>
          </a:p>
          <a:p>
            <a:pPr marL="457200" lvl="1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cs-CZ" sz="1400" dirty="0"/>
              <a:t>Objekt musí být po dobu 5 let od realizace ve vlastnictví příjemce dotace + závazek provozování nepodnikatelského využití nebo nabízení ploch k tomuto účelu. </a:t>
            </a:r>
          </a:p>
          <a:p>
            <a:pPr marL="457200" lvl="1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cs-CZ" sz="1400" dirty="0" smtClean="0"/>
              <a:t>Poskytnutá </a:t>
            </a:r>
            <a:r>
              <a:rPr lang="cs-CZ" sz="1400" dirty="0"/>
              <a:t>dotace může být čerpána v období tří let od přidělení </a:t>
            </a:r>
            <a:r>
              <a:rPr lang="cs-CZ" sz="1400" dirty="0" smtClean="0"/>
              <a:t>dotace.</a:t>
            </a:r>
            <a:endParaRPr lang="cs-CZ" sz="1400" dirty="0"/>
          </a:p>
          <a:p>
            <a:pPr marL="457200" lvl="1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cs-CZ" sz="1400" dirty="0" smtClean="0"/>
              <a:t>Žádost </a:t>
            </a:r>
            <a:r>
              <a:rPr lang="cs-CZ" sz="1400" dirty="0"/>
              <a:t>o dotaci nelze předložit pro akce již započaté. Nelze podpořit projekty, kde již byly (provedeny) </a:t>
            </a:r>
            <a:r>
              <a:rPr lang="cs-CZ" sz="1400" dirty="0" smtClean="0"/>
              <a:t>zahájeny</a:t>
            </a:r>
            <a:r>
              <a:rPr lang="cs-CZ" sz="1400" dirty="0"/>
              <a:t> </a:t>
            </a:r>
            <a:r>
              <a:rPr lang="cs-CZ" sz="1400" dirty="0" smtClean="0"/>
              <a:t>práce </a:t>
            </a:r>
            <a:r>
              <a:rPr lang="cs-CZ" sz="1400" dirty="0"/>
              <a:t>na revitalizaci objektu (např. demolice, oprava střechy, oken, elektroinstalace apod</a:t>
            </a:r>
            <a:r>
              <a:rPr lang="cs-CZ" sz="1400" dirty="0" smtClean="0"/>
              <a:t>.)</a:t>
            </a:r>
          </a:p>
          <a:p>
            <a:pPr marL="457200" lvl="1" indent="-4572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cs-CZ" sz="1400" dirty="0" smtClean="0"/>
              <a:t>Akce může být spolufinancovaná z </a:t>
            </a:r>
            <a:r>
              <a:rPr lang="cs-CZ" sz="1400" dirty="0"/>
              <a:t>rozpočtu kraje nebo z jiných národních programů. V takovém případě nesmí výše dotace ze zdrojů podprogramu spolu s podílem finančních prostředků kraje </a:t>
            </a:r>
            <a:r>
              <a:rPr lang="cs-CZ" sz="1400" dirty="0" smtClean="0"/>
              <a:t>nebo národních programů přesáhnout </a:t>
            </a:r>
            <a:r>
              <a:rPr lang="cs-CZ" sz="1400" dirty="0"/>
              <a:t>85 % celkové výše skutečně vynaložených uznatelných nákladů akce.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/>
              <a:t>2. Podprogram Podpora regenerace </a:t>
            </a:r>
            <a:r>
              <a:rPr lang="cs-CZ" altLang="cs-CZ" sz="2400" dirty="0" err="1"/>
              <a:t>brownfieldů</a:t>
            </a:r>
            <a:r>
              <a:rPr lang="cs-CZ" altLang="cs-CZ" sz="2400" dirty="0"/>
              <a:t> pro nepodnikatelské využití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634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8" name="Nadpis 2"/>
          <p:cNvSpPr>
            <a:spLocks noGrp="1"/>
          </p:cNvSpPr>
          <p:nvPr>
            <p:ph type="title"/>
          </p:nvPr>
        </p:nvSpPr>
        <p:spPr bwMode="auto">
          <a:xfrm>
            <a:off x="395994" y="1268761"/>
            <a:ext cx="8280920" cy="503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6200" tIns="38100" rIns="76200" bIns="3810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cs-CZ" altLang="cs-CZ" sz="2400" dirty="0" smtClean="0"/>
              <a:t>2. Podprogram Podpora regenerace </a:t>
            </a:r>
            <a:r>
              <a:rPr lang="cs-CZ" altLang="cs-CZ" sz="2400" dirty="0" err="1" smtClean="0"/>
              <a:t>brownfieldů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pro nepodnikatelské využití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994" y="2305675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Následné využití: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Obecní dům, obřadní </a:t>
            </a:r>
            <a:r>
              <a:rPr lang="cs-CZ" dirty="0" smtClean="0"/>
              <a:t>síň.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Škola, </a:t>
            </a:r>
            <a:r>
              <a:rPr lang="cs-CZ" dirty="0" smtClean="0"/>
              <a:t>mateřská škola.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Knihovna.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Volně přístupné volnočasové aktivity, park, hřiště – bez </a:t>
            </a:r>
            <a:r>
              <a:rPr lang="cs-CZ" dirty="0" smtClean="0"/>
              <a:t>poplatků.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Veřejné parkoviště, garáže </a:t>
            </a:r>
            <a:r>
              <a:rPr lang="cs-CZ" dirty="0" smtClean="0"/>
              <a:t>- </a:t>
            </a:r>
            <a:r>
              <a:rPr lang="cs-CZ" dirty="0"/>
              <a:t>bez </a:t>
            </a:r>
            <a:r>
              <a:rPr lang="cs-CZ" dirty="0" smtClean="0"/>
              <a:t>poplatků.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Obecní sklad, zázemí pro obecní techniku, dílny pouze pro využití </a:t>
            </a:r>
            <a:r>
              <a:rPr lang="cs-CZ" dirty="0" smtClean="0"/>
              <a:t>obce.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Hasičárna.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Kulturní </a:t>
            </a:r>
            <a:r>
              <a:rPr lang="cs-CZ" dirty="0" smtClean="0"/>
              <a:t>dům</a:t>
            </a:r>
            <a:r>
              <a:rPr lang="cs-CZ" dirty="0"/>
              <a:t> (omezeno komerční </a:t>
            </a:r>
            <a:r>
              <a:rPr lang="cs-CZ" dirty="0" smtClean="0"/>
              <a:t>využití na 20 % kapacity).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Klubovny pro lokální </a:t>
            </a:r>
            <a:r>
              <a:rPr lang="cs-CZ" dirty="0" smtClean="0"/>
              <a:t>spolky.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Místní </a:t>
            </a:r>
            <a:r>
              <a:rPr lang="cs-CZ" dirty="0"/>
              <a:t>veřejná sportoviště určená především pro místní spádovou oblast (koupaliště, brusliště), omezeno profesionální </a:t>
            </a:r>
            <a:r>
              <a:rPr lang="cs-CZ" dirty="0" smtClean="0"/>
              <a:t>využití a pronájem.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19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136" y="2392085"/>
            <a:ext cx="8320328" cy="42767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800" dirty="0"/>
              <a:t>Předmět - příprava studie využití území dle předem stanovených kritérií</a:t>
            </a:r>
          </a:p>
          <a:p>
            <a:pPr>
              <a:defRPr/>
            </a:pPr>
            <a:r>
              <a:rPr lang="cs-CZ" sz="1800" b="1" dirty="0" smtClean="0"/>
              <a:t>Výše </a:t>
            </a:r>
            <a:r>
              <a:rPr lang="cs-CZ" sz="1800" b="1" dirty="0"/>
              <a:t>dotace </a:t>
            </a:r>
            <a:r>
              <a:rPr lang="cs-CZ" sz="1800" dirty="0"/>
              <a:t>max. 2 mil</a:t>
            </a:r>
          </a:p>
          <a:p>
            <a:pPr>
              <a:defRPr/>
            </a:pPr>
            <a:r>
              <a:rPr lang="cs-CZ" sz="1800" b="1" dirty="0" smtClean="0"/>
              <a:t>Výše </a:t>
            </a:r>
            <a:r>
              <a:rPr lang="cs-CZ" sz="1800" b="1" dirty="0"/>
              <a:t>podpory </a:t>
            </a:r>
            <a:r>
              <a:rPr lang="cs-CZ" sz="1800" dirty="0"/>
              <a:t>80 %</a:t>
            </a:r>
          </a:p>
          <a:p>
            <a:pPr>
              <a:defRPr/>
            </a:pPr>
            <a:r>
              <a:rPr lang="cs-CZ" sz="1800" dirty="0"/>
              <a:t>Podmínky</a:t>
            </a:r>
          </a:p>
          <a:p>
            <a:pPr marL="380985" indent="-380985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Záměr schválený vládou </a:t>
            </a:r>
          </a:p>
          <a:p>
            <a:pPr marL="380985" indent="-38098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Přesně stanovená struktura </a:t>
            </a:r>
            <a:r>
              <a:rPr lang="cs-CZ" sz="1800" dirty="0" smtClean="0"/>
              <a:t>obsahu</a:t>
            </a:r>
            <a:endParaRPr lang="cs-CZ" sz="1800" dirty="0"/>
          </a:p>
        </p:txBody>
      </p:sp>
      <p:sp>
        <p:nvSpPr>
          <p:cNvPr id="27651" name="Nadpis 2"/>
          <p:cNvSpPr>
            <a:spLocks noGrp="1"/>
          </p:cNvSpPr>
          <p:nvPr>
            <p:ph type="title"/>
          </p:nvPr>
        </p:nvSpPr>
        <p:spPr bwMode="auto">
          <a:xfrm>
            <a:off x="395536" y="1355170"/>
            <a:ext cx="8496944" cy="86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6200" tIns="38100" rIns="76200" bIns="3810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cs-CZ" altLang="cs-CZ" sz="2333" dirty="0" smtClean="0"/>
              <a:t>3. </a:t>
            </a:r>
            <a:r>
              <a:rPr lang="cs-CZ" altLang="cs-CZ" sz="2400" dirty="0"/>
              <a:t>Podprogram</a:t>
            </a:r>
            <a:r>
              <a:rPr lang="cs-CZ" altLang="cs-CZ" sz="2333" dirty="0"/>
              <a:t> studie využití vládou doporučených </a:t>
            </a:r>
            <a:r>
              <a:rPr lang="cs-CZ" altLang="cs-CZ" sz="2333" dirty="0" err="1" smtClean="0"/>
              <a:t>brownfieldů</a:t>
            </a:r>
            <a:endParaRPr lang="cs-CZ" altLang="cs-CZ" sz="2333" dirty="0"/>
          </a:p>
        </p:txBody>
      </p:sp>
    </p:spTree>
    <p:extLst>
      <p:ext uri="{BB962C8B-B14F-4D97-AF65-F5344CB8AC3E}">
        <p14:creationId xmlns:p14="http://schemas.microsoft.com/office/powerpoint/2010/main" val="41188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sz="2000" dirty="0"/>
              <a:t>Možné legislativní a nelegislativní kroky </a:t>
            </a:r>
            <a:r>
              <a:rPr lang="cs-CZ" sz="2000" dirty="0" smtClean="0"/>
              <a:t>spjaté </a:t>
            </a:r>
            <a:br>
              <a:rPr lang="cs-CZ" sz="2000" dirty="0" smtClean="0"/>
            </a:br>
            <a:r>
              <a:rPr lang="cs-CZ" sz="2000" dirty="0" smtClean="0"/>
              <a:t>s</a:t>
            </a:r>
            <a:r>
              <a:rPr lang="cs-CZ" sz="2000" dirty="0"/>
              <a:t> dostupností nového bydlení</a:t>
            </a:r>
            <a:endParaRPr lang="cs-CZ" sz="2000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115741974"/>
              </p:ext>
            </p:extLst>
          </p:nvPr>
        </p:nvGraphicFramePr>
        <p:xfrm>
          <a:off x="467544" y="2204864"/>
          <a:ext cx="8445624" cy="4248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33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196975"/>
            <a:ext cx="8291512" cy="52562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endParaRPr lang="cs-CZ" b="1" dirty="0" smtClean="0">
              <a:latin typeface="+mj-lt"/>
              <a:cs typeface="Arial" charset="0"/>
            </a:endParaRPr>
          </a:p>
          <a:p>
            <a:pPr eaLnBrk="1" hangingPunct="1">
              <a:defRPr/>
            </a:pPr>
            <a:endParaRPr lang="cs-CZ" sz="1400" b="1" dirty="0" smtClean="0">
              <a:latin typeface="+mj-lt"/>
              <a:cs typeface="Arial" charset="0"/>
            </a:endParaRPr>
          </a:p>
          <a:p>
            <a:pPr eaLnBrk="1" hangingPunct="1">
              <a:defRPr/>
            </a:pPr>
            <a:endParaRPr lang="cs-CZ" sz="1400" b="1" dirty="0">
              <a:latin typeface="+mj-lt"/>
              <a:cs typeface="Arial" charset="0"/>
            </a:endParaRPr>
          </a:p>
          <a:p>
            <a:pPr eaLnBrk="1" hangingPunct="1">
              <a:defRPr/>
            </a:pPr>
            <a:r>
              <a:rPr lang="cs-CZ" sz="1600" b="1" dirty="0" smtClean="0">
                <a:latin typeface="+mj-lt"/>
                <a:cs typeface="Arial" charset="0"/>
              </a:rPr>
              <a:t>Ing. David Koppitz</a:t>
            </a:r>
          </a:p>
          <a:p>
            <a:pPr eaLnBrk="1" hangingPunct="1">
              <a:defRPr/>
            </a:pPr>
            <a:r>
              <a:rPr lang="cs-CZ" sz="1400" b="1" dirty="0" smtClean="0">
                <a:latin typeface="+mj-lt"/>
                <a:cs typeface="Arial" charset="0"/>
              </a:rPr>
              <a:t>Náměstek pro řízení sekce regionálního rozvoje</a:t>
            </a:r>
          </a:p>
          <a:p>
            <a:pPr eaLnBrk="1" hangingPunct="1">
              <a:defRPr/>
            </a:pPr>
            <a:r>
              <a:rPr lang="cs-CZ" sz="1400" b="1" dirty="0" smtClean="0">
                <a:latin typeface="+mj-lt"/>
                <a:cs typeface="Arial" charset="0"/>
              </a:rPr>
              <a:t>Ministerstvo pro místní rozvoj</a:t>
            </a:r>
          </a:p>
          <a:p>
            <a:pPr eaLnBrk="1" hangingPunct="1">
              <a:defRPr/>
            </a:pPr>
            <a:r>
              <a:rPr lang="cs-CZ" sz="1400" b="1" dirty="0" smtClean="0">
                <a:latin typeface="+mj-lt"/>
                <a:cs typeface="Arial" charset="0"/>
              </a:rPr>
              <a:t>Mob. 731 445 556</a:t>
            </a:r>
          </a:p>
          <a:p>
            <a:pPr eaLnBrk="1" hangingPunct="1">
              <a:defRPr/>
            </a:pPr>
            <a:r>
              <a:rPr lang="cs-CZ" sz="1400" b="1" dirty="0" smtClean="0">
                <a:latin typeface="+mj-lt"/>
                <a:cs typeface="Arial" charset="0"/>
                <a:hlinkClick r:id="rId2"/>
              </a:rPr>
              <a:t>david.koppitz@mmr.cz</a:t>
            </a:r>
            <a:r>
              <a:rPr lang="cs-CZ" sz="1400" b="1" dirty="0" smtClean="0">
                <a:latin typeface="+mj-lt"/>
                <a:cs typeface="Arial" charset="0"/>
              </a:rPr>
              <a:t> </a:t>
            </a:r>
            <a:endParaRPr lang="cs-CZ" sz="1400" b="1" dirty="0">
              <a:latin typeface="+mj-lt"/>
              <a:cs typeface="Arial" charset="0"/>
            </a:endParaRPr>
          </a:p>
          <a:p>
            <a:pPr eaLnBrk="1" hangingPunct="1">
              <a:defRPr/>
            </a:pPr>
            <a:r>
              <a:rPr lang="cs-CZ" sz="1400" b="1" dirty="0" smtClean="0">
                <a:latin typeface="+mj-lt"/>
                <a:cs typeface="Arial" charset="0"/>
                <a:hlinkClick r:id="rId3"/>
              </a:rPr>
              <a:t>www.mmr.cz</a:t>
            </a:r>
            <a:r>
              <a:rPr lang="cs-CZ" sz="1400" b="1" dirty="0" smtClean="0">
                <a:latin typeface="+mj-lt"/>
                <a:cs typeface="Arial" charset="0"/>
              </a:rPr>
              <a:t> </a:t>
            </a:r>
            <a:endParaRPr lang="cs-CZ" sz="1400" b="1" dirty="0" smtClean="0">
              <a:latin typeface="+mj-lt"/>
              <a:cs typeface="Arial" charset="0"/>
            </a:endParaRPr>
          </a:p>
          <a:p>
            <a:pPr eaLnBrk="1" hangingPunct="1">
              <a:defRPr/>
            </a:pPr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000099"/>
                </a:solidFill>
              </a:rPr>
              <a:t>	</a:t>
            </a:r>
            <a:r>
              <a:rPr lang="cs-CZ" sz="2000" b="1" u="sng" dirty="0" smtClean="0">
                <a:solidFill>
                  <a:srgbClr val="000099"/>
                </a:solidFill>
              </a:rPr>
              <a:t>Novela </a:t>
            </a:r>
            <a:r>
              <a:rPr lang="cs-CZ" sz="2000" b="1" u="sng" dirty="0">
                <a:solidFill>
                  <a:srgbClr val="000099"/>
                </a:solidFill>
              </a:rPr>
              <a:t>zákona č. 311/2013 Sb</a:t>
            </a:r>
            <a:r>
              <a:rPr lang="cs-CZ" sz="2000" u="sng" dirty="0">
                <a:solidFill>
                  <a:srgbClr val="000099"/>
                </a:solidFill>
              </a:rPr>
              <a:t>.</a:t>
            </a:r>
            <a:r>
              <a:rPr lang="cs-CZ" sz="2000" dirty="0">
                <a:solidFill>
                  <a:srgbClr val="000099"/>
                </a:solidFill>
              </a:rPr>
              <a:t> o převodu vlastnického práva k jednotkám a skupinovým rodinným domům některých bytových družstev a o změně některých </a:t>
            </a:r>
            <a:r>
              <a:rPr lang="cs-CZ" sz="2000" dirty="0" smtClean="0">
                <a:solidFill>
                  <a:srgbClr val="000099"/>
                </a:solidFill>
              </a:rPr>
              <a:t>zákonů, </a:t>
            </a:r>
            <a:r>
              <a:rPr lang="cs-CZ" sz="2000" dirty="0">
                <a:solidFill>
                  <a:srgbClr val="000099"/>
                </a:solidFill>
              </a:rPr>
              <a:t>provedená zákonem č. 177/2018 Sb</a:t>
            </a:r>
            <a:r>
              <a:rPr lang="cs-CZ" sz="2000" dirty="0" smtClean="0">
                <a:solidFill>
                  <a:srgbClr val="000099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Účinnost od 1. </a:t>
            </a:r>
            <a:r>
              <a:rPr lang="cs-CZ" sz="1800" dirty="0" smtClean="0"/>
              <a:t>září 2018</a:t>
            </a: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Přijaté změny: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Povinnost k založení </a:t>
            </a:r>
            <a:r>
              <a:rPr lang="cs-CZ" sz="1800" dirty="0" smtClean="0"/>
              <a:t>SVJ </a:t>
            </a:r>
            <a:r>
              <a:rPr lang="cs-CZ" sz="1800" dirty="0" smtClean="0"/>
              <a:t>vzniká poklesem podílu </a:t>
            </a:r>
            <a:r>
              <a:rPr lang="cs-CZ" sz="1800" dirty="0" smtClean="0"/>
              <a:t>BD </a:t>
            </a:r>
            <a:r>
              <a:rPr lang="cs-CZ" sz="1800" dirty="0" smtClean="0"/>
              <a:t>pod ½;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To neplatí</a:t>
            </a:r>
            <a:r>
              <a:rPr lang="cs-CZ" sz="1800" dirty="0" smtClean="0"/>
              <a:t>, pokud </a:t>
            </a:r>
            <a:r>
              <a:rPr lang="cs-CZ" sz="1800" dirty="0" smtClean="0"/>
              <a:t>BD </a:t>
            </a:r>
            <a:r>
              <a:rPr lang="cs-CZ" sz="1800" dirty="0" smtClean="0"/>
              <a:t>splácí úvěr na opravy a modernizace </a:t>
            </a:r>
            <a:r>
              <a:rPr lang="cs-CZ" sz="1800" dirty="0" smtClean="0"/>
              <a:t>domu - </a:t>
            </a:r>
            <a:r>
              <a:rPr lang="cs-CZ" sz="1800" dirty="0"/>
              <a:t>z</a:t>
            </a:r>
            <a:r>
              <a:rPr lang="cs-CZ" sz="1800" dirty="0" smtClean="0"/>
              <a:t>de </a:t>
            </a:r>
            <a:r>
              <a:rPr lang="cs-CZ" sz="1800" dirty="0" smtClean="0"/>
              <a:t>je povinnost založení společenství odložena do doby, než podíl družstva klesne pod ¼;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Umožňuje </a:t>
            </a:r>
            <a:r>
              <a:rPr lang="cs-CZ" sz="1800" dirty="0" smtClean="0"/>
              <a:t>se, aby </a:t>
            </a:r>
            <a:r>
              <a:rPr lang="cs-CZ" sz="1800" dirty="0" smtClean="0"/>
              <a:t>BD </a:t>
            </a:r>
            <a:r>
              <a:rPr lang="cs-CZ" sz="1800" dirty="0" smtClean="0"/>
              <a:t>mohlo založit společenství i v případě, kdy podíl družstva na společných částech domu klesl pod ½ před nabytím účinnosti </a:t>
            </a:r>
            <a:r>
              <a:rPr lang="cs-CZ" sz="1800" dirty="0" err="1" smtClean="0"/>
              <a:t>ObčZ</a:t>
            </a:r>
            <a:r>
              <a:rPr lang="cs-CZ" sz="1800" dirty="0" smtClean="0"/>
              <a:t>, tj. před 1.1.2014.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39248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/>
              <a:t>Cíl </a:t>
            </a:r>
            <a:r>
              <a:rPr lang="cs-CZ" sz="2000" dirty="0" smtClean="0"/>
              <a:t>novely: Zjednodušit a zpřesnit některá ustanovení, neměnit koncepci.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/>
              <a:t>Některé navrhované změny: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sz="1600" dirty="0" smtClean="0"/>
              <a:t>Vyloučení ustanovení o předkupním právu v případě</a:t>
            </a:r>
            <a:r>
              <a:rPr lang="cs-CZ" sz="1600" u="sng" dirty="0" smtClean="0"/>
              <a:t>, že je spolu s jednotkou </a:t>
            </a:r>
            <a:r>
              <a:rPr lang="cs-CZ" sz="1600" dirty="0" smtClean="0"/>
              <a:t>prodáván jako funkční celek podíl na jiné jednotce nebo na pozemku;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sz="1600" dirty="0" smtClean="0"/>
              <a:t>Zjednodušení prodeje jednotky vlastníka, který neplní své povinnosti (místo dvou soudních řízení jen jedno; na základě  výstrahy SVJ následuje přímo prodej jednotky).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sz="1600" dirty="0" smtClean="0"/>
              <a:t>Zpřesnění úpravy přechodu dluhů na příspěvcích na správu a na službách při převodu </a:t>
            </a:r>
            <a:r>
              <a:rPr lang="cs-CZ" sz="1600" dirty="0" smtClean="0"/>
              <a:t>jednotky = dluhy </a:t>
            </a:r>
            <a:r>
              <a:rPr lang="cs-CZ" sz="1600" dirty="0" smtClean="0"/>
              <a:t>přecházejí, pokud o nich nabyvatel měl a mohl vědět (k tomu slouží zejména potvrzení o dluzích).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sz="1600" dirty="0" smtClean="0"/>
              <a:t>Zjednodušení úpravy změny prohlášení.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sz="1600" dirty="0" smtClean="0"/>
              <a:t>Možnost svolání náhradního shromáždění.</a:t>
            </a:r>
          </a:p>
          <a:p>
            <a:pPr lvl="1" indent="0"/>
            <a:endParaRPr lang="cs-CZ" sz="1600" dirty="0" smtClean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sz="2400" dirty="0" smtClean="0"/>
              <a:t>Projednávaná </a:t>
            </a:r>
            <a:r>
              <a:rPr lang="cs-CZ" sz="2400" u="sng" dirty="0" smtClean="0"/>
              <a:t>novela  </a:t>
            </a:r>
            <a:r>
              <a:rPr lang="cs-CZ" sz="2400" u="sng" dirty="0" err="1" smtClean="0"/>
              <a:t>ObčZ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23539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60851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 smtClean="0"/>
              <a:t>Cílem návrhu zejm.:</a:t>
            </a:r>
            <a:endParaRPr lang="cs-CZ" sz="18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Rozšíření </a:t>
            </a:r>
            <a:r>
              <a:rPr lang="cs-CZ" sz="1800" b="1" dirty="0"/>
              <a:t>působnosti</a:t>
            </a:r>
            <a:r>
              <a:rPr lang="cs-CZ" sz="1800" dirty="0"/>
              <a:t> stávajícího </a:t>
            </a:r>
            <a:r>
              <a:rPr lang="cs-CZ" sz="1800" dirty="0" smtClean="0"/>
              <a:t>SFRB </a:t>
            </a:r>
            <a:r>
              <a:rPr lang="cs-CZ" sz="1800" dirty="0"/>
              <a:t>o další aktivity, které se vztahují k podpoře regionálního </a:t>
            </a:r>
            <a:r>
              <a:rPr lang="cs-CZ" sz="1800" dirty="0" smtClean="0"/>
              <a:t>rozvoje </a:t>
            </a:r>
            <a:r>
              <a:rPr lang="cs-CZ" sz="1800" dirty="0"/>
              <a:t>a </a:t>
            </a:r>
            <a:r>
              <a:rPr lang="cs-CZ" sz="1800" dirty="0" smtClean="0"/>
              <a:t>jsou </a:t>
            </a:r>
            <a:r>
              <a:rPr lang="cs-CZ" sz="1800" dirty="0"/>
              <a:t>v kompetenci </a:t>
            </a:r>
            <a:r>
              <a:rPr lang="cs-CZ" sz="1800" dirty="0" smtClean="0"/>
              <a:t>MMR. </a:t>
            </a:r>
            <a:endParaRPr lang="cs-CZ" sz="18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Změna </a:t>
            </a:r>
            <a:r>
              <a:rPr lang="cs-CZ" sz="1800" b="1" dirty="0"/>
              <a:t>názvu</a:t>
            </a:r>
            <a:r>
              <a:rPr lang="cs-CZ" sz="1800" dirty="0"/>
              <a:t> Státního fondu rozvoje bydlení na </a:t>
            </a:r>
            <a:r>
              <a:rPr lang="cs-CZ" sz="1800" b="1" u="sng" dirty="0"/>
              <a:t>Státní fond podpory investic</a:t>
            </a:r>
            <a:r>
              <a:rPr lang="cs-CZ" sz="1800" dirty="0"/>
              <a:t>, které uvedené změně lépe odpovídá. </a:t>
            </a:r>
            <a:endParaRPr lang="cs-CZ" sz="18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Tzn. podporovat </a:t>
            </a:r>
            <a:r>
              <a:rPr lang="cs-CZ" sz="1800" b="1" dirty="0"/>
              <a:t>investice nejen do bydlení, ale i další, související s udržitelným rozvojem obcí, měst a </a:t>
            </a:r>
            <a:r>
              <a:rPr lang="cs-CZ" sz="1800" b="1" dirty="0" smtClean="0"/>
              <a:t>regionů</a:t>
            </a:r>
            <a:endParaRPr lang="cs-CZ" sz="1800" b="1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V</a:t>
            </a:r>
            <a:r>
              <a:rPr lang="cs-CZ" sz="1800" dirty="0"/>
              <a:t> návrhu zákona se nově upravuje základní právní rámec způsobu a  postupu fondu při poskytování </a:t>
            </a:r>
            <a:r>
              <a:rPr lang="cs-CZ" sz="1800" dirty="0" smtClean="0"/>
              <a:t>podpor.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Fond </a:t>
            </a:r>
            <a:r>
              <a:rPr lang="cs-CZ" sz="1800" dirty="0"/>
              <a:t>bude moci využívat údaje z </a:t>
            </a:r>
            <a:r>
              <a:rPr lang="cs-CZ" sz="1800" b="1" dirty="0"/>
              <a:t>informačních systémů veřejné správy</a:t>
            </a:r>
            <a:r>
              <a:rPr lang="cs-CZ" sz="1800" dirty="0"/>
              <a:t>, které </a:t>
            </a:r>
            <a:r>
              <a:rPr lang="cs-CZ" sz="1800" dirty="0" smtClean="0"/>
              <a:t>potřebuje </a:t>
            </a:r>
            <a:r>
              <a:rPr lang="cs-CZ" sz="1800" dirty="0"/>
              <a:t>ke své řádné činnosti. </a:t>
            </a:r>
            <a:endParaRPr lang="cs-CZ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Návrh </a:t>
            </a:r>
            <a:r>
              <a:rPr lang="cs-CZ" sz="1800" dirty="0"/>
              <a:t>zákona byl dne </a:t>
            </a:r>
            <a:r>
              <a:rPr lang="cs-CZ" sz="1800" b="1" dirty="0"/>
              <a:t>8. 2. 2019</a:t>
            </a:r>
            <a:r>
              <a:rPr lang="cs-CZ" sz="1800" dirty="0"/>
              <a:t> schválen vládou a poslán do PSP.</a:t>
            </a:r>
            <a:endParaRPr lang="cs-CZ" sz="18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Projednávaná </a:t>
            </a:r>
            <a:r>
              <a:rPr lang="cs-CZ" sz="2400" u="sng" dirty="0" smtClean="0"/>
              <a:t>novela zákona o </a:t>
            </a:r>
            <a:r>
              <a:rPr lang="cs-CZ" sz="2400" u="sng" dirty="0" smtClean="0"/>
              <a:t>SFRB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317302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885004"/>
              </p:ext>
            </p:extLst>
          </p:nvPr>
        </p:nvGraphicFramePr>
        <p:xfrm>
          <a:off x="467544" y="1555717"/>
          <a:ext cx="8213718" cy="3373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173939913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4257350278"/>
                    </a:ext>
                  </a:extLst>
                </a:gridCol>
                <a:gridCol w="3893238">
                  <a:extLst>
                    <a:ext uri="{9D8B030D-6E8A-4147-A177-3AD203B41FA5}">
                      <a16:colId xmlns:a16="http://schemas.microsoft.com/office/drawing/2014/main" xmlns="" val="992906651"/>
                    </a:ext>
                  </a:extLst>
                </a:gridCol>
              </a:tblGrid>
              <a:tr h="260336">
                <a:tc>
                  <a:txBody>
                    <a:bodyPr/>
                    <a:lstStyle/>
                    <a:p>
                      <a:r>
                        <a:rPr lang="cs-CZ" dirty="0" smtClean="0"/>
                        <a:t>Oblast</a:t>
                      </a:r>
                      <a:r>
                        <a:rPr lang="cs-CZ" baseline="0" dirty="0" smtClean="0"/>
                        <a:t> podpory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Správce podpory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Program / Podprogram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7458065"/>
                  </a:ext>
                </a:extLst>
              </a:tr>
              <a:tr h="225746">
                <a:tc rowSpan="10">
                  <a:txBody>
                    <a:bodyPr/>
                    <a:lstStyle/>
                    <a:p>
                      <a:r>
                        <a:rPr lang="cs-CZ" sz="1300" b="1" dirty="0" smtClean="0"/>
                        <a:t>Bydlení</a:t>
                      </a:r>
                      <a:endParaRPr lang="cs-CZ" sz="13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cs-CZ" sz="1300" b="1" i="1" dirty="0" smtClean="0"/>
                        <a:t>MMR -</a:t>
                      </a:r>
                      <a:r>
                        <a:rPr lang="cs-CZ" sz="1300" b="1" i="1" baseline="0" dirty="0" smtClean="0"/>
                        <a:t> </a:t>
                      </a:r>
                      <a:r>
                        <a:rPr lang="cs-CZ" sz="1300" b="1" i="1" dirty="0" smtClean="0"/>
                        <a:t>Odbor </a:t>
                      </a:r>
                      <a:r>
                        <a:rPr lang="cs-CZ" sz="1300" b="1" i="1" dirty="0" smtClean="0"/>
                        <a:t>politiky</a:t>
                      </a:r>
                      <a:r>
                        <a:rPr lang="cs-CZ" sz="1300" b="1" i="1" baseline="0" dirty="0" smtClean="0"/>
                        <a:t> bydlení</a:t>
                      </a:r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Technická</a:t>
                      </a:r>
                      <a:r>
                        <a:rPr lang="cs-CZ" sz="1300" baseline="0" dirty="0" smtClean="0"/>
                        <a:t> infrastruktura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7770719"/>
                  </a:ext>
                </a:extLst>
              </a:tr>
              <a:tr h="25495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Podporované byty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5845879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Bytové domy bez bariér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7598965"/>
                  </a:ext>
                </a:extLst>
              </a:tr>
              <a:tr h="26211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cs-CZ" sz="1300" b="1" i="1" dirty="0" smtClean="0"/>
                        <a:t>Státní fond</a:t>
                      </a:r>
                      <a:r>
                        <a:rPr lang="cs-CZ" sz="1300" b="1" i="1" baseline="0" dirty="0" smtClean="0"/>
                        <a:t> rozvoje bydlení</a:t>
                      </a:r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Výstavby 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3444158"/>
                  </a:ext>
                </a:extLst>
              </a:tr>
              <a:tr h="349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dirty="0" smtClean="0"/>
                        <a:t>Program Panel  2013+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7421904"/>
                  </a:ext>
                </a:extLst>
              </a:tr>
              <a:tr h="3416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Pro mladé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9327231"/>
                  </a:ext>
                </a:extLst>
              </a:tr>
              <a:tr h="2277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Živel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6628210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Pro obce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617413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Program </a:t>
                      </a:r>
                      <a:r>
                        <a:rPr lang="cs-CZ" sz="1300" dirty="0" smtClean="0"/>
                        <a:t>Regenerace sídlišť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2214877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 i="1" dirty="0" smtClean="0"/>
                        <a:t>V přípravě MMR/SFRB</a:t>
                      </a:r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 dirty="0" smtClean="0"/>
                        <a:t>Program „Výstavba 2019+“</a:t>
                      </a:r>
                      <a:endParaRPr lang="cs-CZ" sz="13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Nadpis 2"/>
          <p:cNvSpPr txBox="1">
            <a:spLocks/>
          </p:cNvSpPr>
          <p:nvPr/>
        </p:nvSpPr>
        <p:spPr>
          <a:xfrm>
            <a:off x="389998" y="1052736"/>
            <a:ext cx="8291264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/>
            <a:r>
              <a:rPr lang="cs-CZ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 podporujeme finančně – širší souvislosti</a:t>
            </a:r>
            <a:endParaRPr lang="cs-CZ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04401"/>
              </p:ext>
            </p:extLst>
          </p:nvPr>
        </p:nvGraphicFramePr>
        <p:xfrm>
          <a:off x="467543" y="4941168"/>
          <a:ext cx="8213719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376264"/>
                <a:gridCol w="3893239"/>
              </a:tblGrid>
              <a:tr h="21182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dirty="0" smtClean="0">
                          <a:solidFill>
                            <a:schemeClr val="tx1"/>
                          </a:solidFill>
                        </a:rPr>
                        <a:t>Regionální rozvoj</a:t>
                      </a:r>
                    </a:p>
                    <a:p>
                      <a:endParaRPr lang="cs-CZ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1" dirty="0" smtClean="0">
                          <a:solidFill>
                            <a:schemeClr val="tx1"/>
                          </a:solidFill>
                        </a:rPr>
                        <a:t>MMR  - Odbor </a:t>
                      </a:r>
                      <a:r>
                        <a:rPr lang="cs-CZ" sz="1300" b="1" i="1" dirty="0" smtClean="0">
                          <a:solidFill>
                            <a:schemeClr val="tx1"/>
                          </a:solidFill>
                        </a:rPr>
                        <a:t>regionální politiky</a:t>
                      </a:r>
                    </a:p>
                    <a:p>
                      <a:endParaRPr lang="cs-CZ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 dirty="0" smtClean="0">
                          <a:solidFill>
                            <a:schemeClr val="tx1"/>
                          </a:solidFill>
                        </a:rPr>
                        <a:t>Podpora rozvoje</a:t>
                      </a:r>
                      <a:r>
                        <a:rPr lang="cs-CZ" sz="1300" b="0" baseline="0" dirty="0" smtClean="0">
                          <a:solidFill>
                            <a:schemeClr val="tx1"/>
                          </a:solidFill>
                        </a:rPr>
                        <a:t> regionů</a:t>
                      </a:r>
                      <a:endParaRPr lang="cs-CZ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82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Podpora revitalizace území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8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Bezbariérové obce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Obnova obecního a krajského majetku po živelních pohromách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9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464496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4800" b="1" dirty="0" smtClean="0"/>
              <a:t>1. </a:t>
            </a:r>
            <a:r>
              <a:rPr lang="cs-CZ" sz="4800" b="1" dirty="0" smtClean="0"/>
              <a:t>Podprogram</a:t>
            </a:r>
            <a:r>
              <a:rPr lang="cs-CZ" sz="4800" b="1" dirty="0"/>
              <a:t>: Podporované </a:t>
            </a:r>
            <a:r>
              <a:rPr lang="cs-CZ" sz="4800" b="1" dirty="0" smtClean="0"/>
              <a:t>byty</a:t>
            </a:r>
            <a:endParaRPr lang="cs-CZ" sz="4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4800" dirty="0" smtClean="0"/>
              <a:t>Cíl</a:t>
            </a:r>
            <a:r>
              <a:rPr lang="cs-CZ" sz="4800" dirty="0"/>
              <a:t>: vznik </a:t>
            </a:r>
            <a:r>
              <a:rPr lang="cs-CZ" sz="4800" u="sng" dirty="0"/>
              <a:t>podporovaných bytů </a:t>
            </a:r>
            <a:r>
              <a:rPr lang="cs-CZ" sz="4800" u="sng" dirty="0" smtClean="0"/>
              <a:t>sloužících </a:t>
            </a:r>
            <a:r>
              <a:rPr lang="cs-CZ" sz="4800" u="sng" dirty="0"/>
              <a:t>k poskytování sociálního bydlení pro osoby v ekonomicky neaktivním věku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4800" dirty="0" smtClean="0"/>
              <a:t>DT Pečovatelský </a:t>
            </a:r>
            <a:r>
              <a:rPr lang="cs-CZ" sz="4800" dirty="0"/>
              <a:t>byt je určen pro seniory 65+ nebo pro osoby závislé na pomoci jiné fyzické osoby,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4800" dirty="0"/>
              <a:t>DT </a:t>
            </a:r>
            <a:r>
              <a:rPr lang="cs-CZ" sz="4800" dirty="0" smtClean="0"/>
              <a:t>Komunitní </a:t>
            </a:r>
            <a:r>
              <a:rPr lang="cs-CZ" sz="4800" dirty="0"/>
              <a:t>dům seniorů – je určen pro seniory 60+   s cílem uchovat a prodloužit jejich soběstačnost a nezávislost a umožnit jim komunitní způsob života na principu sousedské výpomoci.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4800" dirty="0"/>
              <a:t>Žadatel: vyjmenované právnické osoby včetně obcí.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800" b="1" dirty="0" smtClean="0"/>
              <a:t>2. Podprogram</a:t>
            </a:r>
            <a:r>
              <a:rPr lang="cs-CZ" sz="4800" b="1" dirty="0"/>
              <a:t>: Bytové domy bez bariér</a:t>
            </a:r>
            <a:endParaRPr lang="cs-CZ" sz="48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4800" dirty="0"/>
              <a:t>Cíl: </a:t>
            </a:r>
            <a:r>
              <a:rPr lang="cs-CZ" sz="4800" u="sng" dirty="0"/>
              <a:t>zkvalitnění bytového fondu odstraněním bariér </a:t>
            </a:r>
            <a:r>
              <a:rPr lang="cs-CZ" sz="4800" dirty="0"/>
              <a:t>při vstupu do domu a do výtahu a </a:t>
            </a:r>
            <a:r>
              <a:rPr lang="cs-CZ" sz="4800" u="sng" dirty="0"/>
              <a:t>výstavbou výtahů v domech</a:t>
            </a:r>
            <a:r>
              <a:rPr lang="cs-CZ" sz="4800" dirty="0"/>
              <a:t>, které jím nejsou vybaveny.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4800" dirty="0"/>
              <a:t>Žadatel: vlastníci </a:t>
            </a:r>
            <a:r>
              <a:rPr lang="cs-CZ" sz="4800" dirty="0" smtClean="0"/>
              <a:t>nebo </a:t>
            </a:r>
            <a:r>
              <a:rPr lang="cs-CZ" sz="4800" dirty="0"/>
              <a:t>spoluvlastníci bytových domů, nebo společenství vlastníků, nebo vlastníci nebo spoluvlastníci jednotky vykonávající činnost správce v bytových domech, ve kterých společenství vlastníků nevznikla.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48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4800" b="1" dirty="0" smtClean="0"/>
              <a:t>3. Podprogram</a:t>
            </a:r>
            <a:r>
              <a:rPr lang="cs-CZ" sz="4800" b="1" dirty="0"/>
              <a:t>: Technická infrastruktura</a:t>
            </a:r>
            <a:endParaRPr lang="cs-CZ" sz="48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4800" dirty="0"/>
              <a:t>Cíl: výstavbou vyjmenované dopravní a technické infrastruktury rozšířit nabídku zainvestovaných pozemků pro následnou výstavbu bytových nebo rodinných domů.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4800" dirty="0"/>
              <a:t>Žadatel: obce.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sz="2400" dirty="0" smtClean="0"/>
              <a:t>Program Podpora bydlení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321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45744"/>
              </p:ext>
            </p:extLst>
          </p:nvPr>
        </p:nvGraphicFramePr>
        <p:xfrm>
          <a:off x="397224" y="1844824"/>
          <a:ext cx="8296275" cy="3240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425">
                  <a:extLst>
                    <a:ext uri="{9D8B030D-6E8A-4147-A177-3AD203B41FA5}">
                      <a16:colId xmlns:a16="http://schemas.microsoft.com/office/drawing/2014/main" xmlns="" val="1739399138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xmlns="" val="4257350278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xmlns="" val="992906651"/>
                    </a:ext>
                  </a:extLst>
                </a:gridCol>
              </a:tblGrid>
              <a:tr h="618550">
                <a:tc>
                  <a:txBody>
                    <a:bodyPr/>
                    <a:lstStyle/>
                    <a:p>
                      <a:r>
                        <a:rPr lang="cs-CZ" dirty="0" smtClean="0"/>
                        <a:t>Podprogram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Dotační titul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Rozpočet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7458065"/>
                  </a:ext>
                </a:extLst>
              </a:tr>
              <a:tr h="618550">
                <a:tc>
                  <a:txBody>
                    <a:bodyPr/>
                    <a:lstStyle/>
                    <a:p>
                      <a:r>
                        <a:rPr lang="cs-CZ" dirty="0" smtClean="0"/>
                        <a:t>Technická infrastruktura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Technická infrastruktura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mil.</a:t>
                      </a:r>
                      <a:r>
                        <a:rPr lang="cs-CZ" baseline="0" dirty="0" smtClean="0"/>
                        <a:t>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770719"/>
                  </a:ext>
                </a:extLst>
              </a:tr>
              <a:tr h="61855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Podporované</a:t>
                      </a:r>
                      <a:r>
                        <a:rPr lang="cs-CZ" baseline="0" dirty="0" smtClean="0"/>
                        <a:t> byty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Pečovatelský</a:t>
                      </a:r>
                      <a:r>
                        <a:rPr lang="cs-CZ" baseline="0" dirty="0" smtClean="0"/>
                        <a:t> byt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 mil.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3444158"/>
                  </a:ext>
                </a:extLst>
              </a:tr>
              <a:tr h="61855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Komunitní dům seniorů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 mil.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2507058"/>
                  </a:ext>
                </a:extLst>
              </a:tr>
              <a:tr h="383079">
                <a:tc>
                  <a:txBody>
                    <a:bodyPr/>
                    <a:lstStyle/>
                    <a:p>
                      <a:r>
                        <a:rPr lang="cs-CZ" dirty="0" smtClean="0"/>
                        <a:t>Bytové domy bez bariér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Bytové domy bez bariér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8184729"/>
                  </a:ext>
                </a:extLst>
              </a:tr>
              <a:tr h="383079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1091547"/>
                  </a:ext>
                </a:extLst>
              </a:tr>
            </a:tbl>
          </a:graphicData>
        </a:graphic>
      </p:graphicFrame>
      <p:sp>
        <p:nvSpPr>
          <p:cNvPr id="3" name="Nadpis 2"/>
          <p:cNvSpPr txBox="1">
            <a:spLocks/>
          </p:cNvSpPr>
          <p:nvPr/>
        </p:nvSpPr>
        <p:spPr>
          <a:xfrm>
            <a:off x="389998" y="1124744"/>
            <a:ext cx="8291264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/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Alokace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programu Podpor bydlení pro rok 2019</a:t>
            </a:r>
            <a:endParaRPr lang="cs-CZ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544522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99"/>
                </a:solidFill>
              </a:rPr>
              <a:t>Převis v žádostech: ca 250 mil. Kč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844824"/>
            <a:ext cx="8003232" cy="4392488"/>
          </a:xfrm>
        </p:spPr>
        <p:txBody>
          <a:bodyPr>
            <a:noAutofit/>
          </a:bodyPr>
          <a:lstStyle/>
          <a:p>
            <a:r>
              <a:rPr lang="cs-CZ" sz="1400" b="1" dirty="0" smtClean="0"/>
              <a:t>Podprogram: Výstavba technické infrastruktury v oblasti se strategickou průmyslovou zónou</a:t>
            </a:r>
            <a:endParaRPr lang="cs-CZ" sz="1400" dirty="0" smtClean="0"/>
          </a:p>
          <a:p>
            <a:pPr lvl="0"/>
            <a:r>
              <a:rPr lang="cs-CZ" sz="1400" dirty="0" smtClean="0"/>
              <a:t>Cíl</a:t>
            </a:r>
            <a:r>
              <a:rPr lang="cs-CZ" sz="1400" dirty="0"/>
              <a:t>: výstavbou vyjmenované dopravní a technické infrastruktury podpořit nabídku zainvestovaných pozemků pro následnou bytovou výstavbu v území dotčeném působením velkého investora.</a:t>
            </a:r>
          </a:p>
          <a:p>
            <a:pPr lvl="0"/>
            <a:r>
              <a:rPr lang="cs-CZ" sz="1400" dirty="0"/>
              <a:t>Žadatel: obce ve vymezeném území s počtem obyvatel do 40 tisíc.</a:t>
            </a:r>
          </a:p>
          <a:p>
            <a:endParaRPr lang="cs-CZ" sz="1400" b="1" dirty="0"/>
          </a:p>
          <a:p>
            <a:r>
              <a:rPr lang="cs-CZ" sz="1400" b="1" dirty="0" smtClean="0"/>
              <a:t>Podprogram</a:t>
            </a:r>
            <a:r>
              <a:rPr lang="cs-CZ" sz="1400" b="1" dirty="0"/>
              <a:t>: Výstavba bytů v oblastech se strategickou průmyslovou zónou</a:t>
            </a:r>
            <a:endParaRPr lang="cs-CZ" sz="1400" dirty="0"/>
          </a:p>
          <a:p>
            <a:pPr lvl="0"/>
            <a:r>
              <a:rPr lang="cs-CZ" sz="1400" dirty="0"/>
              <a:t>Cíl: podpořit rozvoj nájemního bydlení v území dotčeném působením velkého investora s rychle rostoucí nabídkou pracovních příležitostí.</a:t>
            </a:r>
          </a:p>
          <a:p>
            <a:pPr lvl="0"/>
            <a:r>
              <a:rPr lang="cs-CZ" sz="1400" dirty="0"/>
              <a:t>Žadatel: obce ve vymezeném území s počtem obyvatel do 40 tisíc.</a:t>
            </a:r>
          </a:p>
          <a:p>
            <a:r>
              <a:rPr lang="cs-CZ" sz="1400" dirty="0"/>
              <a:t>Alokace na oba podprogramy v roce 2019: </a:t>
            </a:r>
            <a:r>
              <a:rPr lang="cs-CZ" sz="1400" b="1" dirty="0" smtClean="0"/>
              <a:t>175 </a:t>
            </a:r>
            <a:r>
              <a:rPr lang="cs-CZ" sz="1400" b="1" dirty="0"/>
              <a:t>mil. Kč.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cs-CZ" sz="1400" b="1" u="sng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Podpora </a:t>
            </a:r>
            <a:r>
              <a:rPr lang="cs-CZ" sz="1800" dirty="0"/>
              <a:t>bydlení v oblastech se strategickou </a:t>
            </a:r>
            <a:r>
              <a:rPr lang="cs-CZ" sz="1800" dirty="0" smtClean="0"/>
              <a:t>průmyslovou zónou</a:t>
            </a:r>
            <a:r>
              <a:rPr lang="cs-CZ" sz="1800" u="sng" dirty="0"/>
              <a:t/>
            </a:r>
            <a:br>
              <a:rPr lang="cs-CZ" sz="1800" u="sng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6520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1197</TotalTime>
  <Words>1500</Words>
  <Application>Microsoft Office PowerPoint</Application>
  <PresentationFormat>Předvádění na obrazovce (4:3)</PresentationFormat>
  <Paragraphs>257</Paragraphs>
  <Slides>25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MMR_klas</vt:lpstr>
      <vt:lpstr>       Legislativní novinky v oblasti bydlení  a podpora bydlení z kapitoly MMR a SFRB    </vt:lpstr>
      <vt:lpstr>Nástroje v podpoře dostupnosti bydlení </vt:lpstr>
      <vt:lpstr>Prezentace aplikace PowerPoint</vt:lpstr>
      <vt:lpstr>Projednávaná novela  ObčZ</vt:lpstr>
      <vt:lpstr>Projednávaná novela zákona o SFRB</vt:lpstr>
      <vt:lpstr>Prezentace aplikace PowerPoint</vt:lpstr>
      <vt:lpstr>Program Podpora bydlení </vt:lpstr>
      <vt:lpstr>Prezentace aplikace PowerPoint</vt:lpstr>
      <vt:lpstr>Podpora bydlení v oblastech se strategickou průmyslovou zónou </vt:lpstr>
      <vt:lpstr>Programy podpory Státního fondu rozvoje bydlení  </vt:lpstr>
      <vt:lpstr>Program pro mladé – poptávková strana </vt:lpstr>
      <vt:lpstr>Program Regenerace sídlišť – kvalita bydlení </vt:lpstr>
      <vt:lpstr>Program Výstavba 2019+ - nabídková strana</vt:lpstr>
      <vt:lpstr>Program Výstavba 2019+</vt:lpstr>
      <vt:lpstr>Program Výstavba 2019+</vt:lpstr>
      <vt:lpstr>Program Výstavba 2019+</vt:lpstr>
      <vt:lpstr>Prezentace aplikace PowerPoint</vt:lpstr>
      <vt:lpstr>1. Demolice v SVL</vt:lpstr>
      <vt:lpstr>2. Podpora regenerace brownfieldů pro nepodnikatelské využití </vt:lpstr>
      <vt:lpstr>2. Podpora regenerace brownfieldů pro nepodnikatelské využití </vt:lpstr>
      <vt:lpstr>2. Podprogram Podpora regenerace brownfieldů pro nepodnikatelské využití </vt:lpstr>
      <vt:lpstr>2. Podprogram Podpora regenerace brownfieldů pro nepodnikatelské využití </vt:lpstr>
      <vt:lpstr>3. Podprogram studie využití vládou doporučených brownfieldů</vt:lpstr>
      <vt:lpstr>Možné legislativní a nelegislativní kroky spjaté  s dostupností nového bydlení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Schödelbauerová</dc:creator>
  <cp:lastModifiedBy>uzivatel</cp:lastModifiedBy>
  <cp:revision>59</cp:revision>
  <dcterms:created xsi:type="dcterms:W3CDTF">2019-02-14T10:41:25Z</dcterms:created>
  <dcterms:modified xsi:type="dcterms:W3CDTF">2019-03-14T07:19:55Z</dcterms:modified>
</cp:coreProperties>
</file>