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8"/>
  </p:notesMasterIdLst>
  <p:sldIdLst>
    <p:sldId id="256" r:id="rId2"/>
    <p:sldId id="285" r:id="rId3"/>
    <p:sldId id="286" r:id="rId4"/>
    <p:sldId id="291" r:id="rId5"/>
    <p:sldId id="292" r:id="rId6"/>
    <p:sldId id="272" r:id="rId7"/>
    <p:sldId id="271" r:id="rId8"/>
    <p:sldId id="270" r:id="rId9"/>
    <p:sldId id="287" r:id="rId10"/>
    <p:sldId id="288" r:id="rId11"/>
    <p:sldId id="293" r:id="rId12"/>
    <p:sldId id="289" r:id="rId13"/>
    <p:sldId id="290" r:id="rId14"/>
    <p:sldId id="294" r:id="rId15"/>
    <p:sldId id="296" r:id="rId16"/>
    <p:sldId id="295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ní snímky" id="{1C6409E1-CD9F-419E-91FA-CC5C79268691}">
          <p14:sldIdLst>
            <p14:sldId id="256"/>
          </p14:sldIdLst>
        </p14:section>
        <p14:section name="Vnitřní snímky" id="{5CD129A5-4DBD-420E-BA8E-46BC8C348402}">
          <p14:sldIdLst>
            <p14:sldId id="285"/>
            <p14:sldId id="286"/>
            <p14:sldId id="291"/>
            <p14:sldId id="292"/>
            <p14:sldId id="272"/>
            <p14:sldId id="271"/>
            <p14:sldId id="270"/>
            <p14:sldId id="287"/>
            <p14:sldId id="288"/>
            <p14:sldId id="293"/>
            <p14:sldId id="289"/>
            <p14:sldId id="290"/>
            <p14:sldId id="294"/>
            <p14:sldId id="296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4"/>
    <a:srgbClr val="B5D800"/>
    <a:srgbClr val="616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13939797741792E-2"/>
          <c:y val="0.18878706199460915"/>
          <c:w val="0.57860120566213624"/>
          <c:h val="0.73574123989218332"/>
        </c:manualLayout>
      </c:layout>
      <c:ofPieChart>
        <c:ofPieType val="bar"/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C68054A-B16A-4D2E-8957-BAB7B4F1872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AA10B5A-2BDE-4155-BA55-906C9002D8D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C450AFE-B8EB-4AF0-9448-B852C468597D}" type="CELLRANGE">
                      <a:rPr lang="cs-CZ"/>
                      <a:pPr>
                        <a:defRPr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'Senior statistiky'!$L$90:$L$94</c:f>
              <c:strCache>
                <c:ptCount val="5"/>
                <c:pt idx="0">
                  <c:v>Počet obsazených bytů</c:v>
                </c:pt>
                <c:pt idx="1">
                  <c:v>Počet obsazených bytů (věk 65+)</c:v>
                </c:pt>
                <c:pt idx="2">
                  <c:v>Osob v bytě 0-1</c:v>
                </c:pt>
                <c:pt idx="3">
                  <c:v>Osob v bytě 2</c:v>
                </c:pt>
                <c:pt idx="4">
                  <c:v>Osob v bytě 3+</c:v>
                </c:pt>
              </c:strCache>
            </c:strRef>
          </c:cat>
          <c:val>
            <c:numRef>
              <c:f>'Senior statistiky'!$M$90:$M$94</c:f>
              <c:numCache>
                <c:formatCode>General</c:formatCode>
                <c:ptCount val="5"/>
                <c:pt idx="0" formatCode="0%">
                  <c:v>2.7112810707456982</c:v>
                </c:pt>
                <c:pt idx="2" formatCode="0%">
                  <c:v>0.52</c:v>
                </c:pt>
                <c:pt idx="3" formatCode="0%">
                  <c:v>0.4</c:v>
                </c:pt>
                <c:pt idx="4" formatCode="0%">
                  <c:v>0.08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'Senior statistiky'!$M$90:$M$94</c15:f>
                <c15:dlblRangeCache>
                  <c:ptCount val="5"/>
                  <c:pt idx="0">
                    <c:v>271%</c:v>
                  </c:pt>
                  <c:pt idx="2">
                    <c:v>52%</c:v>
                  </c:pt>
                  <c:pt idx="3">
                    <c:v>40%</c:v>
                  </c:pt>
                  <c:pt idx="4">
                    <c:v>8%</c:v>
                  </c:pt>
                </c15:dlblRangeCache>
              </c15:datalabelsRange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4"/>
        <c:splitType val="cust"/>
        <c:custSplit>
          <c:secondPiePt val="1"/>
          <c:secondPiePt val="2"/>
          <c:secondPiePt val="3"/>
          <c:secondPiePt val="4"/>
        </c:custSplit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'slide 9'!$A$2</c:f>
              <c:strCache>
                <c:ptCount val="1"/>
                <c:pt idx="0">
                  <c:v>procenta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00B451"/>
              </a:solidFill>
              <a:ln w="19050"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FFFF21"/>
              </a:solidFill>
              <a:ln w="19050"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9'!$B$3:$B$5</c:f>
              <c:strCache>
                <c:ptCount val="3"/>
                <c:pt idx="0">
                  <c:v>spokojeni a nic nám nechybí</c:v>
                </c:pt>
                <c:pt idx="1">
                  <c:v>spokojeni, ale s ohledem na věk máme menší problémy</c:v>
                </c:pt>
                <c:pt idx="2">
                  <c:v>spokojeni, s ohledem na věk máme velké problémy</c:v>
                </c:pt>
              </c:strCache>
            </c:strRef>
          </c:cat>
          <c:val>
            <c:numRef>
              <c:f>'slide 9'!$A$3:$A$5</c:f>
              <c:numCache>
                <c:formatCode>0%</c:formatCode>
                <c:ptCount val="3"/>
                <c:pt idx="0">
                  <c:v>0.51</c:v>
                </c:pt>
                <c:pt idx="1">
                  <c:v>0.36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'slide 11'!$B$3:$B$4</c:f>
              <c:strCache>
                <c:ptCount val="2"/>
                <c:pt idx="0">
                  <c:v>stávající bydlení</c:v>
                </c:pt>
                <c:pt idx="1">
                  <c:v>bydlení v zařízení pro seniory</c:v>
                </c:pt>
              </c:strCache>
            </c:strRef>
          </c:cat>
          <c:val>
            <c:numRef>
              <c:f>'slide 11'!$A$3:$A$4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4211710378308"/>
          <c:y val="4.634018672740095E-2"/>
          <c:w val="0.62092218735815918"/>
          <c:h val="0.907319626545198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C3FC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'slide 12'!$B$3:$B$5</c:f>
              <c:strCache>
                <c:ptCount val="3"/>
                <c:pt idx="0">
                  <c:v>opravit starý výtah</c:v>
                </c:pt>
                <c:pt idx="1">
                  <c:v>vybudovat výtah (chybí)</c:v>
                </c:pt>
                <c:pt idx="2">
                  <c:v>upravit vstup do objektu</c:v>
                </c:pt>
              </c:strCache>
            </c:strRef>
          </c:cat>
          <c:val>
            <c:numRef>
              <c:f>'slide 12'!$A$3:$A$5</c:f>
              <c:numCache>
                <c:formatCode>0.0%</c:formatCode>
                <c:ptCount val="3"/>
                <c:pt idx="0">
                  <c:v>0.14899999999999999</c:v>
                </c:pt>
                <c:pt idx="1">
                  <c:v>0.34699999999999998</c:v>
                </c:pt>
                <c:pt idx="2">
                  <c:v>0.56399999999999995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246696"/>
        <c:axId val="211247088"/>
      </c:barChart>
      <c:catAx>
        <c:axId val="211246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247088"/>
        <c:crosses val="autoZero"/>
        <c:auto val="1"/>
        <c:lblAlgn val="ctr"/>
        <c:lblOffset val="100"/>
        <c:noMultiLvlLbl val="0"/>
      </c:catAx>
      <c:valAx>
        <c:axId val="211247088"/>
        <c:scaling>
          <c:orientation val="minMax"/>
        </c:scaling>
        <c:delete val="1"/>
        <c:axPos val="b"/>
        <c:numFmt formatCode="0.0%" sourceLinked="0"/>
        <c:majorTickMark val="none"/>
        <c:minorTickMark val="none"/>
        <c:tickLblPos val="nextTo"/>
        <c:crossAx val="21124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0.23888</cdr:x>
      <cdr:y>0.50519</cdr:y>
    </cdr:from>
    <cdr:to>
      <cdr:x>0.37036</cdr:x>
      <cdr:y>0.60688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839344" y="2001078"/>
          <a:ext cx="1012371" cy="402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b="1" dirty="0" smtClean="0"/>
            <a:t>27 %</a:t>
          </a:r>
          <a:endParaRPr lang="cs-CZ" sz="2000" b="1" dirty="0"/>
        </a:p>
      </cdr:txBody>
    </cdr:sp>
  </cdr:relSizeAnchor>
  <cdr:relSizeAnchor xmlns:cdr="http://schemas.openxmlformats.org/drawingml/2006/chartDrawing">
    <cdr:from>
      <cdr:x>0.12892</cdr:x>
      <cdr:y>0.04051</cdr:y>
    </cdr:from>
    <cdr:to>
      <cdr:x>0.24768</cdr:x>
      <cdr:y>0.27136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992672" y="1604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41688-D99E-4FAB-8248-10D02B06B813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41CAC-504D-44C9-A651-9BEE2FE36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5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041600" cy="23876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432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7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041600" cy="23876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432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200" y="1825625"/>
            <a:ext cx="9484800" cy="4212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30CE-06DE-4221-9BF1-A8B816E8EC06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3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200" y="1825625"/>
            <a:ext cx="4669200" cy="4212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30CE-06DE-4221-9BF1-A8B816E8EC06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867200" y="0"/>
            <a:ext cx="10324800" cy="25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82800" y="1825625"/>
            <a:ext cx="4669200" cy="4212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200" y="1825200"/>
            <a:ext cx="9484800" cy="2034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30CE-06DE-4221-9BF1-A8B816E8EC06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867200" y="3993711"/>
            <a:ext cx="9484800" cy="20448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defRPr sz="2800"/>
            </a:lvl1pPr>
            <a:lvl2pPr marL="432000" indent="-216000">
              <a:spcBef>
                <a:spcPts val="300"/>
              </a:spcBef>
              <a:spcAft>
                <a:spcPts val="300"/>
              </a:spcAft>
              <a:defRPr sz="2400"/>
            </a:lvl2pPr>
            <a:lvl3pPr marL="648000" indent="-216000">
              <a:spcBef>
                <a:spcPts val="300"/>
              </a:spcBef>
              <a:spcAft>
                <a:spcPts val="300"/>
              </a:spcAft>
              <a:defRPr/>
            </a:lvl3pPr>
            <a:lvl4pPr marL="864000" indent="-216000">
              <a:spcBef>
                <a:spcPts val="300"/>
              </a:spcBef>
              <a:spcAft>
                <a:spcPts val="300"/>
              </a:spcAft>
              <a:defRPr/>
            </a:lvl4pPr>
            <a:lvl5pPr marL="1080000" indent="-216000"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2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30CE-06DE-4221-9BF1-A8B816E8EC06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9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400" y="1710000"/>
            <a:ext cx="10516800" cy="28512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400" y="4590000"/>
            <a:ext cx="10516800" cy="150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9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zel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400" y="1710000"/>
            <a:ext cx="10516800" cy="28512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400" y="4590000"/>
            <a:ext cx="10516800" cy="150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lňk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00" y="5331600"/>
            <a:ext cx="10516800" cy="608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840000" y="770400"/>
            <a:ext cx="10517717" cy="416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39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303" y="6018414"/>
            <a:ext cx="1197897" cy="8395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7200" y="365129"/>
            <a:ext cx="948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7200" y="1825625"/>
            <a:ext cx="9484800" cy="42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000" y="6444000"/>
            <a:ext cx="144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930CE-06DE-4221-9BF1-A8B816E8EC06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4000" y="6444000"/>
            <a:ext cx="7728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2000" y="6444000"/>
            <a:ext cx="144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2EE307A-2923-4BC7-8B9C-EA66E65F0B8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867200" y="0"/>
            <a:ext cx="10324800" cy="25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3844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5" r:id="rId4"/>
    <p:sldLayoutId id="2147483677" r:id="rId5"/>
    <p:sldLayoutId id="2147483678" r:id="rId6"/>
    <p:sldLayoutId id="2147483673" r:id="rId7"/>
    <p:sldLayoutId id="2147483674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RESIDOMO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Seniorské bydlení - 27. listopad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2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9106" y="332390"/>
            <a:ext cx="9484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dirty="0" smtClean="0"/>
              <a:t>Většina</a:t>
            </a:r>
            <a:r>
              <a:rPr lang="cs-CZ" sz="2800" dirty="0" smtClean="0"/>
              <a:t> </a:t>
            </a:r>
            <a:r>
              <a:rPr lang="cs-CZ" sz="3600" dirty="0" smtClean="0"/>
              <a:t>86% </a:t>
            </a:r>
            <a:r>
              <a:rPr lang="cs-CZ" sz="3600" dirty="0"/>
              <a:t>seniorů </a:t>
            </a:r>
            <a:r>
              <a:rPr lang="cs-CZ" sz="3600" dirty="0" smtClean="0"/>
              <a:t>preferuje stávající bydlení</a:t>
            </a:r>
            <a:br>
              <a:rPr lang="cs-CZ" sz="3600" dirty="0" smtClean="0"/>
            </a:br>
            <a:r>
              <a:rPr lang="cs-CZ" sz="3600" dirty="0" smtClean="0"/>
              <a:t>Pouze </a:t>
            </a:r>
            <a:r>
              <a:rPr lang="cs-CZ" sz="3600" dirty="0" smtClean="0"/>
              <a:t>  14</a:t>
            </a:r>
            <a:r>
              <a:rPr lang="cs-CZ" sz="3600" dirty="0" smtClean="0"/>
              <a:t>% seniorů chce bydlet v zařízení pro seniory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657952"/>
            <a:ext cx="9747283" cy="40156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939598"/>
                </a:solidFill>
                <a:cs typeface="Arial" pitchFamily="34" charset="0"/>
              </a:rPr>
              <a:t>Studie o seniorském bydlení – MSK, </a:t>
            </a:r>
            <a:r>
              <a:rPr lang="cs-CZ" sz="2000" b="1" dirty="0" smtClean="0">
                <a:solidFill>
                  <a:srgbClr val="939598"/>
                </a:solidFill>
                <a:cs typeface="Arial" pitchFamily="34" charset="0"/>
              </a:rPr>
              <a:t>VŠB-TU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10</a:t>
            </a:fld>
            <a:endParaRPr lang="cs-CZ" dirty="0"/>
          </a:p>
        </p:txBody>
      </p:sp>
      <p:graphicFrame>
        <p:nvGraphicFramePr>
          <p:cNvPr id="8" name="Graf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15707"/>
              </p:ext>
            </p:extLst>
          </p:nvPr>
        </p:nvGraphicFramePr>
        <p:xfrm>
          <a:off x="1269081" y="2285999"/>
          <a:ext cx="6145510" cy="369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67" y="2623931"/>
            <a:ext cx="3263175" cy="2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67200" y="413556"/>
            <a:ext cx="9484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dirty="0" smtClean="0"/>
              <a:t>Většina seniorů nechce opustit své byty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1" y="1461558"/>
            <a:ext cx="9238950" cy="4212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b="1" dirty="0" smtClean="0"/>
              <a:t>Zachování </a:t>
            </a:r>
            <a:r>
              <a:rPr lang="cs-CZ" sz="2400" b="1" dirty="0"/>
              <a:t>bydlení seniorů v jejich přirozeném prostředí </a:t>
            </a:r>
            <a:r>
              <a:rPr lang="cs-CZ" sz="2400" dirty="0"/>
              <a:t>(v bytě kde strávili velkou část života) po co nejdelší dobu je celospolečenskou prioritou</a:t>
            </a:r>
          </a:p>
          <a:p>
            <a:pPr marL="0" indent="0"/>
            <a:endParaRPr lang="cs-CZ" sz="1000" dirty="0"/>
          </a:p>
          <a:p>
            <a:pPr>
              <a:buFontTx/>
              <a:buChar char="-"/>
            </a:pPr>
            <a:r>
              <a:rPr lang="cs-CZ" sz="2400" b="1" dirty="0"/>
              <a:t>Předčasné odchody do domova důchodců znamenají zvýšené nároky na státní rozpočet </a:t>
            </a:r>
            <a:r>
              <a:rPr lang="cs-CZ" sz="2400" dirty="0"/>
              <a:t>a tvorbu míst v zařízeních pro seniory</a:t>
            </a:r>
          </a:p>
          <a:p>
            <a:pPr marL="0" indent="0"/>
            <a:endParaRPr lang="cs-CZ" sz="1000" dirty="0"/>
          </a:p>
          <a:p>
            <a:pPr>
              <a:buFontTx/>
              <a:buChar char="-"/>
            </a:pPr>
            <a:r>
              <a:rPr lang="cs-CZ" sz="2400" b="1" dirty="0"/>
              <a:t>Jednou z nejčastějších příčin odchodu do domova důchodců je snížená vertikální mobilita seniorů  </a:t>
            </a:r>
            <a:r>
              <a:rPr lang="cs-CZ" sz="2400" dirty="0"/>
              <a:t>žijících ve vícepodlažních domech bez výtahů, zatímco ostatní běžné činnosti bez problémů zvládají</a:t>
            </a:r>
          </a:p>
          <a:p>
            <a:pPr>
              <a:buFontTx/>
              <a:buChar char="-"/>
            </a:pPr>
            <a:endParaRPr lang="cs-CZ" sz="2900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9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9106" y="332390"/>
            <a:ext cx="9484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dirty="0" smtClean="0"/>
              <a:t>56% </a:t>
            </a:r>
            <a:r>
              <a:rPr lang="cs-CZ" sz="3600" dirty="0"/>
              <a:t>seniorů </a:t>
            </a:r>
            <a:r>
              <a:rPr lang="cs-CZ" sz="3600" dirty="0" smtClean="0"/>
              <a:t>má problém s vertikální mobilitou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657952"/>
            <a:ext cx="9747283" cy="40156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939598"/>
                </a:solidFill>
                <a:cs typeface="Arial" pitchFamily="34" charset="0"/>
              </a:rPr>
              <a:t>Studie o seniorském bydlení – MSK, </a:t>
            </a:r>
            <a:r>
              <a:rPr lang="cs-CZ" sz="2000" b="1" dirty="0" smtClean="0">
                <a:solidFill>
                  <a:srgbClr val="939598"/>
                </a:solidFill>
                <a:cs typeface="Arial" pitchFamily="34" charset="0"/>
              </a:rPr>
              <a:t>VŠB-TU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12</a:t>
            </a:fld>
            <a:endParaRPr lang="cs-CZ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165571"/>
              </p:ext>
            </p:extLst>
          </p:nvPr>
        </p:nvGraphicFramePr>
        <p:xfrm>
          <a:off x="2007290" y="2246243"/>
          <a:ext cx="6838536" cy="369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5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9106" y="332390"/>
            <a:ext cx="9484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dirty="0" smtClean="0"/>
              <a:t>Nechybí byty pro seniory, chybí výtahy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657952"/>
            <a:ext cx="9747283" cy="4015605"/>
          </a:xfrm>
        </p:spPr>
        <p:txBody>
          <a:bodyPr>
            <a:normAutofit/>
          </a:bodyPr>
          <a:lstStyle/>
          <a:p>
            <a:r>
              <a:rPr lang="cs-CZ" sz="2000" dirty="0"/>
              <a:t>Téměř 20 000 bytů se nachází v domech se 4 a 5 nadzemními podlažími bez výtahu; žije v nich více než </a:t>
            </a:r>
            <a:r>
              <a:rPr lang="cs-CZ" sz="2000" dirty="0" smtClean="0"/>
              <a:t>5 000 </a:t>
            </a:r>
            <a:r>
              <a:rPr lang="cs-CZ" sz="2000" dirty="0"/>
              <a:t>seniorských domácností ve věku nad 65 let (odhadem </a:t>
            </a:r>
            <a:r>
              <a:rPr lang="cs-CZ" sz="2000" dirty="0" smtClean="0"/>
              <a:t>7 500 </a:t>
            </a:r>
            <a:r>
              <a:rPr lang="cs-CZ" sz="2000" dirty="0"/>
              <a:t>seniorů nad 65 let</a:t>
            </a:r>
            <a:r>
              <a:rPr lang="cs-CZ" sz="2000" dirty="0" smtClean="0"/>
              <a:t>).</a:t>
            </a:r>
          </a:p>
          <a:p>
            <a:endParaRPr lang="cs-CZ" sz="2000" b="1" dirty="0" smtClean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200" y="2428397"/>
            <a:ext cx="9484800" cy="38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67200" y="413556"/>
            <a:ext cx="9484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dirty="0" smtClean="0"/>
              <a:t>Většina seniorů nechce opustit své byty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461558"/>
            <a:ext cx="9747283" cy="4212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b="1" dirty="0" smtClean="0"/>
              <a:t>Je </a:t>
            </a:r>
            <a:r>
              <a:rPr lang="cs-CZ" sz="2400" b="1" dirty="0"/>
              <a:t>nedostatek </a:t>
            </a:r>
            <a:r>
              <a:rPr lang="cs-CZ" sz="2400" b="1" dirty="0" smtClean="0"/>
              <a:t>vhodných</a:t>
            </a:r>
            <a:r>
              <a:rPr lang="cs-CZ" sz="2400" dirty="0" smtClean="0"/>
              <a:t> </a:t>
            </a:r>
            <a:r>
              <a:rPr lang="cs-CZ" sz="2400" dirty="0" smtClean="0"/>
              <a:t>disponibilních </a:t>
            </a:r>
            <a:r>
              <a:rPr lang="cs-CZ" sz="2400" b="1" dirty="0"/>
              <a:t>bytů </a:t>
            </a:r>
            <a:r>
              <a:rPr lang="cs-CZ" sz="2400" dirty="0"/>
              <a:t>(přízemí, výtah</a:t>
            </a:r>
            <a:r>
              <a:rPr lang="cs-CZ" sz="2400" dirty="0" smtClean="0"/>
              <a:t>)</a:t>
            </a:r>
            <a:endParaRPr lang="cs-CZ" sz="2400" b="1" dirty="0" smtClean="0"/>
          </a:p>
          <a:p>
            <a:pPr>
              <a:buFontTx/>
              <a:buChar char="-"/>
            </a:pPr>
            <a:endParaRPr lang="cs-CZ" sz="1000" b="1" dirty="0"/>
          </a:p>
          <a:p>
            <a:pPr>
              <a:buFontTx/>
              <a:buChar char="-"/>
            </a:pPr>
            <a:r>
              <a:rPr lang="cs-CZ" sz="2400" dirty="0" smtClean="0"/>
              <a:t>Jako </a:t>
            </a:r>
            <a:r>
              <a:rPr lang="cs-CZ" sz="2400" dirty="0"/>
              <a:t>možné řešení se jeví </a:t>
            </a:r>
            <a:r>
              <a:rPr lang="cs-CZ" sz="2400" b="1" dirty="0"/>
              <a:t>dovybavení vhodných domů výtahy</a:t>
            </a:r>
            <a:r>
              <a:rPr lang="cs-CZ" sz="2400" dirty="0"/>
              <a:t>, nicméně v důsledku velké investiční náročnosti se neobejde bez určité formy dotací (EU, stát – neomezit „de </a:t>
            </a:r>
            <a:r>
              <a:rPr lang="cs-CZ" sz="2400" dirty="0" err="1"/>
              <a:t>minimis</a:t>
            </a:r>
            <a:r>
              <a:rPr lang="cs-CZ" sz="2400" dirty="0" smtClean="0"/>
              <a:t>“)</a:t>
            </a:r>
          </a:p>
          <a:p>
            <a:pPr>
              <a:buFontTx/>
              <a:buChar char="-"/>
            </a:pPr>
            <a:endParaRPr lang="cs-CZ" sz="1000" dirty="0"/>
          </a:p>
          <a:p>
            <a:pPr>
              <a:buFontTx/>
              <a:buChar char="-"/>
            </a:pPr>
            <a:r>
              <a:rPr lang="cs-CZ" sz="2400" dirty="0" smtClean="0"/>
              <a:t>U </a:t>
            </a:r>
            <a:r>
              <a:rPr lang="cs-CZ" sz="2400" dirty="0"/>
              <a:t>5-ti podlažního domu lze uvažovat s </a:t>
            </a:r>
            <a:r>
              <a:rPr lang="cs-CZ" sz="2400" b="1" dirty="0"/>
              <a:t>náklady na pořízení výtahu ve výši 60 – 95 tis. Kč na bytovou jednotku</a:t>
            </a:r>
            <a:r>
              <a:rPr lang="cs-CZ" sz="2400" dirty="0"/>
              <a:t> v závislosti na počtu bytů na podlaží  (pro porovnání – </a:t>
            </a:r>
            <a:r>
              <a:rPr lang="cs-CZ" sz="2400" b="1" dirty="0"/>
              <a:t>dotační titul Komunitní dům seniorů </a:t>
            </a:r>
            <a:r>
              <a:rPr lang="cs-CZ" sz="2400" dirty="0"/>
              <a:t>podporuje vznik bytové jednotky vhodné pro seniory částkou </a:t>
            </a:r>
            <a:r>
              <a:rPr lang="cs-CZ" sz="2400" b="1" dirty="0"/>
              <a:t>650 000 Kč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900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9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67200" y="413556"/>
            <a:ext cx="9484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dirty="0" smtClean="0"/>
              <a:t>Závěr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395655"/>
            <a:ext cx="9336259" cy="421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200" b="1" dirty="0" smtClean="0"/>
          </a:p>
          <a:p>
            <a:pPr marL="0" indent="0" algn="ctr">
              <a:buNone/>
            </a:pPr>
            <a:r>
              <a:rPr lang="cs-CZ" sz="3200" b="1" dirty="0" smtClean="0"/>
              <a:t> Pro většinu </a:t>
            </a:r>
            <a:r>
              <a:rPr lang="cs-CZ" sz="3200" b="1" dirty="0"/>
              <a:t>seniorů není nutno stavět nové byty, </a:t>
            </a:r>
            <a:r>
              <a:rPr lang="cs-CZ" sz="3200" b="1" dirty="0" smtClean="0"/>
              <a:t> </a:t>
            </a:r>
            <a:endParaRPr lang="cs-CZ" sz="3200" b="1" dirty="0" smtClean="0"/>
          </a:p>
          <a:p>
            <a:pPr marL="0" indent="0" algn="ctr">
              <a:buNone/>
            </a:pPr>
            <a:r>
              <a:rPr lang="cs-CZ" sz="3200" b="1" dirty="0" smtClean="0"/>
              <a:t>   stačily </a:t>
            </a:r>
            <a:r>
              <a:rPr lang="cs-CZ" sz="3200" b="1" dirty="0"/>
              <a:t>by jim výtahy v domech, kde </a:t>
            </a:r>
            <a:r>
              <a:rPr lang="cs-CZ" sz="3200" b="1" dirty="0" smtClean="0"/>
              <a:t>žijí </a:t>
            </a:r>
          </a:p>
          <a:p>
            <a:pPr marL="0" indent="0" algn="ctr">
              <a:buNone/>
            </a:pPr>
            <a:r>
              <a:rPr lang="cs-CZ" sz="3200" b="1" dirty="0" smtClean="0"/>
              <a:t>a dostupné sociální služby.</a:t>
            </a:r>
            <a:endParaRPr lang="cs-CZ" sz="3200" b="1" dirty="0"/>
          </a:p>
          <a:p>
            <a:pPr>
              <a:buFontTx/>
              <a:buChar char="-"/>
            </a:pPr>
            <a:endParaRPr lang="cs-CZ" sz="2900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48" y="3877962"/>
            <a:ext cx="14573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8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9106" y="332390"/>
            <a:ext cx="94848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RESIDOMO – největší poskytovatel nájemního bydlení v ČR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461558"/>
            <a:ext cx="9747283" cy="4212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43 </a:t>
            </a:r>
            <a:r>
              <a:rPr lang="cs-CZ" sz="2000" dirty="0"/>
              <a:t>000  bytů </a:t>
            </a:r>
            <a:r>
              <a:rPr lang="cs-CZ" sz="2000" dirty="0" smtClean="0"/>
              <a:t>v Moravskoslezském kraji – domov pro cca 90 000 lidí</a:t>
            </a:r>
          </a:p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Součást mezinárodní skupiny ROUD HILL specializující se na nemovitostní portfolia po celém světě a nájemní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bydlení v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Verdana" pitchFamily="34" charset="0"/>
              </a:rPr>
              <a:t>Evropě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řadě případů supluje </a:t>
            </a:r>
            <a:r>
              <a:rPr lang="cs-CZ" sz="2000" dirty="0" smtClean="0"/>
              <a:t>bytový </a:t>
            </a:r>
            <a:r>
              <a:rPr lang="cs-CZ" sz="2000" dirty="0"/>
              <a:t>fond </a:t>
            </a:r>
            <a:r>
              <a:rPr lang="cs-CZ" sz="2000" dirty="0" smtClean="0"/>
              <a:t>neexistující </a:t>
            </a:r>
            <a:r>
              <a:rPr lang="cs-CZ" sz="2000" dirty="0"/>
              <a:t>obecní síť </a:t>
            </a:r>
            <a:r>
              <a:rPr lang="cs-CZ" sz="2000" dirty="0" smtClean="0"/>
              <a:t>sociálního bydlení  </a:t>
            </a:r>
            <a:r>
              <a:rPr lang="cs-CZ" sz="2000" b="1" dirty="0" smtClean="0"/>
              <a:t>                                                                                         </a:t>
            </a:r>
            <a:endParaRPr lang="cs-CZ" sz="2000" b="1" dirty="0"/>
          </a:p>
          <a:p>
            <a:endParaRPr lang="cs-CZ" sz="2000" b="1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947" y="3279913"/>
            <a:ext cx="5142629" cy="27788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428" y="3279913"/>
            <a:ext cx="4340426" cy="27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9106" y="332390"/>
            <a:ext cx="94848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15 000 seniorů 65+ žije v bytech RESIDOMO 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461558"/>
            <a:ext cx="9747283" cy="4212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27 %  </a:t>
            </a:r>
            <a:r>
              <a:rPr lang="cs-CZ" sz="2000" dirty="0"/>
              <a:t>bytů </a:t>
            </a:r>
            <a:r>
              <a:rPr lang="cs-CZ" sz="2000" dirty="0" smtClean="0"/>
              <a:t>z celého portfolia je </a:t>
            </a:r>
            <a:r>
              <a:rPr lang="cs-CZ" sz="2000" b="1" dirty="0" smtClean="0"/>
              <a:t>obsazeno nájemníky </a:t>
            </a:r>
            <a:r>
              <a:rPr lang="cs-CZ" sz="2000" b="1" dirty="0"/>
              <a:t>ve věku 65</a:t>
            </a:r>
            <a:r>
              <a:rPr lang="cs-CZ" sz="2000" b="1" dirty="0" smtClean="0"/>
              <a:t>+, polovina z nich žije v jednočlenné domácnosti </a:t>
            </a: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3</a:t>
            </a:fld>
            <a:endParaRPr lang="cs-CZ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656511"/>
              </p:ext>
            </p:extLst>
          </p:nvPr>
        </p:nvGraphicFramePr>
        <p:xfrm>
          <a:off x="1867200" y="2329816"/>
          <a:ext cx="9416706" cy="396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5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9106" y="332390"/>
            <a:ext cx="9484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dirty="0" smtClean="0"/>
              <a:t>RESIDOMO - Seniorské bydlení - 4 pilíře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657952"/>
            <a:ext cx="9747283" cy="4484431"/>
          </a:xfrm>
        </p:spPr>
        <p:txBody>
          <a:bodyPr>
            <a:normAutofit/>
          </a:bodyPr>
          <a:lstStyle/>
          <a:p>
            <a:endParaRPr lang="cs-CZ" sz="2000" b="1" dirty="0" smtClean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9" name="Zaoblený obdélník 8"/>
          <p:cNvSpPr/>
          <p:nvPr/>
        </p:nvSpPr>
        <p:spPr bwMode="auto">
          <a:xfrm>
            <a:off x="2116571" y="2590598"/>
            <a:ext cx="1212957" cy="83820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cs-CZ" sz="12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OCIÁLNÍ</a:t>
            </a:r>
            <a:endParaRPr kumimoji="0" lang="en-GB" sz="12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aoblený obdélník 12"/>
          <p:cNvSpPr/>
          <p:nvPr/>
        </p:nvSpPr>
        <p:spPr bwMode="auto">
          <a:xfrm>
            <a:off x="4411032" y="2606832"/>
            <a:ext cx="1212957" cy="821975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ZDRAVOTNÍ</a:t>
            </a:r>
            <a:endParaRPr kumimoji="0" lang="en-GB" sz="1200" b="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Zaoblený obdélník 14"/>
          <p:cNvSpPr/>
          <p:nvPr/>
        </p:nvSpPr>
        <p:spPr bwMode="auto">
          <a:xfrm>
            <a:off x="6740841" y="2614918"/>
            <a:ext cx="1249716" cy="82197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MOBILITA</a:t>
            </a:r>
            <a:endParaRPr kumimoji="0" lang="en-GB" sz="1200" b="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9218388" y="2614918"/>
            <a:ext cx="1314641" cy="82197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BEZPEČNOST</a:t>
            </a:r>
            <a:endParaRPr kumimoji="0" lang="en-GB" sz="1200" b="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67200" y="3873064"/>
            <a:ext cx="1677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en-GB" sz="1200" dirty="0" smtClean="0">
                <a:solidFill>
                  <a:prstClr val="black"/>
                </a:solidFill>
                <a:latin typeface="Arial"/>
              </a:rPr>
              <a:t>Senior Assistant</a:t>
            </a:r>
            <a:endParaRPr lang="cs-CZ" sz="1200" dirty="0" smtClean="0">
              <a:solidFill>
                <a:prstClr val="black"/>
              </a:solidFill>
              <a:latin typeface="Arial"/>
            </a:endParaRPr>
          </a:p>
          <a:p>
            <a:pPr defTabSz="914400"/>
            <a:r>
              <a:rPr lang="cs-CZ" sz="1200" dirty="0" smtClean="0">
                <a:solidFill>
                  <a:prstClr val="black"/>
                </a:solidFill>
                <a:latin typeface="Arial"/>
              </a:rPr>
              <a:t>      (koordinace)</a:t>
            </a:r>
          </a:p>
          <a:p>
            <a:pPr defTabSz="914400"/>
            <a:r>
              <a:rPr lang="cs-CZ" sz="1200" dirty="0" smtClean="0">
                <a:solidFill>
                  <a:prstClr val="black"/>
                </a:solidFill>
                <a:latin typeface="Arial"/>
              </a:rPr>
              <a:t>-     Sociální služby</a:t>
            </a:r>
            <a:endParaRPr lang="en-GB" sz="1200" dirty="0" smtClean="0">
              <a:solidFill>
                <a:prstClr val="black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r>
              <a:rPr lang="cs-CZ" sz="1200" dirty="0" smtClean="0">
                <a:solidFill>
                  <a:prstClr val="black"/>
                </a:solidFill>
                <a:latin typeface="Arial"/>
              </a:rPr>
              <a:t>Fond Bydleni</a:t>
            </a:r>
            <a:endParaRPr lang="en-GB" sz="1200" dirty="0" smtClean="0">
              <a:solidFill>
                <a:prstClr val="black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r>
              <a:rPr lang="cs-CZ" sz="1200" dirty="0" smtClean="0">
                <a:solidFill>
                  <a:prstClr val="black"/>
                </a:solidFill>
                <a:latin typeface="Arial"/>
              </a:rPr>
              <a:t>Komunitní centra </a:t>
            </a:r>
          </a:p>
          <a:p>
            <a:pPr marL="285750" indent="-285750" defTabSz="914400">
              <a:buFontTx/>
              <a:buChar char="-"/>
            </a:pPr>
            <a:r>
              <a:rPr lang="cs-CZ" sz="1200" dirty="0" smtClean="0">
                <a:solidFill>
                  <a:prstClr val="black"/>
                </a:solidFill>
                <a:latin typeface="Arial"/>
              </a:rPr>
              <a:t>Sociální péče</a:t>
            </a:r>
            <a:endParaRPr lang="en-GB" sz="12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092513" y="3962187"/>
            <a:ext cx="184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1200" dirty="0" smtClean="0">
                <a:solidFill>
                  <a:prstClr val="black"/>
                </a:solidFill>
                <a:latin typeface="Arial"/>
              </a:rPr>
              <a:t>-     </a:t>
            </a:r>
            <a:r>
              <a:rPr lang="en-GB" sz="1200" dirty="0" smtClean="0">
                <a:solidFill>
                  <a:prstClr val="black"/>
                </a:solidFill>
                <a:latin typeface="Arial"/>
              </a:rPr>
              <a:t>Senior Assistant</a:t>
            </a:r>
            <a:endParaRPr lang="cs-CZ" sz="1200" dirty="0" smtClean="0">
              <a:solidFill>
                <a:prstClr val="black"/>
              </a:solidFill>
              <a:latin typeface="Arial"/>
            </a:endParaRPr>
          </a:p>
          <a:p>
            <a:pPr defTabSz="914400"/>
            <a:r>
              <a:rPr lang="cs-CZ" sz="1200" dirty="0">
                <a:solidFill>
                  <a:prstClr val="black"/>
                </a:solidFill>
                <a:latin typeface="Arial"/>
              </a:rPr>
              <a:t> </a:t>
            </a:r>
            <a:r>
              <a:rPr lang="cs-CZ" sz="1200" dirty="0" smtClean="0">
                <a:solidFill>
                  <a:prstClr val="black"/>
                </a:solidFill>
                <a:latin typeface="Arial"/>
              </a:rPr>
              <a:t>     (koordinace)</a:t>
            </a:r>
          </a:p>
          <a:p>
            <a:pPr defTabSz="914400"/>
            <a:r>
              <a:rPr lang="cs-CZ" sz="1200" dirty="0" smtClean="0">
                <a:solidFill>
                  <a:prstClr val="black"/>
                </a:solidFill>
                <a:latin typeface="Arial"/>
              </a:rPr>
              <a:t>-     Zdravotnické služby</a:t>
            </a:r>
          </a:p>
          <a:p>
            <a:pPr defTabSz="914400"/>
            <a:r>
              <a:rPr lang="cs-CZ" sz="1200" dirty="0" smtClean="0">
                <a:solidFill>
                  <a:prstClr val="black"/>
                </a:solidFill>
                <a:latin typeface="Arial"/>
              </a:rPr>
              <a:t>-     Doplňkové služby</a:t>
            </a:r>
            <a:endParaRPr lang="en-GB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214019" y="3962187"/>
            <a:ext cx="1904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en-GB" sz="1200" dirty="0" smtClean="0">
                <a:solidFill>
                  <a:prstClr val="black"/>
                </a:solidFill>
                <a:latin typeface="Arial"/>
              </a:rPr>
              <a:t>Senior Assistant</a:t>
            </a:r>
          </a:p>
          <a:p>
            <a:pPr marL="285750" indent="-285750" defTabSz="914400">
              <a:buFontTx/>
              <a:buChar char="-"/>
            </a:pPr>
            <a:r>
              <a:rPr lang="cs-CZ" sz="1200" dirty="0" smtClean="0">
                <a:solidFill>
                  <a:prstClr val="black"/>
                </a:solidFill>
                <a:latin typeface="Arial"/>
              </a:rPr>
              <a:t>Vertikální mobilita </a:t>
            </a:r>
          </a:p>
          <a:p>
            <a:pPr defTabSz="914400"/>
            <a:r>
              <a:rPr lang="cs-CZ" sz="1200" dirty="0">
                <a:solidFill>
                  <a:prstClr val="black"/>
                </a:solidFill>
                <a:latin typeface="Arial"/>
              </a:rPr>
              <a:t> </a:t>
            </a:r>
            <a:r>
              <a:rPr lang="cs-CZ" sz="1200" dirty="0" smtClean="0">
                <a:solidFill>
                  <a:prstClr val="black"/>
                </a:solidFill>
                <a:latin typeface="Arial"/>
              </a:rPr>
              <a:t>      (výtahy) </a:t>
            </a:r>
            <a:endParaRPr lang="en-GB" sz="1200" dirty="0" smtClean="0">
              <a:solidFill>
                <a:prstClr val="black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r>
              <a:rPr lang="cs-CZ" sz="1200" dirty="0" smtClean="0">
                <a:solidFill>
                  <a:prstClr val="black"/>
                </a:solidFill>
                <a:latin typeface="Arial"/>
              </a:rPr>
              <a:t>Horizontální mobilita </a:t>
            </a:r>
            <a:endParaRPr lang="en-GB" sz="1200" dirty="0" smtClean="0">
              <a:solidFill>
                <a:prstClr val="black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r>
              <a:rPr lang="cs-CZ" sz="1200" dirty="0" smtClean="0">
                <a:solidFill>
                  <a:prstClr val="black"/>
                </a:solidFill>
                <a:latin typeface="Arial"/>
              </a:rPr>
              <a:t>Hodinový manžel </a:t>
            </a:r>
            <a:endParaRPr lang="en-GB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8797831" y="3964104"/>
            <a:ext cx="2137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en-GB" sz="1200" dirty="0" smtClean="0">
                <a:solidFill>
                  <a:prstClr val="black"/>
                </a:solidFill>
                <a:latin typeface="Arial"/>
              </a:rPr>
              <a:t>Senior Assistant</a:t>
            </a:r>
          </a:p>
          <a:p>
            <a:pPr marL="285750" indent="-285750" defTabSz="914400">
              <a:buFontTx/>
              <a:buChar char="-"/>
            </a:pPr>
            <a:r>
              <a:rPr lang="cs-CZ" sz="1200" dirty="0" smtClean="0">
                <a:solidFill>
                  <a:prstClr val="black"/>
                </a:solidFill>
                <a:latin typeface="Arial"/>
              </a:rPr>
              <a:t>Bezpečnostní projekty </a:t>
            </a:r>
            <a:endParaRPr lang="en-GB" sz="1200" dirty="0" smtClean="0">
              <a:solidFill>
                <a:prstClr val="black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r>
              <a:rPr lang="cs-CZ" sz="1200" dirty="0" smtClean="0">
                <a:solidFill>
                  <a:prstClr val="black"/>
                </a:solidFill>
                <a:latin typeface="Arial"/>
              </a:rPr>
              <a:t>Kamery ve společných prostorách</a:t>
            </a:r>
            <a:endParaRPr lang="en-GB" sz="1200" dirty="0" smtClean="0">
              <a:solidFill>
                <a:prstClr val="black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r>
              <a:rPr lang="cs-CZ" sz="1200" dirty="0" smtClean="0">
                <a:solidFill>
                  <a:prstClr val="black"/>
                </a:solidFill>
                <a:latin typeface="Arial"/>
              </a:rPr>
              <a:t>Bezpečnostní kamery </a:t>
            </a:r>
            <a:endParaRPr lang="en-GB" sz="1200" dirty="0" smtClean="0">
              <a:solidFill>
                <a:prstClr val="black"/>
              </a:solidFill>
              <a:latin typeface="Arial"/>
            </a:endParaRPr>
          </a:p>
          <a:p>
            <a:pPr marL="285750" indent="-285750" defTabSz="914400">
              <a:buFontTx/>
              <a:buChar char="-"/>
            </a:pPr>
            <a:r>
              <a:rPr lang="en-GB" sz="1200" dirty="0" smtClean="0">
                <a:solidFill>
                  <a:prstClr val="black"/>
                </a:solidFill>
                <a:latin typeface="Arial"/>
              </a:rPr>
              <a:t>Intercoms</a:t>
            </a:r>
          </a:p>
          <a:p>
            <a:pPr defTabSz="914400"/>
            <a:endParaRPr lang="en-GB" sz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2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67200" y="413556"/>
            <a:ext cx="9484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dirty="0" smtClean="0"/>
              <a:t>Senior Asistent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461558"/>
            <a:ext cx="9747283" cy="42120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</a:rPr>
              <a:t>Sociální </a:t>
            </a:r>
            <a:r>
              <a:rPr lang="cs-CZ" sz="2400" b="1" dirty="0">
                <a:latin typeface="Calibri" panose="020F0502020204030204" pitchFamily="34" charset="0"/>
              </a:rPr>
              <a:t>pomoc seniorům </a:t>
            </a:r>
            <a:r>
              <a:rPr lang="cs-CZ" sz="2400" dirty="0">
                <a:latin typeface="Calibri" panose="020F0502020204030204" pitchFamily="34" charset="0"/>
              </a:rPr>
              <a:t>žijícím v bytech RESIDOMO (zdravotní, sociální a další služby).</a:t>
            </a:r>
          </a:p>
          <a:p>
            <a:r>
              <a:rPr lang="cs-CZ" sz="2400" dirty="0" smtClean="0"/>
              <a:t>Bylo </a:t>
            </a:r>
            <a:r>
              <a:rPr lang="cs-CZ" sz="2400" dirty="0"/>
              <a:t>realizováno 143 místních šetření a 282 požadavků (instalace zdravotních a bezpečnostních pomůcek - madla, řetízky)</a:t>
            </a:r>
          </a:p>
          <a:p>
            <a:r>
              <a:rPr lang="cs-CZ" sz="2400" dirty="0"/>
              <a:t>Spolupráce se školami na </a:t>
            </a:r>
            <a:r>
              <a:rPr lang="cs-CZ" sz="2400" dirty="0" smtClean="0"/>
              <a:t>projektu</a:t>
            </a:r>
          </a:p>
          <a:p>
            <a:pPr marL="0" indent="0">
              <a:buNone/>
            </a:pPr>
            <a:r>
              <a:rPr lang="cs-CZ" sz="2400" dirty="0" smtClean="0"/>
              <a:t>   </a:t>
            </a:r>
            <a:r>
              <a:rPr lang="cs-CZ" sz="2400" dirty="0"/>
              <a:t>„Hodinový vnuk“</a:t>
            </a:r>
          </a:p>
          <a:p>
            <a:r>
              <a:rPr lang="pl-PL" sz="2400" b="1" dirty="0"/>
              <a:t>Služba senior asistent je </a:t>
            </a:r>
            <a:r>
              <a:rPr lang="pl-PL" sz="2400" b="1" dirty="0" smtClean="0"/>
              <a:t>zdarma</a:t>
            </a:r>
            <a:endParaRPr lang="pl-PL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8" name="Zástupný symbol pro obsah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31" y="3366655"/>
            <a:ext cx="3759269" cy="26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Senior Asistent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927125" y="124897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 </a:t>
            </a:r>
            <a:endParaRPr lang="cs-CZ" sz="1600" b="1" dirty="0"/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			                </a:t>
            </a:r>
            <a:r>
              <a:rPr lang="cs-CZ" sz="1200" dirty="0"/>
              <a:t>Koordinátor spolupracuje s příslušnými poskytovateli služeb</a:t>
            </a:r>
          </a:p>
          <a:p>
            <a:pPr marL="342900" indent="-342900">
              <a:buAutoNum type="arabicPeriod"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i="1" u="sng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1927126" y="287868"/>
            <a:ext cx="8299535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21" y="4090514"/>
            <a:ext cx="2633975" cy="1975481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 flipV="1">
            <a:off x="4289530" y="2601606"/>
            <a:ext cx="1824338" cy="1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Obráze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72" y="1760030"/>
            <a:ext cx="1907129" cy="1343282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4021800" y="2242816"/>
            <a:ext cx="3169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100" dirty="0"/>
              <a:t> </a:t>
            </a:r>
            <a:r>
              <a:rPr lang="cs-CZ" sz="1200" dirty="0"/>
              <a:t>Hovor seniora na linku Senior Asistent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244282" y="1104226"/>
            <a:ext cx="3856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100" dirty="0"/>
              <a:t>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927126" y="3772528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cs-CZ" sz="11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1217" y="6393026"/>
            <a:ext cx="892981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1200" dirty="0"/>
              <a:t>Senior Asistent tel.: 840 400 400 (pondělí - pátek, 8.00 – 18.00, od 1.6.2016 + sobota - neděle 8.00-16.00)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74" y="1858379"/>
            <a:ext cx="1989665" cy="1496228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H="1" flipV="1">
            <a:off x="4209536" y="3103312"/>
            <a:ext cx="2253339" cy="187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9035335" y="2012377"/>
            <a:ext cx="1486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MĚSTSKÝ ÚŘAD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601535" y="2592567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LÉKAŘ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359470" y="1383530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SOCIÁLNÍ ÚŘAD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 flipV="1">
            <a:off x="8646630" y="2818633"/>
            <a:ext cx="850249" cy="2394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8313593" y="2303816"/>
            <a:ext cx="783849" cy="2194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8172560" y="1758468"/>
            <a:ext cx="862774" cy="2005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8583828" y="3307115"/>
            <a:ext cx="67550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9251093" y="3307115"/>
            <a:ext cx="24713" cy="20310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H="1">
            <a:off x="6890761" y="5325763"/>
            <a:ext cx="2385044" cy="8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867200" y="247502"/>
            <a:ext cx="9484800" cy="63832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RESIDOMO Fond bydlení </a:t>
            </a:r>
            <a:endParaRPr lang="cs-CZ" sz="2000" b="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083826"/>
            <a:ext cx="9484800" cy="577417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600" dirty="0" smtClean="0"/>
              <a:t>Z fondu je formou slevy z nájmu poskytován </a:t>
            </a:r>
            <a:r>
              <a:rPr lang="cs-CZ" sz="1600" b="1" dirty="0" smtClean="0"/>
              <a:t>příspěvek ve výši až 600 Kč měsíčně osaměle žijícím seniorům nad 60 let</a:t>
            </a:r>
            <a:r>
              <a:rPr lang="cs-CZ" sz="1600" dirty="0" smtClean="0"/>
              <a:t>, kteří v plné výši pobírají státní příspěvek na bydlení a přesto jsou jejich náklady stále vyšší než náklady normativní. Příspěvek může být čerpán opakovaně, vždy však max. po dobu tří měsíců, po které je nájemci vyplácen přiznaný příspěvek na bydlení.</a:t>
            </a:r>
            <a:endParaRPr lang="cs-CZ" sz="1600" dirty="0"/>
          </a:p>
          <a:p>
            <a:pPr marL="361950" lvl="0" indent="-130175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7</a:t>
            </a:fld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867200" y="2646408"/>
          <a:ext cx="9258000" cy="3060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3000"/>
                <a:gridCol w="1543000"/>
                <a:gridCol w="1543000"/>
                <a:gridCol w="1543000"/>
                <a:gridCol w="1543000"/>
                <a:gridCol w="1543000"/>
              </a:tblGrid>
              <a:tr h="6008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Období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Přijatých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žádostí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Schválených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žádostí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žadatelů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Zamítnutých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žádostí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slevách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poskytnuto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</a:tr>
              <a:tr h="3074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2 225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1 831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    677    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2 386 263 Kč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</a:tr>
              <a:tr h="3074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3 189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2 865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 1 112    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3 952 194 Kč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</a:tr>
              <a:tr h="3074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4 593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4 220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 1 532    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5 831 921 Kč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</a:tr>
              <a:tr h="3074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4 912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4 384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 1 516    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528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6 042 607 Kč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</a:tr>
              <a:tr h="3074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5 073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4 365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 1 592    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708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6 127 590 Kč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</a:tr>
              <a:tr h="3074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5 641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5 066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 1 755    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575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7 247 958 Kč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</a:tr>
              <a:tr h="3074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3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5 907</a:t>
                      </a:r>
                      <a:endParaRPr lang="cs-CZ" sz="13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   1 871    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9 500 000 Kč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</a:tr>
              <a:tr h="3074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4450" marR="44450" marT="0" marB="0" anchor="ctr">
                    <a:solidFill>
                      <a:srgbClr val="B5D8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25 633</a:t>
                      </a:r>
                      <a:endParaRPr lang="cs-CZ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28 638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 10 055    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2 902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cs-CZ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41 088 533 Kč</a:t>
                      </a:r>
                    </a:p>
                  </a:txBody>
                  <a:tcPr marL="44450" marR="44450" marT="0" marB="0" anchor="ctr">
                    <a:solidFill>
                      <a:srgbClr val="009F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867199" y="352668"/>
            <a:ext cx="94848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Programy pro seniory 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867199" y="1420938"/>
            <a:ext cx="8620079" cy="5023061"/>
          </a:xfrm>
        </p:spPr>
        <p:txBody>
          <a:bodyPr>
            <a:noAutofit/>
          </a:bodyPr>
          <a:lstStyle/>
          <a:p>
            <a:pPr algn="just"/>
            <a:r>
              <a:rPr lang="cs-CZ" sz="1500" b="1" u="sng" dirty="0">
                <a:latin typeface="Calibri" panose="020F0502020204030204" pitchFamily="34" charset="0"/>
              </a:rPr>
              <a:t>Komunitní centra</a:t>
            </a:r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cs-CZ" sz="1500" b="1" dirty="0">
                <a:latin typeface="Calibri" panose="020F0502020204030204" pitchFamily="34" charset="0"/>
              </a:rPr>
              <a:t>Komunitní centrum Archa (Ostrava-Poruba) </a:t>
            </a:r>
            <a:r>
              <a:rPr lang="cs-CZ" sz="1500" dirty="0">
                <a:latin typeface="Calibri" panose="020F0502020204030204" pitchFamily="34" charset="0"/>
              </a:rPr>
              <a:t>- komunitní centrum pro seniory žijící v bytech RESIDOMO a jejich volnočasové aktivity (setkání, přednášky, kluby), které bylo otevřeno v roce </a:t>
            </a:r>
            <a:r>
              <a:rPr lang="cs-CZ" sz="1500" dirty="0" smtClean="0">
                <a:latin typeface="Calibri" panose="020F0502020204030204" pitchFamily="34" charset="0"/>
              </a:rPr>
              <a:t>2015</a:t>
            </a:r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endParaRPr lang="cs-CZ" sz="1500" dirty="0">
              <a:latin typeface="Calibri" panose="020F0502020204030204" pitchFamily="34" charset="0"/>
            </a:endParaRPr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cs-CZ" sz="1500" b="1" dirty="0">
                <a:latin typeface="Calibri" panose="020F0502020204030204" pitchFamily="34" charset="0"/>
              </a:rPr>
              <a:t>Centrum Lučina (Havířov) </a:t>
            </a:r>
            <a:r>
              <a:rPr lang="cs-CZ" sz="1500" dirty="0">
                <a:latin typeface="Calibri" panose="020F0502020204030204" pitchFamily="34" charset="0"/>
              </a:rPr>
              <a:t>– druhé komunitní centrum pro aktivní veřejnost (senioři, matky s dětmi, handicapované osoby atd.) bylo otevřeno v říjnu </a:t>
            </a:r>
            <a:r>
              <a:rPr lang="cs-CZ" sz="1500" dirty="0" smtClean="0">
                <a:latin typeface="Calibri" panose="020F0502020204030204" pitchFamily="34" charset="0"/>
              </a:rPr>
              <a:t>2017</a:t>
            </a:r>
            <a:r>
              <a:rPr lang="cs-CZ" sz="1500" dirty="0" smtClean="0">
                <a:latin typeface="Calibri" panose="020F0502020204030204" pitchFamily="34" charset="0"/>
              </a:rPr>
              <a:t>.</a:t>
            </a:r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endParaRPr lang="cs-CZ" sz="1500" dirty="0" smtClean="0">
              <a:latin typeface="Calibri" panose="020F0502020204030204" pitchFamily="34" charset="0"/>
            </a:endParaRPr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cs-CZ" sz="1500" b="1" dirty="0" smtClean="0">
                <a:latin typeface="Calibri" panose="020F0502020204030204" pitchFamily="34" charset="0"/>
              </a:rPr>
              <a:t>Komunitní centrum v Karviné</a:t>
            </a:r>
            <a:r>
              <a:rPr lang="cs-CZ" sz="1500" dirty="0" smtClean="0">
                <a:latin typeface="Calibri" panose="020F0502020204030204" pitchFamily="34" charset="0"/>
              </a:rPr>
              <a:t> – třetí komunitní centrum bude otevřeno v únoru 2018 v lokalitě Karviná </a:t>
            </a:r>
          </a:p>
          <a:p>
            <a:endParaRPr lang="cs-CZ" sz="1000" b="1" u="sng" dirty="0" smtClean="0">
              <a:latin typeface="Calibri" panose="020F0502020204030204" pitchFamily="34" charset="0"/>
            </a:endParaRPr>
          </a:p>
          <a:p>
            <a:pPr marL="0" indent="0">
              <a:buNone/>
              <a:tabLst>
                <a:tab pos="355600" algn="l"/>
              </a:tabLst>
            </a:pPr>
            <a:endParaRPr lang="cs-CZ" sz="1500" dirty="0" smtClean="0"/>
          </a:p>
          <a:p>
            <a:pPr marL="539750" indent="-215900">
              <a:buFont typeface="Wingdings" panose="05000000000000000000" pitchFamily="2" charset="2"/>
              <a:buChar char="§"/>
            </a:pPr>
            <a:endParaRPr lang="cs-CZ" sz="15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6331" y="3728808"/>
            <a:ext cx="2593049" cy="15571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/>
          <a:srcRect l="3086" t="67895" r="15142" b="2124"/>
          <a:stretch/>
        </p:blipFill>
        <p:spPr>
          <a:xfrm>
            <a:off x="8429817" y="3728808"/>
            <a:ext cx="2468974" cy="116547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9932" y="4186801"/>
            <a:ext cx="2419333" cy="15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9106" y="332390"/>
            <a:ext cx="9484800" cy="132556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dirty="0" smtClean="0"/>
              <a:t>87</a:t>
            </a:r>
            <a:r>
              <a:rPr lang="cs-CZ" sz="3600" dirty="0"/>
              <a:t>% seniorů je spokojeno se stávajícím bydlením</a:t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867200" y="1461558"/>
            <a:ext cx="9747283" cy="421200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939598"/>
                </a:solidFill>
                <a:cs typeface="Arial" pitchFamily="34" charset="0"/>
              </a:rPr>
              <a:t>Studie o seniorském bydlení – MSK, VŠB-TU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307A-2923-4BC7-8B9C-EA66E65F0B82}" type="slidenum">
              <a:rPr lang="cs-CZ" smtClean="0"/>
              <a:pPr/>
              <a:t>9</a:t>
            </a:fld>
            <a:endParaRPr lang="cs-CZ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285185"/>
              </p:ext>
            </p:extLst>
          </p:nvPr>
        </p:nvGraphicFramePr>
        <p:xfrm>
          <a:off x="1267693" y="2135754"/>
          <a:ext cx="5331889" cy="353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23" y="2428395"/>
            <a:ext cx="2734089" cy="20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IDOMO 16x9">
  <a:themeElements>
    <a:clrScheme name="Residomo">
      <a:dk1>
        <a:sysClr val="windowText" lastClr="000000"/>
      </a:dk1>
      <a:lt1>
        <a:sysClr val="window" lastClr="FFFFFF"/>
      </a:lt1>
      <a:dk2>
        <a:srgbClr val="616365"/>
      </a:dk2>
      <a:lt2>
        <a:srgbClr val="E7E6E6"/>
      </a:lt2>
      <a:accent1>
        <a:srgbClr val="009FDA"/>
      </a:accent1>
      <a:accent2>
        <a:srgbClr val="BED600"/>
      </a:accent2>
      <a:accent3>
        <a:srgbClr val="616365"/>
      </a:accent3>
      <a:accent4>
        <a:srgbClr val="FFC000"/>
      </a:accent4>
      <a:accent5>
        <a:srgbClr val="0563C1"/>
      </a:accent5>
      <a:accent6>
        <a:srgbClr val="70AD47"/>
      </a:accent6>
      <a:hlink>
        <a:srgbClr val="009FDA"/>
      </a:hlink>
      <a:folHlink>
        <a:srgbClr val="009FD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DOMO_prezentace_16x9.potx" id="{38051436-31DF-43BA-A1FE-CC91BF04B8EF}" vid="{EFC770FE-63C8-4AF1-9902-0793F1A24B9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PG Byty">
    <a:dk1>
      <a:srgbClr val="000000"/>
    </a:dk1>
    <a:lt1>
      <a:sysClr val="window" lastClr="FFFFFF"/>
    </a:lt1>
    <a:dk2>
      <a:srgbClr val="4D4D4D"/>
    </a:dk2>
    <a:lt2>
      <a:srgbClr val="C9B8A8"/>
    </a:lt2>
    <a:accent1>
      <a:srgbClr val="F5B726"/>
    </a:accent1>
    <a:accent2>
      <a:srgbClr val="8CC63F"/>
    </a:accent2>
    <a:accent3>
      <a:srgbClr val="EF4B23"/>
    </a:accent3>
    <a:accent4>
      <a:srgbClr val="236ED8"/>
    </a:accent4>
    <a:accent5>
      <a:srgbClr val="E0751B"/>
    </a:accent5>
    <a:accent6>
      <a:srgbClr val="048F01"/>
    </a:accent6>
    <a:hlink>
      <a:srgbClr val="0000FF"/>
    </a:hlink>
    <a:folHlink>
      <a:srgbClr val="800080"/>
    </a:folHlink>
  </a:clrScheme>
  <a:fontScheme name="Custom 2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RESIDOMO_prezentace_16x9</Template>
  <TotalTime>0</TotalTime>
  <Words>746</Words>
  <Application>Microsoft Office PowerPoint</Application>
  <PresentationFormat>Širokoúhlá obrazovka</PresentationFormat>
  <Paragraphs>171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RESIDOMO 16x9</vt:lpstr>
      <vt:lpstr>RESIDOMO</vt:lpstr>
      <vt:lpstr>RESIDOMO – největší poskytovatel nájemního bydlení v ČR </vt:lpstr>
      <vt:lpstr>15 000 seniorů 65+ žije v bytech RESIDOMO  </vt:lpstr>
      <vt:lpstr>  RESIDOMO - Seniorské bydlení - 4 pilíře </vt:lpstr>
      <vt:lpstr> Senior Asistent  </vt:lpstr>
      <vt:lpstr>Senior Asistent</vt:lpstr>
      <vt:lpstr>RESIDOMO Fond bydlení </vt:lpstr>
      <vt:lpstr>Programy pro seniory  </vt:lpstr>
      <vt:lpstr> 87% seniorů je spokojeno se stávajícím bydlením  </vt:lpstr>
      <vt:lpstr>  Většina 86% seniorů preferuje stávající bydlení Pouze   14% seniorů chce bydlet v zařízení pro seniory </vt:lpstr>
      <vt:lpstr> Většina seniorů nechce opustit své byty  </vt:lpstr>
      <vt:lpstr> 56% seniorů má problém s vertikální mobilitou </vt:lpstr>
      <vt:lpstr> Nechybí byty pro seniory, chybí výtahy </vt:lpstr>
      <vt:lpstr> Většina seniorů nechce opustit své byty  </vt:lpstr>
      <vt:lpstr> Závěr  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2017-10-31T08:48:44Z</dcterms:created>
  <dcterms:modified xsi:type="dcterms:W3CDTF">2017-11-23T13:05:40Z</dcterms:modified>
</cp:coreProperties>
</file>