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4"/>
  </p:notesMasterIdLst>
  <p:handoutMasterIdLst>
    <p:handoutMasterId r:id="rId25"/>
  </p:handoutMasterIdLst>
  <p:sldIdLst>
    <p:sldId id="336" r:id="rId3"/>
    <p:sldId id="359" r:id="rId4"/>
    <p:sldId id="405" r:id="rId5"/>
    <p:sldId id="406" r:id="rId6"/>
    <p:sldId id="407" r:id="rId7"/>
    <p:sldId id="317" r:id="rId8"/>
    <p:sldId id="408" r:id="rId9"/>
    <p:sldId id="409" r:id="rId10"/>
    <p:sldId id="376" r:id="rId11"/>
    <p:sldId id="382" r:id="rId12"/>
    <p:sldId id="383" r:id="rId13"/>
    <p:sldId id="385" r:id="rId14"/>
    <p:sldId id="386" r:id="rId15"/>
    <p:sldId id="410" r:id="rId16"/>
    <p:sldId id="411" r:id="rId17"/>
    <p:sldId id="388" r:id="rId18"/>
    <p:sldId id="396" r:id="rId19"/>
    <p:sldId id="400" r:id="rId20"/>
    <p:sldId id="399" r:id="rId21"/>
    <p:sldId id="403" r:id="rId22"/>
    <p:sldId id="337" r:id="rId2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11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57"/>
    <a:srgbClr val="1DA333"/>
    <a:srgbClr val="006600"/>
    <a:srgbClr val="97D157"/>
    <a:srgbClr val="2BA53F"/>
    <a:srgbClr val="98B5D8"/>
    <a:srgbClr val="B9CDE5"/>
    <a:srgbClr val="B4DE86"/>
    <a:srgbClr val="FFD03B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2" autoAdjust="0"/>
  </p:normalViewPr>
  <p:slideViewPr>
    <p:cSldViewPr showGuides="1">
      <p:cViewPr varScale="1">
        <p:scale>
          <a:sx n="56" d="100"/>
          <a:sy n="56" d="100"/>
        </p:scale>
        <p:origin x="908" y="41"/>
      </p:cViewPr>
      <p:guideLst>
        <p:guide orient="horz" pos="2024"/>
        <p:guide pos="1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56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pgre.eu\RPG%20Byty\DSS\Ekonomick&#233;%20odd&#283;len&#237;\Controlling\AD%20HOC%20reporty\r&#367;zn&#233;\Grafy_prezentace%20ARCH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13939797741792E-2"/>
          <c:y val="0.18878706199460915"/>
          <c:w val="0.57860120566213624"/>
          <c:h val="0.73574123989218332"/>
        </c:manualLayout>
      </c:layout>
      <c:ofPieChart>
        <c:ofPieType val="bar"/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fld id="{6BEEF6C0-977A-4AF8-A8FC-DE044DBD986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288CF2D-461B-4C95-B0FC-661E434389C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5FDE715-EF99-454B-B9EA-18EB7F8FA1B1}" type="CELLRANGE">
                      <a:rPr lang="cs-CZ"/>
                      <a:pPr>
                        <a:defRPr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'Senior statistiky'!$L$90:$L$94</c:f>
              <c:strCache>
                <c:ptCount val="5"/>
                <c:pt idx="0">
                  <c:v>Počet obsazených bytů</c:v>
                </c:pt>
                <c:pt idx="1">
                  <c:v>Počet obsazených bytů (věk 65+)</c:v>
                </c:pt>
                <c:pt idx="2">
                  <c:v>Osob v bytě 0-1</c:v>
                </c:pt>
                <c:pt idx="3">
                  <c:v>Osob v bytě 2</c:v>
                </c:pt>
                <c:pt idx="4">
                  <c:v>Osob v bytě 3+</c:v>
                </c:pt>
              </c:strCache>
            </c:strRef>
          </c:cat>
          <c:val>
            <c:numRef>
              <c:f>'Senior statistiky'!$M$90:$M$94</c:f>
              <c:numCache>
                <c:formatCode>General</c:formatCode>
                <c:ptCount val="5"/>
                <c:pt idx="0" formatCode="0%">
                  <c:v>2.7112810707456982</c:v>
                </c:pt>
                <c:pt idx="2" formatCode="0%">
                  <c:v>0.52</c:v>
                </c:pt>
                <c:pt idx="3" formatCode="0%">
                  <c:v>0.4</c:v>
                </c:pt>
                <c:pt idx="4" formatCode="0%">
                  <c:v>0.08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'Senior statistiky'!$M$90:$M$94</c15:f>
                <c15:dlblRangeCache>
                  <c:ptCount val="5"/>
                  <c:pt idx="0">
                    <c:v>271%</c:v>
                  </c:pt>
                  <c:pt idx="2">
                    <c:v>52%</c:v>
                  </c:pt>
                  <c:pt idx="3">
                    <c:v>40%</c:v>
                  </c:pt>
                  <c:pt idx="4">
                    <c:v>8%</c:v>
                  </c:pt>
                </c15:dlblRangeCache>
              </c15:datalabelsRange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54"/>
        <c:splitType val="cust"/>
        <c:custSplit>
          <c:secondPiePt val="1"/>
          <c:secondPiePt val="2"/>
          <c:secondPiePt val="3"/>
          <c:secondPiePt val="4"/>
        </c:custSplit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'slide 9'!$A$2</c:f>
              <c:strCache>
                <c:ptCount val="1"/>
                <c:pt idx="0">
                  <c:v>procenta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00B451"/>
              </a:solidFill>
              <a:ln w="19050"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FFFF21"/>
              </a:solidFill>
              <a:ln w="19050"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9'!$B$3:$B$5</c:f>
              <c:strCache>
                <c:ptCount val="3"/>
                <c:pt idx="0">
                  <c:v>spokojeni a nic nám nechybí</c:v>
                </c:pt>
                <c:pt idx="1">
                  <c:v>spokojeni, ale s ohledem na věk máme menší problémy</c:v>
                </c:pt>
                <c:pt idx="2">
                  <c:v>spokojeni, s ohledem na věk máme velké problémy</c:v>
                </c:pt>
              </c:strCache>
            </c:strRef>
          </c:cat>
          <c:val>
            <c:numRef>
              <c:f>'slide 9'!$A$3:$A$5</c:f>
              <c:numCache>
                <c:formatCode>0%</c:formatCode>
                <c:ptCount val="3"/>
                <c:pt idx="0">
                  <c:v>0.51</c:v>
                </c:pt>
                <c:pt idx="1">
                  <c:v>0.36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'slide 10'!$A$9:$A$14</c:f>
              <c:strCache>
                <c:ptCount val="6"/>
                <c:pt idx="0">
                  <c:v>1%</c:v>
                </c:pt>
                <c:pt idx="1">
                  <c:v>1%</c:v>
                </c:pt>
                <c:pt idx="2">
                  <c:v>3%</c:v>
                </c:pt>
                <c:pt idx="3">
                  <c:v>6%</c:v>
                </c:pt>
                <c:pt idx="4">
                  <c:v>9%</c:v>
                </c:pt>
                <c:pt idx="5">
                  <c:v>22%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10'!$B$9:$B$14</c:f>
              <c:strCache>
                <c:ptCount val="6"/>
                <c:pt idx="0">
                  <c:v>drahé bydlení</c:v>
                </c:pt>
                <c:pt idx="1">
                  <c:v>nízké sociální příspěvky</c:v>
                </c:pt>
                <c:pt idx="2">
                  <c:v>mobilita - do schodů</c:v>
                </c:pt>
                <c:pt idx="3">
                  <c:v>finance, důchody</c:v>
                </c:pt>
                <c:pt idx="4">
                  <c:v>pohyb, chůze</c:v>
                </c:pt>
                <c:pt idx="5">
                  <c:v>zdraví</c:v>
                </c:pt>
              </c:strCache>
            </c:strRef>
          </c:cat>
          <c:val>
            <c:numRef>
              <c:f>'slide 10'!$A$9:$A$14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0.03</c:v>
                </c:pt>
                <c:pt idx="3">
                  <c:v>0.06</c:v>
                </c:pt>
                <c:pt idx="4">
                  <c:v>0.09</c:v>
                </c:pt>
                <c:pt idx="5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6294752"/>
        <c:axId val="566292008"/>
      </c:barChart>
      <c:catAx>
        <c:axId val="56629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6292008"/>
        <c:crosses val="autoZero"/>
        <c:auto val="1"/>
        <c:lblAlgn val="ctr"/>
        <c:lblOffset val="100"/>
        <c:noMultiLvlLbl val="0"/>
      </c:catAx>
      <c:valAx>
        <c:axId val="566292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6629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11'!$B$3:$B$4</c:f>
              <c:strCache>
                <c:ptCount val="2"/>
                <c:pt idx="0">
                  <c:v>stávající bydlení</c:v>
                </c:pt>
                <c:pt idx="1">
                  <c:v>bydlení v zařízení pro seniory</c:v>
                </c:pt>
              </c:strCache>
            </c:strRef>
          </c:cat>
          <c:val>
            <c:numRef>
              <c:f>'slide 11'!$A$3:$A$4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4211710378308"/>
          <c:y val="4.634018672740095E-2"/>
          <c:w val="0.62092218735815918"/>
          <c:h val="0.907319626545198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C3FC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'slide 12'!$B$3:$B$5</c:f>
              <c:strCache>
                <c:ptCount val="3"/>
                <c:pt idx="0">
                  <c:v>opravit starý výtah</c:v>
                </c:pt>
                <c:pt idx="1">
                  <c:v>vybudovat výtah (chybí)</c:v>
                </c:pt>
                <c:pt idx="2">
                  <c:v>upravit vstup do objektu</c:v>
                </c:pt>
              </c:strCache>
            </c:strRef>
          </c:cat>
          <c:val>
            <c:numRef>
              <c:f>'slide 12'!$A$3:$A$5</c:f>
              <c:numCache>
                <c:formatCode>0.0%</c:formatCode>
                <c:ptCount val="3"/>
                <c:pt idx="0">
                  <c:v>0.14899999999999999</c:v>
                </c:pt>
                <c:pt idx="1">
                  <c:v>0.34699999999999998</c:v>
                </c:pt>
                <c:pt idx="2">
                  <c:v>0.56399999999999995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6280640"/>
        <c:axId val="566295536"/>
      </c:barChart>
      <c:catAx>
        <c:axId val="56628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6295536"/>
        <c:crosses val="autoZero"/>
        <c:auto val="1"/>
        <c:lblAlgn val="ctr"/>
        <c:lblOffset val="100"/>
        <c:noMultiLvlLbl val="0"/>
      </c:catAx>
      <c:valAx>
        <c:axId val="566295536"/>
        <c:scaling>
          <c:orientation val="minMax"/>
        </c:scaling>
        <c:delete val="1"/>
        <c:axPos val="b"/>
        <c:numFmt formatCode="0.0%" sourceLinked="0"/>
        <c:majorTickMark val="none"/>
        <c:minorTickMark val="none"/>
        <c:tickLblPos val="nextTo"/>
        <c:crossAx val="56628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061926469717599"/>
          <c:y val="4.634018672740095E-2"/>
          <c:w val="0.63925542201961605"/>
          <c:h val="0.907319626545198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C3FC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'slide 13'!$B$3:$B$5</c:f>
              <c:strCache>
                <c:ptCount val="3"/>
                <c:pt idx="0">
                  <c:v>změnit prahy pro pohyb</c:v>
                </c:pt>
                <c:pt idx="1">
                  <c:v>úprava záchodu</c:v>
                </c:pt>
                <c:pt idx="2">
                  <c:v>úprava koupelny</c:v>
                </c:pt>
              </c:strCache>
            </c:strRef>
          </c:cat>
          <c:val>
            <c:numRef>
              <c:f>'slide 13'!$A$3:$A$5</c:f>
              <c:numCache>
                <c:formatCode>0.0%</c:formatCode>
                <c:ptCount val="3"/>
                <c:pt idx="0">
                  <c:v>0.47599999999999998</c:v>
                </c:pt>
                <c:pt idx="1">
                  <c:v>0.498</c:v>
                </c:pt>
                <c:pt idx="2">
                  <c:v>0.64900000000000002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6289656"/>
        <c:axId val="566287696"/>
      </c:barChart>
      <c:catAx>
        <c:axId val="566289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6287696"/>
        <c:crosses val="autoZero"/>
        <c:auto val="1"/>
        <c:lblAlgn val="ctr"/>
        <c:lblOffset val="100"/>
        <c:noMultiLvlLbl val="0"/>
      </c:catAx>
      <c:valAx>
        <c:axId val="566287696"/>
        <c:scaling>
          <c:orientation val="minMax"/>
        </c:scaling>
        <c:delete val="1"/>
        <c:axPos val="b"/>
        <c:numFmt formatCode="0.0%" sourceLinked="0"/>
        <c:majorTickMark val="none"/>
        <c:minorTickMark val="none"/>
        <c:tickLblPos val="nextTo"/>
        <c:crossAx val="566289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Byty dle počtu nadzemních</a:t>
            </a:r>
            <a:r>
              <a:rPr lang="cs-CZ" sz="14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podlaží 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(Výtah A/N) se seniory nad 65+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12713081864791614"/>
          <c:y val="0.15092206055711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7882965964513092E-2"/>
          <c:y val="0.2588572443251882"/>
          <c:w val="0.95568982177444028"/>
          <c:h val="0.58008201060810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'Senior statistiky'!$K$156</c:f>
              <c:strCache>
                <c:ptCount val="1"/>
                <c:pt idx="0">
                  <c:v>Počet bytů celkem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'Senior statistiky'!$L$155:$P$155</c:f>
              <c:strCache>
                <c:ptCount val="5"/>
                <c:pt idx="0">
                  <c:v>0-2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6+</c:v>
                </c:pt>
              </c:strCache>
            </c:strRef>
          </c:cat>
          <c:val>
            <c:numRef>
              <c:f>'Senior statistiky'!$L$156:$P$156</c:f>
              <c:numCache>
                <c:formatCode>General</c:formatCode>
                <c:ptCount val="5"/>
                <c:pt idx="0">
                  <c:v>5271</c:v>
                </c:pt>
                <c:pt idx="1">
                  <c:v>5231</c:v>
                </c:pt>
                <c:pt idx="2">
                  <c:v>13467</c:v>
                </c:pt>
                <c:pt idx="3">
                  <c:v>6942</c:v>
                </c:pt>
                <c:pt idx="4">
                  <c:v>12172</c:v>
                </c:pt>
              </c:numCache>
            </c:numRef>
          </c:val>
        </c:ser>
        <c:ser>
          <c:idx val="1"/>
          <c:order val="1"/>
          <c:tx>
            <c:strRef>
              <c:f>'Senior statistiky'!$K$157</c:f>
              <c:strCache>
                <c:ptCount val="1"/>
                <c:pt idx="0">
                  <c:v>Počet seniorů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'Senior statistiky'!$L$155:$P$155</c:f>
              <c:strCache>
                <c:ptCount val="5"/>
                <c:pt idx="0">
                  <c:v>0-2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6+</c:v>
                </c:pt>
              </c:strCache>
            </c:strRef>
          </c:cat>
          <c:val>
            <c:numRef>
              <c:f>'Senior statistiky'!$L$157:$P$157</c:f>
              <c:numCache>
                <c:formatCode>General</c:formatCode>
                <c:ptCount val="5"/>
                <c:pt idx="0">
                  <c:v>1137</c:v>
                </c:pt>
                <c:pt idx="1">
                  <c:v>1173</c:v>
                </c:pt>
                <c:pt idx="2">
                  <c:v>3388</c:v>
                </c:pt>
                <c:pt idx="3">
                  <c:v>1939</c:v>
                </c:pt>
                <c:pt idx="4">
                  <c:v>2823</c:v>
                </c:pt>
              </c:numCache>
            </c:numRef>
          </c:val>
        </c:ser>
        <c:ser>
          <c:idx val="2"/>
          <c:order val="2"/>
          <c:tx>
            <c:strRef>
              <c:f>'Senior statistiky'!$K$158</c:f>
              <c:strCache>
                <c:ptCount val="1"/>
                <c:pt idx="0">
                  <c:v>Počet bytů s výtahem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'Senior statistiky'!$L$155:$P$155</c:f>
              <c:strCache>
                <c:ptCount val="5"/>
                <c:pt idx="0">
                  <c:v>0-2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6+</c:v>
                </c:pt>
              </c:strCache>
            </c:strRef>
          </c:cat>
          <c:val>
            <c:numRef>
              <c:f>'Senior statistiky'!$L$158:$P$158</c:f>
              <c:numCache>
                <c:formatCode>General</c:formatCode>
                <c:ptCount val="5"/>
                <c:pt idx="0">
                  <c:v>54</c:v>
                </c:pt>
                <c:pt idx="1">
                  <c:v>0</c:v>
                </c:pt>
                <c:pt idx="2">
                  <c:v>84</c:v>
                </c:pt>
                <c:pt idx="3">
                  <c:v>946</c:v>
                </c:pt>
                <c:pt idx="4">
                  <c:v>11267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566281032"/>
        <c:axId val="566284168"/>
      </c:barChart>
      <c:catAx>
        <c:axId val="56628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66284168"/>
        <c:crosses val="autoZero"/>
        <c:auto val="1"/>
        <c:lblAlgn val="ctr"/>
        <c:lblOffset val="100"/>
        <c:noMultiLvlLbl val="0"/>
      </c:catAx>
      <c:valAx>
        <c:axId val="566284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628103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0.23888</cdr:x>
      <cdr:y>0.50519</cdr:y>
    </cdr:from>
    <cdr:to>
      <cdr:x>0.37036</cdr:x>
      <cdr:y>0.60688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839344" y="2001078"/>
          <a:ext cx="1012371" cy="402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2000" b="1" dirty="0" smtClean="0"/>
            <a:t>27 %</a:t>
          </a:r>
          <a:endParaRPr lang="cs-CZ" sz="2000" b="1" dirty="0"/>
        </a:p>
      </cdr:txBody>
    </cdr:sp>
  </cdr:relSizeAnchor>
  <cdr:relSizeAnchor xmlns:cdr="http://schemas.openxmlformats.org/drawingml/2006/chartDrawing">
    <cdr:from>
      <cdr:x>0.12892</cdr:x>
      <cdr:y>0.04051</cdr:y>
    </cdr:from>
    <cdr:to>
      <cdr:x>0.24768</cdr:x>
      <cdr:y>0.27136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992672" y="1604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B0946-C0C3-4495-A274-F54A8E3BF1C4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0766-51B5-4D18-938D-1499235915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19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2D7-E7D2-4529-A2FF-EF925BC579D9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EA35E-0598-407C-9DA0-5A16E6AB2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7885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EA35E-0598-407C-9DA0-5A16E6AB2344}" type="slidenum">
              <a:rPr lang="cs-CZ" smtClean="0"/>
              <a:t>1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13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66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908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46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531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117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63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126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1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143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91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683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056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EA35E-0598-407C-9DA0-5A16E6AB2344}" type="slidenum">
              <a:rPr lang="cs-CZ" smtClean="0">
                <a:solidFill>
                  <a:prstClr val="black"/>
                </a:solidFill>
              </a:rPr>
              <a:pPr/>
              <a:t>21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13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10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38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582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7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97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69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A2B83-FFF3-4E62-8534-1927CAE473FE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3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30. 4. 2013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43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30. 4. 2013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3864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30. 4. 2013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595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A66AE-28AA-41F4-A077-F6EF3C227FA5}" type="datetime1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6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3C46F7-17AA-4720-87F5-83AB2F297127}" type="datetime1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24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D8616-9F24-4C16-87C5-8EC99820F7B1}" type="datetime1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32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F922B4-BC54-4911-82A1-6C8681807FDF}" type="datetime1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22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590B37-A883-4DB7-8E3C-5A33A6F5163A}" type="datetime1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52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5E72-D192-4291-928E-8833D9AF2E00}" type="datetime1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5119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38191E-9ABF-48E2-A89C-E08D5B70285D}" type="datetime1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169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276357-577C-4DC3-B646-8635D4344D7F}" type="datetime1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79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30. 4. 2013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3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CB22A5-DDAB-43F4-ADB0-5FA7E35B92A0}" type="datetime1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8005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8AFE1-2485-40C5-8619-FB7168FDA0F2}" type="datetime1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6695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C36EA6-2506-401F-BB9E-A4A7E6066C9F}" type="datetime1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2487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30. 4. 2013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53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30. 4. 2013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55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30. 4. 2013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65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30. 4. 2013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842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30. 4. 2013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346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30. 4. 2013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285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30. 4. 2013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915E00-7F1A-4669-807E-FDBFC7D01C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459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0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1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6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hyperlink" Target="mailto:senior@rpgre.e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4797152"/>
            <a:ext cx="8239726" cy="1395097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prstClr val="white"/>
                </a:solidFill>
                <a:cs typeface="Arial" pitchFamily="34" charset="0"/>
              </a:rPr>
              <a:t>Sociální program RPG - senioři</a:t>
            </a:r>
          </a:p>
          <a:p>
            <a:r>
              <a:rPr lang="cs-CZ" sz="2400" b="1" dirty="0" smtClean="0">
                <a:solidFill>
                  <a:prstClr val="white"/>
                </a:solidFill>
                <a:cs typeface="Arial" pitchFamily="34" charset="0"/>
              </a:rPr>
              <a:t>1. 11. 2016</a:t>
            </a:r>
          </a:p>
        </p:txBody>
      </p:sp>
    </p:spTree>
    <p:extLst>
      <p:ext uri="{BB962C8B-B14F-4D97-AF65-F5344CB8AC3E}">
        <p14:creationId xmlns:p14="http://schemas.microsoft.com/office/powerpoint/2010/main" val="2081388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/>
        </p:nvSpPr>
        <p:spPr>
          <a:xfrm>
            <a:off x="107504" y="720000"/>
            <a:ext cx="8872021" cy="1377000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/>
              <a:t>  Nespokojenost s bydlením </a:t>
            </a:r>
            <a:endParaRPr lang="cs-CZ" sz="2800" b="1" dirty="0"/>
          </a:p>
          <a:p>
            <a:r>
              <a:rPr lang="cs-CZ" sz="2800" b="1" dirty="0" smtClean="0"/>
              <a:t>- Převážně zdraví a pohyb u 31% respondentů</a:t>
            </a:r>
          </a:p>
          <a:p>
            <a:r>
              <a:rPr lang="cs-CZ" sz="2800" b="1" dirty="0" smtClean="0"/>
              <a:t>- Drahé bydlení a finance pouze u 7% respondentů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10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7380312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Studie o seniorském bydlení – MSK, VŠB-TU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4749" y="2492896"/>
            <a:ext cx="8326296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Studii provedla VŠB – TU, EKF, 2015,  vzorek 450 seniorů  </a:t>
            </a:r>
            <a:endParaRPr lang="cs-CZ" sz="1700" b="1" dirty="0">
              <a:solidFill>
                <a:prstClr val="black">
                  <a:lumMod val="75000"/>
                  <a:lumOff val="25000"/>
                </a:prstClr>
              </a:solidFill>
              <a:ea typeface="Verdana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92D050"/>
              </a:buClr>
              <a:buSzPct val="150000"/>
              <a:buNone/>
            </a:pPr>
            <a:r>
              <a:rPr lang="cs-CZ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899592" y="3195164"/>
            <a:ext cx="453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smtClean="0">
                <a:latin typeface="Calibri" panose="020F0502020204030204" pitchFamily="34" charset="0"/>
              </a:rPr>
              <a:t>Příčiny </a:t>
            </a:r>
            <a:r>
              <a:rPr lang="cs-CZ" b="1" dirty="0">
                <a:latin typeface="Calibri" panose="020F0502020204030204" pitchFamily="34" charset="0"/>
              </a:rPr>
              <a:t>nespokojenosti se stávajícím bydlením</a:t>
            </a:r>
            <a:endParaRPr lang="cs-CZ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Graf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10858"/>
              </p:ext>
            </p:extLst>
          </p:nvPr>
        </p:nvGraphicFramePr>
        <p:xfrm>
          <a:off x="544749" y="3564496"/>
          <a:ext cx="5206421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"/>
            <a:ext cx="1907704" cy="5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78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/>
        </p:nvSpPr>
        <p:spPr>
          <a:xfrm>
            <a:off x="251520" y="720000"/>
            <a:ext cx="8627640" cy="1844904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b="1" dirty="0" smtClean="0"/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Většina 86% respondentů preferuje stávající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   bydlení</a:t>
            </a:r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Pouze 14% respondentů chce bydlet v zařízení pro seniory</a:t>
            </a:r>
          </a:p>
          <a:p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11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7380312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Studie o seniorském bydlení – MSK, VŠB-TU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1560" y="2614371"/>
            <a:ext cx="8326296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Studii provedla VŠB – TU, EKF, 2015,  vzorek 450 seniorů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  <a:endParaRPr lang="cs-CZ" sz="1800" b="1" dirty="0">
              <a:solidFill>
                <a:prstClr val="black">
                  <a:lumMod val="75000"/>
                  <a:lumOff val="25000"/>
                </a:prstClr>
              </a:solidFill>
              <a:ea typeface="Verdana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92D050"/>
              </a:buClr>
              <a:buSzPct val="150000"/>
              <a:buNone/>
            </a:pPr>
            <a:r>
              <a:rPr lang="cs-CZ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37583" y="3131676"/>
            <a:ext cx="407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</a:rPr>
              <a:t>Preference způsobu seniorského bydlení </a:t>
            </a:r>
            <a:endParaRPr lang="cs-CZ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Graf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562001"/>
              </p:ext>
            </p:extLst>
          </p:nvPr>
        </p:nvGraphicFramePr>
        <p:xfrm>
          <a:off x="533586" y="3501008"/>
          <a:ext cx="5085072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89040"/>
            <a:ext cx="2628900" cy="17430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"/>
            <a:ext cx="1907704" cy="5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/>
        </p:nvSpPr>
        <p:spPr>
          <a:xfrm>
            <a:off x="360000" y="720000"/>
            <a:ext cx="8519160" cy="948600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/>
              <a:t>Problém s vertikální mobilitou, vstup do objektu - 54% respondentů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12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7380312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Studie o seniorském bydlení – MSK, VŠB-TU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52864" y="2132856"/>
            <a:ext cx="8326296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Studii provedla VŠB – TU, EKF, 2015,  vzorek 450 seniorů  </a:t>
            </a:r>
            <a:endParaRPr lang="cs-CZ" sz="1700" b="1" dirty="0">
              <a:solidFill>
                <a:prstClr val="black">
                  <a:lumMod val="75000"/>
                  <a:lumOff val="25000"/>
                </a:prstClr>
              </a:solidFill>
              <a:ea typeface="Verdana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92D050"/>
              </a:buClr>
              <a:buSzPct val="150000"/>
              <a:buNone/>
            </a:pPr>
            <a:r>
              <a:rPr lang="cs-CZ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899592" y="2830990"/>
            <a:ext cx="7007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Potřeby seniorských domácností z hlediska vertikální mobility</a:t>
            </a:r>
            <a:endParaRPr lang="cs-CZ" dirty="0"/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583452"/>
              </p:ext>
            </p:extLst>
          </p:nvPr>
        </p:nvGraphicFramePr>
        <p:xfrm>
          <a:off x="556177" y="3356992"/>
          <a:ext cx="50673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"/>
            <a:ext cx="1907704" cy="5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35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/>
        </p:nvSpPr>
        <p:spPr>
          <a:xfrm>
            <a:off x="360000" y="720000"/>
            <a:ext cx="8519160" cy="979200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/>
              <a:t>Problém s </a:t>
            </a:r>
            <a:r>
              <a:rPr lang="cs-CZ" sz="2800" b="1" dirty="0" smtClean="0"/>
              <a:t>horizontální </a:t>
            </a:r>
            <a:r>
              <a:rPr lang="cs-CZ" sz="2800" b="1" dirty="0"/>
              <a:t>mobilitou, </a:t>
            </a:r>
            <a:r>
              <a:rPr lang="cs-CZ" sz="2800" b="1" dirty="0" smtClean="0"/>
              <a:t>úprava koupelen - 65% </a:t>
            </a:r>
            <a:r>
              <a:rPr lang="cs-CZ" sz="2800" b="1" dirty="0"/>
              <a:t>respondentů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13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7380312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 </a:t>
            </a:r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Studie o seniorském bydlení – MSK, </a:t>
            </a:r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VŠB-TU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52864" y="2211244"/>
            <a:ext cx="8326296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Studii provedla VŠB – TU, EKF, 2015,  vzorek 450 seniorů  </a:t>
            </a:r>
            <a:endParaRPr lang="cs-CZ" sz="1700" b="1" dirty="0">
              <a:solidFill>
                <a:prstClr val="black">
                  <a:lumMod val="75000"/>
                  <a:lumOff val="25000"/>
                </a:prstClr>
              </a:solidFill>
              <a:ea typeface="Verdana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92D050"/>
              </a:buClr>
              <a:buSzPct val="150000"/>
              <a:buNone/>
            </a:pPr>
            <a:r>
              <a:rPr lang="cs-CZ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899592" y="2881877"/>
            <a:ext cx="6298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</a:rPr>
              <a:t>Potřeby seniorských domácností z hlediska horizontální mobility</a:t>
            </a:r>
            <a:endParaRPr lang="cs-CZ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092553"/>
              </p:ext>
            </p:extLst>
          </p:nvPr>
        </p:nvGraphicFramePr>
        <p:xfrm>
          <a:off x="552864" y="3296350"/>
          <a:ext cx="50673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"/>
            <a:ext cx="1907704" cy="5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33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   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692642" y="2701011"/>
            <a:ext cx="8532440" cy="769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SzPct val="150000"/>
              <a:buFont typeface="Wingdings" pitchFamily="2" charset="2"/>
              <a:buChar char="§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0" y="0"/>
            <a:ext cx="7380312" cy="5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smtClean="0">
                <a:solidFill>
                  <a:srgbClr val="939598"/>
                </a:solidFill>
                <a:cs typeface="Arial" pitchFamily="34" charset="0"/>
              </a:rPr>
              <a:t>   Program pro seniory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r>
              <a:rPr lang="cs-CZ" sz="14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14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4" name="Obdélník 43"/>
          <p:cNvSpPr/>
          <p:nvPr/>
        </p:nvSpPr>
        <p:spPr bwMode="auto">
          <a:xfrm>
            <a:off x="5183804" y="4435220"/>
            <a:ext cx="954015" cy="7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Zaoblený obdélník 44"/>
          <p:cNvSpPr/>
          <p:nvPr/>
        </p:nvSpPr>
        <p:spPr bwMode="auto">
          <a:xfrm>
            <a:off x="764850" y="2888772"/>
            <a:ext cx="1212957" cy="83820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1200" b="1" u="sng" dirty="0" smtClean="0">
                <a:solidFill>
                  <a:schemeClr val="tx1"/>
                </a:solidFill>
              </a:rPr>
              <a:t>S</a:t>
            </a:r>
            <a:r>
              <a:rPr lang="cs-CZ" sz="1200" b="1" u="sng" dirty="0" smtClean="0">
                <a:solidFill>
                  <a:schemeClr val="tx1"/>
                </a:solidFill>
              </a:rPr>
              <a:t>OCIÁLNÍ</a:t>
            </a:r>
            <a:endParaRPr lang="en-GB" sz="1200" b="1" u="sng" dirty="0">
              <a:solidFill>
                <a:schemeClr val="tx1"/>
              </a:solidFill>
            </a:endParaRPr>
          </a:p>
        </p:txBody>
      </p:sp>
      <p:cxnSp>
        <p:nvCxnSpPr>
          <p:cNvPr id="46" name="Přímá spojnice 45"/>
          <p:cNvCxnSpPr/>
          <p:nvPr/>
        </p:nvCxnSpPr>
        <p:spPr>
          <a:xfrm>
            <a:off x="8479332" y="20671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aoblený obdélník 46"/>
          <p:cNvSpPr/>
          <p:nvPr/>
        </p:nvSpPr>
        <p:spPr bwMode="auto">
          <a:xfrm>
            <a:off x="2900284" y="2898653"/>
            <a:ext cx="1212957" cy="82197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sz="1200" u="sng" dirty="0" smtClean="0">
                <a:solidFill>
                  <a:schemeClr val="tx1"/>
                </a:solidFill>
              </a:rPr>
              <a:t>ZDRAVOTNÍ</a:t>
            </a:r>
            <a:endParaRPr lang="en-GB" sz="1200" u="sng" dirty="0">
              <a:solidFill>
                <a:schemeClr val="tx1"/>
              </a:solidFill>
            </a:endParaRPr>
          </a:p>
        </p:txBody>
      </p:sp>
      <p:sp>
        <p:nvSpPr>
          <p:cNvPr id="48" name="Zaoblený obdélník 47"/>
          <p:cNvSpPr/>
          <p:nvPr/>
        </p:nvSpPr>
        <p:spPr bwMode="auto">
          <a:xfrm>
            <a:off x="6872293" y="2898653"/>
            <a:ext cx="1314641" cy="82197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sz="1200" u="sng" smtClean="0">
                <a:solidFill>
                  <a:schemeClr val="tx1"/>
                </a:solidFill>
              </a:rPr>
              <a:t>BEZPEČNOST</a:t>
            </a:r>
            <a:endParaRPr lang="en-GB" sz="1200" u="sng" dirty="0">
              <a:solidFill>
                <a:schemeClr val="tx1"/>
              </a:solidFill>
            </a:endParaRPr>
          </a:p>
        </p:txBody>
      </p:sp>
      <p:sp>
        <p:nvSpPr>
          <p:cNvPr id="49" name="Zaoblený obdélník 48"/>
          <p:cNvSpPr/>
          <p:nvPr/>
        </p:nvSpPr>
        <p:spPr bwMode="auto">
          <a:xfrm>
            <a:off x="4867909" y="2898653"/>
            <a:ext cx="1249716" cy="82197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sz="1200" u="sng" dirty="0" smtClean="0">
                <a:solidFill>
                  <a:schemeClr val="tx1"/>
                </a:solidFill>
              </a:rPr>
              <a:t>MOBILITA</a:t>
            </a:r>
            <a:endParaRPr lang="en-GB" sz="1200" u="sng" dirty="0">
              <a:solidFill>
                <a:schemeClr val="tx1"/>
              </a:solidFill>
            </a:endParaRPr>
          </a:p>
        </p:txBody>
      </p:sp>
      <p:cxnSp>
        <p:nvCxnSpPr>
          <p:cNvPr id="50" name="Přímá spojnice 49"/>
          <p:cNvCxnSpPr/>
          <p:nvPr/>
        </p:nvCxnSpPr>
        <p:spPr>
          <a:xfrm flipV="1">
            <a:off x="1976150" y="3294066"/>
            <a:ext cx="873884" cy="6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V="1">
            <a:off x="4067128" y="3300378"/>
            <a:ext cx="770150" cy="1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6068828" y="3300950"/>
            <a:ext cx="76952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492503" y="4079088"/>
            <a:ext cx="1744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200" dirty="0" smtClean="0"/>
              <a:t>Senior Assistant</a:t>
            </a:r>
            <a:endParaRPr lang="cs-CZ" sz="1200" dirty="0" smtClean="0"/>
          </a:p>
          <a:p>
            <a:r>
              <a:rPr lang="cs-CZ" sz="1200" dirty="0" smtClean="0"/>
              <a:t>      (koordinace)</a:t>
            </a:r>
          </a:p>
          <a:p>
            <a:r>
              <a:rPr lang="cs-CZ" sz="1200" dirty="0" smtClean="0"/>
              <a:t>-     Sociální služby</a:t>
            </a:r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en-GB" sz="1200" dirty="0" smtClean="0"/>
              <a:t>RPG </a:t>
            </a:r>
            <a:r>
              <a:rPr lang="cs-CZ" sz="1200" dirty="0" smtClean="0"/>
              <a:t>Fond Bydleni</a:t>
            </a:r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cs-CZ" sz="1200" dirty="0" smtClean="0"/>
              <a:t>Komunitní centra </a:t>
            </a:r>
          </a:p>
          <a:p>
            <a:pPr marL="285750" indent="-285750">
              <a:buFontTx/>
              <a:buChar char="-"/>
            </a:pPr>
            <a:r>
              <a:rPr lang="cs-CZ" sz="1200" dirty="0" smtClean="0"/>
              <a:t>Sociální péče</a:t>
            </a:r>
            <a:endParaRPr lang="en-GB" sz="1200" dirty="0" smtClean="0"/>
          </a:p>
        </p:txBody>
      </p:sp>
      <p:sp>
        <p:nvSpPr>
          <p:cNvPr id="55" name="TextovéPole 54"/>
          <p:cNvSpPr txBox="1"/>
          <p:nvPr/>
        </p:nvSpPr>
        <p:spPr>
          <a:xfrm>
            <a:off x="2555776" y="4079088"/>
            <a:ext cx="1849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-     </a:t>
            </a:r>
            <a:r>
              <a:rPr lang="en-GB" sz="1200" dirty="0" smtClean="0"/>
              <a:t>Senior Assistant</a:t>
            </a:r>
            <a:endParaRPr lang="cs-CZ" sz="1200" dirty="0" smtClean="0"/>
          </a:p>
          <a:p>
            <a:r>
              <a:rPr lang="cs-CZ" sz="1200" dirty="0"/>
              <a:t> </a:t>
            </a:r>
            <a:r>
              <a:rPr lang="cs-CZ" sz="1200" dirty="0" smtClean="0"/>
              <a:t>     (koordinace)</a:t>
            </a:r>
          </a:p>
          <a:p>
            <a:r>
              <a:rPr lang="cs-CZ" sz="1200" dirty="0" smtClean="0"/>
              <a:t>-     Zdravotnické služby</a:t>
            </a:r>
          </a:p>
          <a:p>
            <a:r>
              <a:rPr lang="cs-CZ" sz="1200" dirty="0" smtClean="0"/>
              <a:t>-     Doplňkové služby</a:t>
            </a:r>
            <a:endParaRPr lang="en-GB" sz="1200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4514065" y="4069442"/>
            <a:ext cx="1904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200" dirty="0" smtClean="0"/>
              <a:t>Senior Assistant</a:t>
            </a:r>
          </a:p>
          <a:p>
            <a:pPr marL="285750" indent="-285750">
              <a:buFontTx/>
              <a:buChar char="-"/>
            </a:pPr>
            <a:r>
              <a:rPr lang="cs-CZ" sz="1200" dirty="0" smtClean="0"/>
              <a:t>Vertikální mobilita </a:t>
            </a:r>
          </a:p>
          <a:p>
            <a:r>
              <a:rPr lang="cs-CZ" sz="1200" dirty="0"/>
              <a:t> </a:t>
            </a:r>
            <a:r>
              <a:rPr lang="cs-CZ" sz="1200" dirty="0" smtClean="0"/>
              <a:t>      (výtahy) </a:t>
            </a:r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cs-CZ" sz="1200" dirty="0" smtClean="0"/>
              <a:t>Horizontální mobilita </a:t>
            </a:r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cs-CZ" sz="1200" dirty="0" smtClean="0"/>
              <a:t>Hodinový manžel </a:t>
            </a:r>
            <a:endParaRPr lang="en-GB" sz="1200" dirty="0"/>
          </a:p>
        </p:txBody>
      </p:sp>
      <p:sp>
        <p:nvSpPr>
          <p:cNvPr id="57" name="Rounded Rectangle 6"/>
          <p:cNvSpPr/>
          <p:nvPr/>
        </p:nvSpPr>
        <p:spPr>
          <a:xfrm>
            <a:off x="360000" y="720000"/>
            <a:ext cx="8563737" cy="771305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RPG Seniorské bydlení - 4 pilíře</a:t>
            </a:r>
            <a:endParaRPr lang="en-US" sz="28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6682943" y="4069442"/>
            <a:ext cx="2137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200" dirty="0" smtClean="0"/>
              <a:t>Senior Assistant</a:t>
            </a:r>
          </a:p>
          <a:p>
            <a:pPr marL="285750" indent="-285750">
              <a:buFontTx/>
              <a:buChar char="-"/>
            </a:pPr>
            <a:r>
              <a:rPr lang="cs-CZ" sz="1200" dirty="0" smtClean="0"/>
              <a:t>Bezpečnostní projekty </a:t>
            </a:r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cs-CZ" sz="1200" dirty="0" smtClean="0"/>
              <a:t>Kamery ve společných prostorách</a:t>
            </a:r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cs-CZ" sz="1200" dirty="0" smtClean="0"/>
              <a:t>Bezpečnostní kamery </a:t>
            </a:r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en-GB" sz="1200" dirty="0" smtClean="0"/>
              <a:t>Intercoms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7577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   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611560" y="2060848"/>
            <a:ext cx="8532440" cy="769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SzPct val="150000"/>
              <a:buFont typeface="Wingdings" pitchFamily="2" charset="2"/>
              <a:buChar char="§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0" y="0"/>
            <a:ext cx="7380312" cy="5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smtClean="0">
                <a:solidFill>
                  <a:srgbClr val="939598"/>
                </a:solidFill>
                <a:cs typeface="Arial" pitchFamily="34" charset="0"/>
              </a:rPr>
              <a:t>   Program pro seniory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r>
              <a:rPr lang="cs-CZ" sz="14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15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ounded Rectangle 6"/>
          <p:cNvSpPr/>
          <p:nvPr/>
        </p:nvSpPr>
        <p:spPr>
          <a:xfrm>
            <a:off x="359995" y="720000"/>
            <a:ext cx="8715756" cy="765000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Nechybí byty pro seniory, chybí výtahy</a:t>
            </a:r>
            <a:endParaRPr lang="en-US" sz="28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Zástupný symbol pro číslo snímku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Zástupný symbol pro text 1"/>
          <p:cNvSpPr txBox="1">
            <a:spLocks/>
          </p:cNvSpPr>
          <p:nvPr/>
        </p:nvSpPr>
        <p:spPr>
          <a:xfrm>
            <a:off x="611559" y="1750125"/>
            <a:ext cx="8075240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Téměř </a:t>
            </a:r>
            <a:r>
              <a:rPr lang="cs-CZ" sz="1600" dirty="0"/>
              <a:t>20 000 bytů se nachází v domech se 4 a 5 nadzemními podlažími bez výtahu; žije v nich více než 5000 seniorských domácností ve věku nad 65 let </a:t>
            </a:r>
            <a:r>
              <a:rPr lang="cs-CZ" sz="1600" dirty="0" smtClean="0"/>
              <a:t>(odhadem </a:t>
            </a:r>
            <a:r>
              <a:rPr lang="cs-CZ" sz="1600" dirty="0"/>
              <a:t>7500 seniorů nad 65 let</a:t>
            </a:r>
            <a:r>
              <a:rPr lang="cs-CZ" sz="1600" dirty="0" smtClean="0"/>
              <a:t>).</a:t>
            </a:r>
            <a:endParaRPr lang="cs-CZ" sz="1600" dirty="0"/>
          </a:p>
        </p:txBody>
      </p:sp>
      <p:graphicFrame>
        <p:nvGraphicFramePr>
          <p:cNvPr id="24" name="Graf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882140"/>
              </p:ext>
            </p:extLst>
          </p:nvPr>
        </p:nvGraphicFramePr>
        <p:xfrm>
          <a:off x="447360" y="2132856"/>
          <a:ext cx="7931224" cy="318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Obdélník 24"/>
          <p:cNvSpPr/>
          <p:nvPr/>
        </p:nvSpPr>
        <p:spPr>
          <a:xfrm>
            <a:off x="611559" y="5494576"/>
            <a:ext cx="75300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Závěr:</a:t>
            </a:r>
          </a:p>
          <a:p>
            <a:pPr algn="just">
              <a:buClr>
                <a:srgbClr val="92D050"/>
              </a:buClr>
              <a:buSzPct val="120000"/>
            </a:pPr>
            <a:r>
              <a:rPr lang="cs-CZ" sz="1700" b="1" dirty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cs-CZ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    </a:t>
            </a:r>
            <a:r>
              <a:rPr lang="cs-CZ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Pro mnoho seniorů není nutno stavět nové byty, </a:t>
            </a:r>
          </a:p>
          <a:p>
            <a:pPr indent="360363" algn="just">
              <a:buClr>
                <a:srgbClr val="92D050"/>
              </a:buClr>
              <a:buSzPct val="100000"/>
            </a:pPr>
            <a:r>
              <a:rPr lang="cs-CZ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stačily </a:t>
            </a: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by jim výtahy v domech, kde žijí.</a:t>
            </a:r>
          </a:p>
        </p:txBody>
      </p:sp>
      <p:pic>
        <p:nvPicPr>
          <p:cNvPr id="26" name="Picture 1" descr="C:\Users\R506955\AppData\Local\Microsoft\Windows\Temporary Internet Files\Content.Outlook\ERDRN7KA\Haví²ov Hlavní t²ída (4).tif"/>
          <p:cNvPicPr>
            <a:picLocks noChangeAspect="1" noChangeArrowheads="1"/>
          </p:cNvPicPr>
          <p:nvPr/>
        </p:nvPicPr>
        <p:blipFill>
          <a:blip r:embed="rId5"/>
          <a:srcRect r="12242" b="1125"/>
          <a:stretch>
            <a:fillRect/>
          </a:stretch>
        </p:blipFill>
        <p:spPr bwMode="gray">
          <a:xfrm>
            <a:off x="6382040" y="5193899"/>
            <a:ext cx="1996544" cy="149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496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/>
        </p:nvSpPr>
        <p:spPr>
          <a:xfrm>
            <a:off x="539551" y="980728"/>
            <a:ext cx="8280921" cy="771239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Seniorům nechybí zákon o sociálním bydlení</a:t>
            </a:r>
            <a:endParaRPr lang="en-US" sz="28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16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b="1" dirty="0">
                <a:solidFill>
                  <a:srgbClr val="939598"/>
                </a:solidFill>
                <a:cs typeface="Arial" pitchFamily="34" charset="0"/>
              </a:rPr>
              <a:t>Program pro seniory</a:t>
            </a:r>
            <a:endParaRPr lang="en-US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Zástupný symbol pro text 1"/>
          <p:cNvSpPr txBox="1">
            <a:spLocks/>
          </p:cNvSpPr>
          <p:nvPr/>
        </p:nvSpPr>
        <p:spPr>
          <a:xfrm>
            <a:off x="539551" y="1966442"/>
            <a:ext cx="8075240" cy="42392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Senioři chtějí bydlet ve stávajících domovech – nepotřebují na to nový zákon o sociálním bydlení – nepotřebují sociální byty – nepotřebují nad sebou sociální službu;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Zachovejme seniorům svobodu v rozhodování o tom, kde a jak budou bydlet – nechme je na svobodném trhu s byty – nenuťme je chodit za úředníky řešit svou bytovou situaci;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Případnou finanční nedostatečnost k pokrytí nákladů na bydlení (týká se zejména single seniorů) řeší naprosto dostatečně stávající systém dávek (příspěvky na bydlení);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Návrh zákona o SB chrání a zvýhodňuje skupinu lidí, kteří nikdy nepracovali a ani pracovat nechtějí a znevýhodňuje lidi, kteří celý život pracovali a měli relativně nízký příjem – přímo se týká seniorů;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Návrh zákona zmenší skupinu osob, kteří dnes dosáhnou na příspěvek na bydlení – tato skutečnost významně zasáhne velký počet seniorů (výpočty viz tabulky níže) – ZHORŠENÍ STÁVAJÍCHO STAVU;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Návrh zákona bude testovat seniory na majetek!!! Dnes tomu tak není (u </a:t>
            </a:r>
            <a:r>
              <a:rPr lang="cs-CZ" sz="1600" dirty="0" err="1" smtClean="0"/>
              <a:t>PnB</a:t>
            </a:r>
            <a:r>
              <a:rPr lang="cs-CZ" sz="1600" dirty="0" smtClean="0"/>
              <a:t>)!</a:t>
            </a:r>
          </a:p>
          <a:p>
            <a:pPr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endParaRPr lang="cs-CZ" sz="1700" dirty="0"/>
          </a:p>
        </p:txBody>
      </p:sp>
      <p:sp>
        <p:nvSpPr>
          <p:cNvPr id="12" name="Rectangle 3"/>
          <p:cNvSpPr/>
          <p:nvPr/>
        </p:nvSpPr>
        <p:spPr>
          <a:xfrm>
            <a:off x="0" y="-10476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Návrh zákona o SB a senioři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"/>
            <a:ext cx="1907704" cy="5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4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/>
        </p:nvSpPr>
        <p:spPr>
          <a:xfrm>
            <a:off x="359999" y="720004"/>
            <a:ext cx="8724346" cy="760268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Seniorům nechybí zákon o sociálním bydlení</a:t>
            </a:r>
            <a:endParaRPr lang="en-US" sz="28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17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b="1" dirty="0">
                <a:solidFill>
                  <a:srgbClr val="939598"/>
                </a:solidFill>
                <a:cs typeface="Arial" pitchFamily="34" charset="0"/>
              </a:rPr>
              <a:t>Program pro seniory</a:t>
            </a:r>
            <a:endParaRPr lang="en-US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0" y="0"/>
            <a:ext cx="7380312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Návrh zákona o SB a senioři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1811941"/>
            <a:ext cx="8406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</a:rPr>
              <a:t>Výpočet nevýhodnosti návrhu zákona o SB oproti stávajícímu stavu </a:t>
            </a:r>
          </a:p>
          <a:p>
            <a:r>
              <a:rPr lang="cs-CZ" b="1" dirty="0" smtClean="0">
                <a:latin typeface="Calibri" panose="020F0502020204030204" pitchFamily="34" charset="0"/>
              </a:rPr>
              <a:t>(platí zejména pro seniory a nízkopříjmové skupiny):</a:t>
            </a:r>
          </a:p>
          <a:p>
            <a:endParaRPr lang="cs-CZ" b="1" dirty="0">
              <a:latin typeface="Calibri" panose="020F0502020204030204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Senior s příjmem nad 11,000 Kč/měsíčně už nebude mít nárok na příspěvek na bydlení.</a:t>
            </a:r>
            <a:endParaRPr lang="cs-CZ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214912"/>
              </p:ext>
            </p:extLst>
          </p:nvPr>
        </p:nvGraphicFramePr>
        <p:xfrm>
          <a:off x="551412" y="3212976"/>
          <a:ext cx="670560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Worksheet" r:id="rId4" imgW="6705510" imgH="3362310" progId="Excel.Sheet.12">
                  <p:embed/>
                </p:oleObj>
              </mc:Choice>
              <mc:Fallback>
                <p:oleObj name="Worksheet" r:id="rId4" imgW="6705510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412" y="3212976"/>
                        <a:ext cx="6705600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"/>
            <a:ext cx="1907704" cy="5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65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/>
        </p:nvSpPr>
        <p:spPr>
          <a:xfrm>
            <a:off x="359998" y="720004"/>
            <a:ext cx="8748069" cy="982909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Seniorům nechybí zákon o sociálním bydlení – zásadní chyby návrhu zákona o SB</a:t>
            </a:r>
            <a:endParaRPr lang="en-US" sz="28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18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b="1" dirty="0">
                <a:solidFill>
                  <a:srgbClr val="939598"/>
                </a:solidFill>
                <a:cs typeface="Arial" pitchFamily="34" charset="0"/>
              </a:rPr>
              <a:t>Program pro seniory</a:t>
            </a:r>
            <a:endParaRPr lang="en-US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0" y="0"/>
            <a:ext cx="7380312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Návrh zákona o SB a senioři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9" name="Zástupný symbol pro text 1"/>
          <p:cNvSpPr txBox="1">
            <a:spLocks/>
          </p:cNvSpPr>
          <p:nvPr/>
        </p:nvSpPr>
        <p:spPr>
          <a:xfrm>
            <a:off x="611560" y="2117092"/>
            <a:ext cx="8075240" cy="42392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2D050"/>
              </a:buClr>
              <a:buNone/>
            </a:pPr>
            <a:r>
              <a:rPr lang="cs-CZ" sz="1700" b="1" u="sng" dirty="0" smtClean="0"/>
              <a:t>ZÁVĚR:</a:t>
            </a:r>
          </a:p>
          <a:p>
            <a:pPr marL="0" indent="0">
              <a:buClr>
                <a:srgbClr val="92D050"/>
              </a:buClr>
              <a:buNone/>
            </a:pPr>
            <a:endParaRPr lang="cs-CZ" sz="1600" dirty="0" smtClean="0"/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Zákon by měl řešit jenom BYTOVOU NOUZI (</a:t>
            </a:r>
            <a:r>
              <a:rPr lang="cs-CZ" sz="1600" b="1" dirty="0" smtClean="0"/>
              <a:t>senioři</a:t>
            </a:r>
            <a:r>
              <a:rPr lang="cs-CZ" sz="1600" dirty="0" smtClean="0"/>
              <a:t> zpravidla v bytové nouzi nejsou). Příspěvek na bydlení ponechat v dnešní legislativní úpravě;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Bytová nouze = sociální bydlení = specifická sociální skupina = potřeba sociální služby (</a:t>
            </a:r>
            <a:r>
              <a:rPr lang="cs-CZ" sz="1600" b="1" dirty="0" smtClean="0"/>
              <a:t>senioři</a:t>
            </a:r>
            <a:r>
              <a:rPr lang="cs-CZ" sz="1600" dirty="0" smtClean="0"/>
              <a:t> nepotřebují sociální službu – mají dokonalé kompetence k bydlení);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Návrh zákona plánuje omezit přístup k příspěvku na bydlení široké skupině osob, které dnes příspěvek pobírají (dotkne se to </a:t>
            </a:r>
            <a:r>
              <a:rPr lang="cs-CZ" sz="1600" b="1" dirty="0" smtClean="0"/>
              <a:t>seniorů</a:t>
            </a:r>
            <a:r>
              <a:rPr lang="cs-CZ" sz="1600" dirty="0" smtClean="0"/>
              <a:t>, invalidních důchodců a nízkopříjmových osob);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Zákon nepodporuje seniory v prodloužení doby užívání bytu ve stávajícím domově – tlačí seniory k přestěhování do sociálních bytů (</a:t>
            </a:r>
            <a:r>
              <a:rPr lang="cs-CZ" sz="1600" b="1" dirty="0" smtClean="0">
                <a:solidFill>
                  <a:srgbClr val="FF0000"/>
                </a:solidFill>
              </a:rPr>
              <a:t>senioři nemají zájem se stěhovat</a:t>
            </a:r>
            <a:r>
              <a:rPr lang="cs-CZ" sz="1600" dirty="0" smtClean="0"/>
              <a:t>);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/>
              <a:t>Zákon testuje majetek seniorů a jiných nízkopříjmových ale pracujících osob (výrazné zhoršení majetkových poměrů </a:t>
            </a:r>
            <a:r>
              <a:rPr lang="cs-CZ" sz="1600" b="1" dirty="0"/>
              <a:t>seniorů</a:t>
            </a:r>
            <a:r>
              <a:rPr lang="cs-CZ" sz="1600" dirty="0" smtClean="0"/>
              <a:t>);</a:t>
            </a:r>
            <a:endParaRPr lang="cs-CZ" sz="1600" dirty="0"/>
          </a:p>
          <a:p>
            <a:pPr marL="0" indent="0" algn="just">
              <a:buClr>
                <a:srgbClr val="92D050"/>
              </a:buClr>
              <a:buSzPct val="120000"/>
              <a:buNone/>
            </a:pPr>
            <a:endParaRPr lang="cs-CZ" sz="1600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marL="0" indent="0">
              <a:buClr>
                <a:srgbClr val="92D050"/>
              </a:buClr>
              <a:buNone/>
            </a:pPr>
            <a:endParaRPr lang="cs-CZ" sz="16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"/>
            <a:ext cx="1907704" cy="5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50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/>
        </p:nvSpPr>
        <p:spPr>
          <a:xfrm>
            <a:off x="359998" y="720002"/>
            <a:ext cx="8748069" cy="1026114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Seniorům nechybí zákon o sociálním bydlení – zásadní chyby návrhu zákona o SB</a:t>
            </a:r>
            <a:endParaRPr lang="en-US" sz="28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19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b="1" dirty="0">
                <a:solidFill>
                  <a:srgbClr val="939598"/>
                </a:solidFill>
                <a:cs typeface="Arial" pitchFamily="34" charset="0"/>
              </a:rPr>
              <a:t>Program pro seniory</a:t>
            </a:r>
            <a:endParaRPr lang="en-US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0" y="0"/>
            <a:ext cx="7380312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Návrh zákona o SB a senioři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9" name="Zástupný symbol pro text 1"/>
          <p:cNvSpPr txBox="1">
            <a:spLocks/>
          </p:cNvSpPr>
          <p:nvPr/>
        </p:nvSpPr>
        <p:spPr>
          <a:xfrm>
            <a:off x="611560" y="2117092"/>
            <a:ext cx="8075240" cy="44802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2D050"/>
              </a:buClr>
              <a:buNone/>
            </a:pPr>
            <a:r>
              <a:rPr lang="cs-CZ" sz="1700" b="1" u="sng" dirty="0" smtClean="0"/>
              <a:t>ZÁVĚR (</a:t>
            </a:r>
            <a:r>
              <a:rPr lang="cs-CZ" sz="1700" b="1" u="sng" dirty="0" err="1" smtClean="0"/>
              <a:t>pokr</a:t>
            </a:r>
            <a:r>
              <a:rPr lang="cs-CZ" sz="1700" b="1" u="sng" dirty="0" smtClean="0"/>
              <a:t>.):</a:t>
            </a:r>
          </a:p>
          <a:p>
            <a:pPr marL="0" indent="0">
              <a:buClr>
                <a:srgbClr val="92D050"/>
              </a:buClr>
              <a:buNone/>
            </a:pPr>
            <a:endParaRPr lang="cs-CZ" sz="1600" dirty="0" smtClean="0"/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Zákon vyžaduje měsíční kontakt žadatelů (tedy i </a:t>
            </a:r>
            <a:r>
              <a:rPr lang="cs-CZ" sz="1600" b="1" dirty="0" smtClean="0"/>
              <a:t>seniorů</a:t>
            </a:r>
            <a:r>
              <a:rPr lang="cs-CZ" sz="1600" dirty="0" smtClean="0"/>
              <a:t>, invalidů apod.) s úřady pro dokládání plnění podmínek (dnes je frekvence kontaktu s ÚP čtvrtletní u výplaty </a:t>
            </a:r>
            <a:r>
              <a:rPr lang="cs-CZ" sz="1600" dirty="0" err="1" smtClean="0"/>
              <a:t>PnB</a:t>
            </a:r>
            <a:r>
              <a:rPr lang="cs-CZ" sz="1600" dirty="0" smtClean="0"/>
              <a:t>);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Zákon chrání osoby nepracující, využívající sociální dávkový systém - </a:t>
            </a:r>
            <a:r>
              <a:rPr lang="cs-CZ" sz="1600" dirty="0"/>
              <a:t>osoby, které nepracovaly, nepracují a nikdy pracovat nebudou, budou mít zajištěno nejen velmi levné, ale zřejmě také nadstandardní bydlení (pokud dojde k výstavbě nových bytů nebo bude nutné ve stávajícím bytovém fondu provádět nákladnější opravy</a:t>
            </a:r>
            <a:r>
              <a:rPr lang="cs-CZ" sz="1600" dirty="0" smtClean="0"/>
              <a:t>)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/>
              <a:t>Zákon nemá žádnou ambici zefektivnit výplatu dávek osobám bez příjmu, nemá žádnou ambici motivovat nepracující osoby a nevrací práceschopné osoby na trh práce;</a:t>
            </a: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endParaRPr lang="cs-CZ" sz="1600" b="1" dirty="0">
              <a:solidFill>
                <a:srgbClr val="FF0000"/>
              </a:solidFill>
            </a:endParaRPr>
          </a:p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rgbClr val="FF0000"/>
                </a:solidFill>
              </a:rPr>
              <a:t>Senioři nepatří do tohoto zákona – senioři nejsou sociálně problematická skupina v bytové nouzi - jejich stávající situace by se tímto zákonem jenom zhoršila!!!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"/>
            <a:ext cx="1907704" cy="5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1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prstClr val="black"/>
                </a:solidFill>
              </a:rPr>
              <a:pPr algn="r"/>
              <a:t>2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Rounded Rectangle 6"/>
          <p:cNvSpPr/>
          <p:nvPr/>
        </p:nvSpPr>
        <p:spPr>
          <a:xfrm>
            <a:off x="360000" y="720000"/>
            <a:ext cx="8532440" cy="769064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cs typeface="Arial" pitchFamily="34" charset="0"/>
              </a:rPr>
              <a:t>Největší soukromý pronajímatel v ČR</a:t>
            </a:r>
            <a:endParaRPr lang="en-US" sz="2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1" name="Zástupný symbol pro obsah 2"/>
          <p:cNvSpPr txBox="1">
            <a:spLocks/>
          </p:cNvSpPr>
          <p:nvPr/>
        </p:nvSpPr>
        <p:spPr>
          <a:xfrm>
            <a:off x="611560" y="2042322"/>
            <a:ext cx="8208912" cy="481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SzPct val="120000"/>
              <a:buFont typeface="Wingdings" pitchFamily="2" charset="2"/>
              <a:buChar char="§"/>
            </a:pPr>
            <a:r>
              <a:rPr lang="cs-CZ" sz="1700" b="1" dirty="0" smtClean="0">
                <a:solidFill>
                  <a:srgbClr val="414042"/>
                </a:solidFill>
                <a:ea typeface="Verdana" pitchFamily="34" charset="0"/>
                <a:cs typeface="Verdana" pitchFamily="34" charset="0"/>
              </a:rPr>
              <a:t>43 000 bytů v Moravskoslezském kraji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§"/>
            </a:pPr>
            <a:r>
              <a:rPr lang="cs-CZ" sz="1700" b="1" dirty="0" smtClean="0">
                <a:solidFill>
                  <a:srgbClr val="414042"/>
                </a:solidFill>
                <a:ea typeface="Verdana" pitchFamily="34" charset="0"/>
                <a:cs typeface="Verdana" pitchFamily="34" charset="0"/>
              </a:rPr>
              <a:t>Domov pro 90 000 lidí</a:t>
            </a:r>
            <a:endParaRPr lang="cs-CZ" sz="1700" dirty="0" smtClean="0">
              <a:solidFill>
                <a:srgbClr val="414042"/>
              </a:solidFill>
              <a:ea typeface="Verdana" pitchFamily="34" charset="0"/>
              <a:cs typeface="Verdana" pitchFamily="34" charset="0"/>
            </a:endParaRPr>
          </a:p>
          <a:p>
            <a:pPr marL="216000" indent="0">
              <a:buClr>
                <a:srgbClr val="92D050"/>
              </a:buClr>
              <a:buSzPct val="150000"/>
              <a:buFont typeface="Arial" pitchFamily="34" charset="0"/>
              <a:buNone/>
            </a:pPr>
            <a:r>
              <a:rPr lang="cs-CZ" sz="1800" dirty="0" smtClean="0">
                <a:solidFill>
                  <a:srgbClr val="41404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cs-CZ" sz="1800" dirty="0">
              <a:solidFill>
                <a:srgbClr val="41404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534" y="3120253"/>
            <a:ext cx="5832648" cy="3078434"/>
          </a:xfrm>
          <a:prstGeom prst="rect">
            <a:avLst/>
          </a:prstGeom>
        </p:spPr>
      </p:pic>
      <p:sp>
        <p:nvSpPr>
          <p:cNvPr id="7" name="Rectangle 3"/>
          <p:cNvSpPr/>
          <p:nvPr/>
        </p:nvSpPr>
        <p:spPr>
          <a:xfrm>
            <a:off x="29308" y="0"/>
            <a:ext cx="7380312" cy="5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   Představení společnosti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85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/>
        </p:nvSpPr>
        <p:spPr>
          <a:xfrm>
            <a:off x="323528" y="1196752"/>
            <a:ext cx="8547517" cy="5040560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Již existuje zákon, který nemotivuje dlouhodobě nezaměstnané pracovat a to díky štědrému systému sociální politiky</a:t>
            </a: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Máte volbu schválit další zákon, zákon o sociálním bydlení, který ještě více motivuje naší </a:t>
            </a:r>
            <a:r>
              <a:rPr lang="cs-CZ" sz="2800" b="1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společnost nepracovat.</a:t>
            </a:r>
            <a:endParaRPr lang="cs-CZ" sz="2800" b="1" dirty="0" smtClean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endParaRPr lang="cs-CZ" sz="28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„NEPRACUJTE A DOSTANETE NOVÝ BYT“</a:t>
            </a:r>
            <a:endParaRPr lang="en-US" sz="28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20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b="1" dirty="0">
                <a:solidFill>
                  <a:srgbClr val="939598"/>
                </a:solidFill>
                <a:cs typeface="Arial" pitchFamily="34" charset="0"/>
              </a:rPr>
              <a:t>Program pro seniory</a:t>
            </a:r>
            <a:endParaRPr lang="en-US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0" y="0"/>
            <a:ext cx="7380312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Návrh zákona o SB a senioři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"/>
            <a:ext cx="1907704" cy="5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17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6730" y="4698199"/>
            <a:ext cx="6359857" cy="1655899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prstClr val="white"/>
                </a:solidFill>
                <a:cs typeface="Arial" pitchFamily="34" charset="0"/>
              </a:rPr>
              <a:t>Děkuji za pozornost</a:t>
            </a:r>
            <a:endParaRPr lang="en-US" sz="40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91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prstClr val="black"/>
                </a:solidFill>
              </a:rPr>
              <a:pPr algn="r"/>
              <a:t>3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4" name="Zástupný symbol pro číslo snímku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" name="Rounded Rectangle 6"/>
          <p:cNvSpPr/>
          <p:nvPr/>
        </p:nvSpPr>
        <p:spPr>
          <a:xfrm>
            <a:off x="360000" y="720000"/>
            <a:ext cx="8532440" cy="1800789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cs typeface="Arial" pitchFamily="34" charset="0"/>
              </a:rPr>
              <a:t>RPG Byty – součást mezinárodní skupiny ROUND HILL specializující se na nemovitostní portfolia po celém světě a nájemní bydlení v Evropě</a:t>
            </a:r>
            <a:endParaRPr lang="en-US" sz="2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0" y="0"/>
            <a:ext cx="7380312" cy="5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   Představení společnosti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428" y="2657314"/>
            <a:ext cx="4989584" cy="42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33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0" y="0"/>
            <a:ext cx="7380312" cy="5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   Představení společnosti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360000" y="720007"/>
            <a:ext cx="8532440" cy="769064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15,000+ seniorů žije v bytech RPG</a:t>
            </a:r>
            <a:endParaRPr lang="en-US" sz="28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r>
              <a:rPr lang="cs-CZ" sz="140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117689"/>
              </p:ext>
            </p:extLst>
          </p:nvPr>
        </p:nvGraphicFramePr>
        <p:xfrm>
          <a:off x="987040" y="2548477"/>
          <a:ext cx="7699760" cy="396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bdélník 10"/>
          <p:cNvSpPr/>
          <p:nvPr/>
        </p:nvSpPr>
        <p:spPr>
          <a:xfrm>
            <a:off x="557882" y="2120691"/>
            <a:ext cx="81472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  <a:defRPr sz="1400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27 % bytů z celého portfolia je obsazeno nájemníky ve věku 65+, polovina z nich žije v jednočlenné domácnosti</a:t>
            </a:r>
          </a:p>
        </p:txBody>
      </p:sp>
    </p:spTree>
    <p:extLst>
      <p:ext uri="{BB962C8B-B14F-4D97-AF65-F5344CB8AC3E}">
        <p14:creationId xmlns:p14="http://schemas.microsoft.com/office/powerpoint/2010/main" val="855899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0" y="0"/>
            <a:ext cx="7380312" cy="5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>
                <a:solidFill>
                  <a:srgbClr val="939598"/>
                </a:solidFill>
                <a:cs typeface="Arial" pitchFamily="34" charset="0"/>
              </a:rPr>
              <a:t>Evropská charta sociálního bydlení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2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r>
              <a:rPr lang="cs-CZ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ounded Rectangle 6"/>
          <p:cNvSpPr/>
          <p:nvPr/>
        </p:nvSpPr>
        <p:spPr>
          <a:xfrm>
            <a:off x="360000" y="720006"/>
            <a:ext cx="8532440" cy="953639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cs typeface="Arial" pitchFamily="34" charset="0"/>
              </a:rPr>
              <a:t>Jak naplnit Evropskou chartu sociálního bydlení pro seniory?</a:t>
            </a:r>
            <a:endParaRPr lang="en-US" sz="2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463072" y="2276872"/>
            <a:ext cx="8326296" cy="38649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SzPct val="120000"/>
              <a:buFont typeface="Wingdings" pitchFamily="2" charset="2"/>
              <a:buChar char="§"/>
            </a:pPr>
            <a:r>
              <a:rPr lang="cs-CZ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Přizpůsobit bydlení potřebám a mobilitě seniorů</a:t>
            </a:r>
          </a:p>
          <a:p>
            <a:pPr>
              <a:buClr>
                <a:srgbClr val="92D050"/>
              </a:buClr>
              <a:buSzPct val="150000"/>
              <a:buFont typeface="Wingdings" pitchFamily="2" charset="2"/>
              <a:buChar char="§"/>
            </a:pPr>
            <a:endParaRPr lang="cs-CZ" sz="18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360363">
              <a:buClr>
                <a:srgbClr val="92D050"/>
              </a:buClr>
              <a:buSzPct val="150000"/>
              <a:buNone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A) Technická opatření</a:t>
            </a:r>
          </a:p>
          <a:p>
            <a:pPr marL="0" indent="360363">
              <a:buClr>
                <a:srgbClr val="92D050"/>
              </a:buClr>
              <a:buSzPct val="150000"/>
              <a:buNone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- Bezbariérové byty</a:t>
            </a:r>
          </a:p>
          <a:p>
            <a:pPr marL="0" indent="360363">
              <a:buClr>
                <a:srgbClr val="92D050"/>
              </a:buClr>
              <a:buSzPct val="150000"/>
              <a:buNone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- Stavební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úpravy dle potřeb seniorů (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sprchové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kouty místo van apod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pPr marL="0" indent="360363">
              <a:buClr>
                <a:srgbClr val="92D050"/>
              </a:buClr>
              <a:buSzPct val="150000"/>
              <a:buNone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- Dovybavení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bytových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domů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výtahy</a:t>
            </a:r>
          </a:p>
          <a:p>
            <a:pPr marL="0" indent="360363">
              <a:buClr>
                <a:srgbClr val="92D050"/>
              </a:buClr>
              <a:buSzPct val="150000"/>
              <a:buNone/>
            </a:pPr>
            <a:endParaRPr lang="cs-CZ" sz="1600" dirty="0" smtClean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360363">
              <a:buClr>
                <a:srgbClr val="92D050"/>
              </a:buClr>
              <a:buSzPct val="150000"/>
              <a:buNone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B) Integrované asistenční služby</a:t>
            </a:r>
          </a:p>
          <a:p>
            <a:pPr marL="0" indent="360363">
              <a:buClr>
                <a:srgbClr val="92D050"/>
              </a:buClr>
              <a:buSzPct val="150000"/>
              <a:buNone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-  Komunitní centra (volnočasové aktivity a sociální služby)</a:t>
            </a:r>
          </a:p>
          <a:p>
            <a:pPr marL="0" indent="360363">
              <a:buClr>
                <a:srgbClr val="92D050"/>
              </a:buClr>
              <a:buSzPct val="150000"/>
              <a:buNone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-  Sociální servis a zdravotní služby </a:t>
            </a:r>
          </a:p>
          <a:p>
            <a:pPr marL="0" indent="360363">
              <a:buClr>
                <a:srgbClr val="92D050"/>
              </a:buClr>
              <a:buSzPct val="150000"/>
              <a:buNone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- 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nstalace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asistenčních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systémů v bytě</a:t>
            </a:r>
          </a:p>
          <a:p>
            <a:pPr>
              <a:buClr>
                <a:srgbClr val="92D050"/>
              </a:buClr>
              <a:buSzPct val="150000"/>
              <a:buFont typeface="Wingdings" pitchFamily="2" charset="2"/>
              <a:buChar char="§"/>
            </a:pPr>
            <a:endParaRPr lang="cs-CZ" sz="1800" b="1" dirty="0" smtClean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92D050"/>
              </a:buClr>
              <a:buSzPct val="150000"/>
              <a:buNone/>
            </a:pPr>
            <a:endParaRPr lang="cs-CZ" sz="1800" b="1" dirty="0" smtClean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92D050"/>
              </a:buClr>
              <a:buSzPct val="150000"/>
              <a:buFont typeface="Wingdings" pitchFamily="2" charset="2"/>
              <a:buChar char="§"/>
            </a:pPr>
            <a:endParaRPr lang="cs-CZ" sz="1800" b="1" dirty="0" smtClean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04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/>
        </p:nvSpPr>
        <p:spPr>
          <a:xfrm>
            <a:off x="360000" y="720000"/>
            <a:ext cx="8532440" cy="769064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cs typeface="Arial" pitchFamily="34" charset="0"/>
              </a:rPr>
              <a:t>RPG Fond bydlení</a:t>
            </a:r>
            <a:endParaRPr lang="en-US" sz="2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   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6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630635" y="1948065"/>
            <a:ext cx="8532440" cy="769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SzPct val="120000"/>
              <a:buFont typeface="Wingdings" pitchFamily="2" charset="2"/>
              <a:buChar char="§"/>
            </a:pPr>
            <a:r>
              <a:rPr lang="cs-CZ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Podpora seniorů</a:t>
            </a:r>
          </a:p>
          <a:p>
            <a:pPr marL="0" indent="0">
              <a:buClr>
                <a:srgbClr val="92D050"/>
              </a:buClr>
              <a:buSzPct val="150000"/>
              <a:buNone/>
              <a:tabLst>
                <a:tab pos="1257300" algn="l"/>
              </a:tabLst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   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2010     	– Sleva na nájmu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pro seniory nad 60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let (14 000 domácností; 40 mil. Kč)</a:t>
            </a:r>
          </a:p>
          <a:p>
            <a:pPr marL="0" indent="0">
              <a:buClr>
                <a:srgbClr val="92D050"/>
              </a:buClr>
              <a:buSzPct val="150000"/>
              <a:buNone/>
              <a:tabLst>
                <a:tab pos="1257300" algn="l"/>
              </a:tabLst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     od 2011 	– Příspěvek z RPG Fondu bydlení pro osaměle žijící seniory</a:t>
            </a:r>
          </a:p>
          <a:p>
            <a:pPr marL="0" indent="0">
              <a:buClr>
                <a:srgbClr val="92D050"/>
              </a:buClr>
              <a:buSzPct val="150000"/>
              <a:buNone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                      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33672"/>
              </p:ext>
            </p:extLst>
          </p:nvPr>
        </p:nvGraphicFramePr>
        <p:xfrm>
          <a:off x="1547664" y="3592761"/>
          <a:ext cx="6096000" cy="2743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Rok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Schválených</a:t>
                      </a:r>
                    </a:p>
                    <a:p>
                      <a:pPr algn="ctr"/>
                      <a:r>
                        <a:rPr lang="cs-CZ" sz="1400" dirty="0" smtClean="0"/>
                        <a:t>žádostí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 žadatelů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Na slevách poskytnuto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2011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1 831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677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r>
                        <a:rPr lang="cs-CZ" sz="1400" baseline="0" dirty="0" smtClean="0"/>
                        <a:t> 386 263 Kč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2 865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1 112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3 952 194 Kč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2013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4 220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1 532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5 831 921 Kč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2014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 4 384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1 516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 6 042 607 Kč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2015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4 365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1 592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6 127 590 </a:t>
                      </a:r>
                      <a:r>
                        <a:rPr lang="cs-CZ" sz="1400" baseline="0" dirty="0" smtClean="0"/>
                        <a:t>Kč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17 665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6 429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24 340 575 Kč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47664" y="328498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 smtClean="0"/>
              <a:t>RPG Fond bydlení</a:t>
            </a:r>
            <a:endParaRPr lang="en-US" sz="1400" b="1" i="1" dirty="0"/>
          </a:p>
        </p:txBody>
      </p:sp>
      <p:sp>
        <p:nvSpPr>
          <p:cNvPr id="13" name="Rectangle 3"/>
          <p:cNvSpPr/>
          <p:nvPr/>
        </p:nvSpPr>
        <p:spPr>
          <a:xfrm>
            <a:off x="0" y="0"/>
            <a:ext cx="7380312" cy="5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   </a:t>
            </a:r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Podpora seniorů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01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   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611560" y="2060848"/>
            <a:ext cx="8532440" cy="769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SzPct val="150000"/>
              <a:buFont typeface="Wingdings" pitchFamily="2" charset="2"/>
              <a:buChar char="§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0" y="0"/>
            <a:ext cx="7380312" cy="5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   </a:t>
            </a:r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Podpora seniorů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9" name="Rounded Rectangle 6"/>
          <p:cNvSpPr/>
          <p:nvPr/>
        </p:nvSpPr>
        <p:spPr>
          <a:xfrm>
            <a:off x="360000" y="720000"/>
            <a:ext cx="8532440" cy="769064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cs typeface="Arial" pitchFamily="34" charset="0"/>
              </a:rPr>
              <a:t>Senior Asistent</a:t>
            </a:r>
            <a:endParaRPr lang="en-US" sz="2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r>
              <a:rPr lang="cs-CZ" sz="14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44749" y="1628800"/>
            <a:ext cx="8142051" cy="15121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2D050"/>
              </a:buClr>
              <a:buSzPct val="150000"/>
              <a:buFont typeface="Arial" pitchFamily="34" charset="0"/>
              <a:buNone/>
            </a:pPr>
            <a:r>
              <a:rPr lang="cs-CZ" sz="10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    </a:t>
            </a:r>
          </a:p>
          <a:p>
            <a:pPr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Forma:</a:t>
            </a:r>
            <a:r>
              <a:rPr lang="cs-CZ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      Odborný pracovník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seniorům zprostředkuje potřebné sociální a zdravotní služby, podle potřeby vyřídí úpravy domácnosti (na náklady RPG), jako je např. montáž madel u vany či toalety, instalace bezpečnostního řetízku, „hlídací tlačítko“ atd. </a:t>
            </a:r>
          </a:p>
          <a:p>
            <a:pPr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Cíl: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	   </a:t>
            </a:r>
          </a:p>
          <a:p>
            <a:pPr marL="0" indent="0" algn="just">
              <a:buClr>
                <a:srgbClr val="92D050"/>
              </a:buClr>
              <a:buSzPct val="150000"/>
              <a:buNone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      Umožnit nájemníkům se sníženou schopností péče o domácnost nebo </a:t>
            </a:r>
          </a:p>
          <a:p>
            <a:pPr marL="0" indent="0" algn="just">
              <a:buClr>
                <a:srgbClr val="92D050"/>
              </a:buClr>
              <a:buSzPct val="150000"/>
              <a:buNone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      sebe sama zůstat co nejdéle v bytě a prostředí, na které jsou zvyklí,</a:t>
            </a:r>
          </a:p>
          <a:p>
            <a:pPr marL="0" indent="0">
              <a:buClr>
                <a:srgbClr val="92D050"/>
              </a:buClr>
              <a:buSzPct val="150000"/>
              <a:buNone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      bez nutnosti stěhování do domova seniorů nebo DPS. </a:t>
            </a:r>
          </a:p>
          <a:p>
            <a:pPr>
              <a:buNone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telefonickou konzultaci a sjednání návštěvy v domácnosti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mohou nájemníci bytů RPG zavolat na 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tel. číslo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840 114 115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(7 dní v týdnu) nebo napsat na adresu </a:t>
            </a:r>
            <a:r>
              <a:rPr lang="cs-CZ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senior@</a:t>
            </a:r>
            <a:r>
              <a:rPr lang="cs-CZ" sz="16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rpgre.eu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buNone/>
            </a:pP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Služba senior asistent je zdarma.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9454" y="4509119"/>
            <a:ext cx="2017346" cy="18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29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0" y="0"/>
            <a:ext cx="7380312" cy="58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   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611560" y="2060848"/>
            <a:ext cx="8532440" cy="769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SzPct val="150000"/>
              <a:buFont typeface="Wingdings" pitchFamily="2" charset="2"/>
              <a:buChar char="§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0" y="0"/>
            <a:ext cx="7380312" cy="5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   </a:t>
            </a:r>
            <a:r>
              <a:rPr lang="cs-CZ" sz="2500" b="1" dirty="0">
                <a:solidFill>
                  <a:srgbClr val="939598"/>
                </a:solidFill>
                <a:cs typeface="Arial" pitchFamily="34" charset="0"/>
              </a:rPr>
              <a:t>Podpora seniorů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5" name="Rounded Rectangle 6"/>
          <p:cNvSpPr/>
          <p:nvPr/>
        </p:nvSpPr>
        <p:spPr>
          <a:xfrm>
            <a:off x="360000" y="720000"/>
            <a:ext cx="8532440" cy="769064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prstClr val="white"/>
                </a:solidFill>
                <a:cs typeface="Arial" pitchFamily="34" charset="0"/>
              </a:rPr>
              <a:t>Komunitní centrum Archa</a:t>
            </a:r>
            <a:endParaRPr lang="en-US" sz="2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r>
              <a:rPr lang="cs-CZ" sz="14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8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544749" y="1844824"/>
            <a:ext cx="5899459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SzPct val="120000"/>
              <a:buFont typeface="Wingdings" pitchFamily="2" charset="2"/>
              <a:buChar char="§"/>
            </a:pPr>
            <a:r>
              <a:rPr lang="cs-CZ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Podpora aktivního života seniorů</a:t>
            </a:r>
            <a:endParaRPr lang="cs-CZ" sz="1700" b="1" dirty="0">
              <a:solidFill>
                <a:prstClr val="black">
                  <a:lumMod val="75000"/>
                  <a:lumOff val="25000"/>
                </a:prstClr>
              </a:solidFill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92D050"/>
              </a:buClr>
              <a:buSzPct val="150000"/>
              <a:buFont typeface="Arial" pitchFamily="34" charset="0"/>
              <a:buNone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just">
              <a:buClr>
                <a:srgbClr val="92D050"/>
              </a:buClr>
              <a:buSzPct val="150000"/>
              <a:buFont typeface="Arial" pitchFamily="34" charset="0"/>
              <a:buNone/>
              <a:tabLst>
                <a:tab pos="360363" algn="l"/>
              </a:tabLst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	- Otevření centra 1. 10. 2015 (Den seniorů)</a:t>
            </a:r>
          </a:p>
          <a:p>
            <a:pPr marL="0" indent="0" algn="just">
              <a:buClr>
                <a:srgbClr val="92D050"/>
              </a:buClr>
              <a:buSzPct val="150000"/>
              <a:buFont typeface="Arial" pitchFamily="34" charset="0"/>
              <a:buNone/>
              <a:tabLst>
                <a:tab pos="360363" algn="l"/>
              </a:tabLst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- Jediné zařízení pro seniory v Ostravě, které nabízí</a:t>
            </a:r>
          </a:p>
          <a:p>
            <a:pPr marL="0" indent="0" algn="just">
              <a:buClr>
                <a:srgbClr val="92D050"/>
              </a:buClr>
              <a:buSzPct val="150000"/>
              <a:buFont typeface="Arial" pitchFamily="34" charset="0"/>
              <a:buNone/>
              <a:tabLst>
                <a:tab pos="360363" algn="l"/>
              </a:tabLst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        program každý všední den</a:t>
            </a:r>
          </a:p>
          <a:p>
            <a:pPr marL="0" indent="0" algn="just">
              <a:buClr>
                <a:srgbClr val="92D050"/>
              </a:buClr>
              <a:buSzPct val="150000"/>
              <a:buFont typeface="Arial" pitchFamily="34" charset="0"/>
              <a:buNone/>
              <a:tabLst>
                <a:tab pos="360363" algn="l"/>
              </a:tabLst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- Zaměřeno na vzdělávání, slouží jako tréninkové centrum</a:t>
            </a:r>
          </a:p>
          <a:p>
            <a:pPr marL="0" indent="0" algn="just">
              <a:buClr>
                <a:srgbClr val="92D050"/>
              </a:buClr>
              <a:buSzPct val="150000"/>
              <a:buFont typeface="Arial" pitchFamily="34" charset="0"/>
              <a:buNone/>
              <a:tabLst>
                <a:tab pos="360363" algn="l"/>
              </a:tabLst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- Poradenská činnost (spolupráce s neziskovými </a:t>
            </a:r>
            <a:r>
              <a:rPr lang="cs-CZ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org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.)</a:t>
            </a:r>
          </a:p>
          <a:p>
            <a:pPr marL="0" indent="0" algn="just">
              <a:buClr>
                <a:srgbClr val="92D050"/>
              </a:buClr>
              <a:buSzPct val="150000"/>
              <a:buFont typeface="Arial" pitchFamily="34" charset="0"/>
              <a:buNone/>
              <a:tabLst>
                <a:tab pos="360363" algn="l"/>
              </a:tabLst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- RPG Byty financovala vznik Archy, hradí celoroční provoz    	   i aktivity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4600" y="835537"/>
            <a:ext cx="674638" cy="52402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5" cstate="print"/>
          <a:srcRect l="3086" t="67895" r="15142" b="2124"/>
          <a:stretch/>
        </p:blipFill>
        <p:spPr>
          <a:xfrm>
            <a:off x="971600" y="4653136"/>
            <a:ext cx="4680520" cy="151104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199" y="3548985"/>
            <a:ext cx="2147039" cy="125773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3905" y="2204864"/>
            <a:ext cx="2145333" cy="125773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1" y="4893107"/>
            <a:ext cx="2147038" cy="12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69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/>
        </p:nvSpPr>
        <p:spPr>
          <a:xfrm>
            <a:off x="360000" y="720000"/>
            <a:ext cx="8618220" cy="769064"/>
          </a:xfrm>
          <a:prstGeom prst="roundRect">
            <a:avLst/>
          </a:prstGeom>
          <a:gradFill>
            <a:gsLst>
              <a:gs pos="0">
                <a:srgbClr val="F26522"/>
              </a:gs>
              <a:gs pos="100000">
                <a:srgbClr val="EF412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/>
              <a:t>87% seniorů je spokojeno se stávajícím bydlením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15E00-7F1A-4669-807E-FDBFC7D01C32}" type="slidenum"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9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7380312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cs-CZ" sz="2500" b="1" dirty="0" smtClean="0">
                <a:solidFill>
                  <a:srgbClr val="939598"/>
                </a:solidFill>
                <a:cs typeface="Arial" pitchFamily="34" charset="0"/>
              </a:rPr>
              <a:t>Studie o seniorském bydlení – MSK, VŠB-TU</a:t>
            </a:r>
            <a:endParaRPr lang="en-US" sz="2500" b="1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1468" y="1964985"/>
            <a:ext cx="8326296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Studii provedla VŠB – TU, EKF, 2015,  vzorek 450 seniorů  </a:t>
            </a:r>
            <a:endParaRPr lang="cs-CZ" sz="1700" b="1" dirty="0">
              <a:solidFill>
                <a:prstClr val="black">
                  <a:lumMod val="75000"/>
                  <a:lumOff val="25000"/>
                </a:prstClr>
              </a:solidFill>
              <a:ea typeface="Verdana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92D050"/>
              </a:buClr>
              <a:buSzPct val="150000"/>
              <a:buNone/>
            </a:pPr>
            <a:r>
              <a:rPr lang="cs-CZ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947766" y="2603483"/>
            <a:ext cx="3566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Spokojenost se stávajícím bydlením</a:t>
            </a:r>
            <a:endParaRPr lang="cs-CZ" dirty="0"/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717501"/>
              </p:ext>
            </p:extLst>
          </p:nvPr>
        </p:nvGraphicFramePr>
        <p:xfrm>
          <a:off x="544749" y="3508333"/>
          <a:ext cx="4953000" cy="295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256059"/>
              </p:ext>
            </p:extLst>
          </p:nvPr>
        </p:nvGraphicFramePr>
        <p:xfrm>
          <a:off x="651468" y="3403343"/>
          <a:ext cx="4953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3525076"/>
            <a:ext cx="2495550" cy="18288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"/>
            <a:ext cx="1907704" cy="5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0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PG Byty">
    <a:dk1>
      <a:srgbClr val="000000"/>
    </a:dk1>
    <a:lt1>
      <a:sysClr val="window" lastClr="FFFFFF"/>
    </a:lt1>
    <a:dk2>
      <a:srgbClr val="4D4D4D"/>
    </a:dk2>
    <a:lt2>
      <a:srgbClr val="C9B8A8"/>
    </a:lt2>
    <a:accent1>
      <a:srgbClr val="F5B726"/>
    </a:accent1>
    <a:accent2>
      <a:srgbClr val="8CC63F"/>
    </a:accent2>
    <a:accent3>
      <a:srgbClr val="EF4B23"/>
    </a:accent3>
    <a:accent4>
      <a:srgbClr val="236ED8"/>
    </a:accent4>
    <a:accent5>
      <a:srgbClr val="E0751B"/>
    </a:accent5>
    <a:accent6>
      <a:srgbClr val="048F01"/>
    </a:accent6>
    <a:hlink>
      <a:srgbClr val="0000FF"/>
    </a:hlink>
    <a:folHlink>
      <a:srgbClr val="800080"/>
    </a:folHlink>
  </a:clrScheme>
  <a:fontScheme name="Custom 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Roadshow 2013_draft 1</Template>
  <TotalTime>15536</TotalTime>
  <Words>1245</Words>
  <Application>Microsoft Office PowerPoint</Application>
  <PresentationFormat>Předvádění na obrazovce (4:3)</PresentationFormat>
  <Paragraphs>246</Paragraphs>
  <Slides>21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Wingdings</vt:lpstr>
      <vt:lpstr>1_Office Theme</vt:lpstr>
      <vt:lpstr>2_Office Theme</vt:lpstr>
      <vt:lpstr>Worksheet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Handl Petr</dc:creator>
  <cp:lastModifiedBy>Ráž Martin</cp:lastModifiedBy>
  <cp:revision>524</cp:revision>
  <cp:lastPrinted>2016-10-31T12:16:16Z</cp:lastPrinted>
  <dcterms:created xsi:type="dcterms:W3CDTF">2013-01-19T09:05:59Z</dcterms:created>
  <dcterms:modified xsi:type="dcterms:W3CDTF">2016-10-31T12:21:55Z</dcterms:modified>
</cp:coreProperties>
</file>