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00" r:id="rId13"/>
    <p:sldId id="282" r:id="rId14"/>
    <p:sldId id="307" r:id="rId15"/>
    <p:sldId id="292" r:id="rId16"/>
    <p:sldId id="293" r:id="rId17"/>
    <p:sldId id="294" r:id="rId18"/>
    <p:sldId id="260" r:id="rId19"/>
    <p:sldId id="268" r:id="rId20"/>
    <p:sldId id="306" r:id="rId21"/>
    <p:sldId id="261" r:id="rId22"/>
    <p:sldId id="297" r:id="rId23"/>
    <p:sldId id="291" r:id="rId24"/>
    <p:sldId id="276" r:id="rId25"/>
  </p:sldIdLst>
  <p:sldSz cx="9144000" cy="6858000" type="screen4x3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47" autoAdjust="0"/>
    <p:restoredTop sz="86381" autoAdjust="0"/>
  </p:normalViewPr>
  <p:slideViewPr>
    <p:cSldViewPr>
      <p:cViewPr>
        <p:scale>
          <a:sx n="75" d="100"/>
          <a:sy n="75" d="100"/>
        </p:scale>
        <p:origin x="-2664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7" cy="495300"/>
          </a:xfrm>
          <a:prstGeom prst="rect">
            <a:avLst/>
          </a:prstGeom>
        </p:spPr>
        <p:txBody>
          <a:bodyPr vert="horz" lIns="91924" tIns="45962" rIns="91924" bIns="4596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3248" y="0"/>
            <a:ext cx="2940157" cy="495300"/>
          </a:xfrm>
          <a:prstGeom prst="rect">
            <a:avLst/>
          </a:prstGeom>
        </p:spPr>
        <p:txBody>
          <a:bodyPr vert="horz" lIns="91924" tIns="45962" rIns="91924" bIns="45962" rtlCol="0"/>
          <a:lstStyle>
            <a:lvl1pPr algn="r">
              <a:defRPr sz="1200"/>
            </a:lvl1pPr>
          </a:lstStyle>
          <a:p>
            <a:fld id="{F6E61AC5-2EF4-42C2-AA80-60CA67C0AA69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7" cy="495300"/>
          </a:xfrm>
          <a:prstGeom prst="rect">
            <a:avLst/>
          </a:prstGeom>
        </p:spPr>
        <p:txBody>
          <a:bodyPr vert="horz" lIns="91924" tIns="45962" rIns="91924" bIns="4596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3248" y="9408981"/>
            <a:ext cx="2940157" cy="495300"/>
          </a:xfrm>
          <a:prstGeom prst="rect">
            <a:avLst/>
          </a:prstGeom>
        </p:spPr>
        <p:txBody>
          <a:bodyPr vert="horz" lIns="91924" tIns="45962" rIns="91924" bIns="45962" rtlCol="0" anchor="b"/>
          <a:lstStyle>
            <a:lvl1pPr algn="r">
              <a:defRPr sz="1200"/>
            </a:lvl1pPr>
          </a:lstStyle>
          <a:p>
            <a:fld id="{4F621B1F-752A-4100-BD92-871A0F7ACD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965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514F0-D2EB-4746-9AD8-D2694DA898B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7863" y="4705350"/>
            <a:ext cx="542925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75DAE-8ECD-4A58-BE93-53BCA4D87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349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83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93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43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6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6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95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30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73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66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96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40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4649F-4CCA-4956-B2A7-3F1AC3C081B4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3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0"/>
                <a:lumOff val="100000"/>
                <a:alpha val="0"/>
              </a:schemeClr>
            </a:gs>
            <a:gs pos="50000">
              <a:schemeClr val="accent1">
                <a:tint val="44500"/>
                <a:satMod val="160000"/>
                <a:alpha val="44000"/>
              </a:schemeClr>
            </a:gs>
            <a:gs pos="100000">
              <a:schemeClr val="accent1">
                <a:tint val="23500"/>
                <a:satMod val="160000"/>
                <a:alpha val="3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946" y="1314315"/>
            <a:ext cx="1786107" cy="183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16620" y="3568751"/>
            <a:ext cx="771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entury Gothic" pitchFamily="34" charset="0"/>
              </a:rPr>
              <a:t>Sociální bydlení v České republice: představení zákona</a:t>
            </a:r>
          </a:p>
        </p:txBody>
      </p:sp>
      <p:sp>
        <p:nvSpPr>
          <p:cNvPr id="9" name="Obdélník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3" name="Přímá spojnice 22"/>
          <p:cNvCxnSpPr/>
          <p:nvPr/>
        </p:nvCxnSpPr>
        <p:spPr>
          <a:xfrm>
            <a:off x="611560" y="5805264"/>
            <a:ext cx="813922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2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Záchytný systém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9628" y="1576677"/>
            <a:ext cx="7990556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Záchytný systém realizuje Úřad práce ČR na úrovní krajů.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chemeClr val="tx1">
                    <a:lumMod val="50000"/>
                  </a:schemeClr>
                </a:solidFill>
              </a:rPr>
              <a:t>Jde o vyhledávání bydlení pro osoby s rozhodnutím, kterým nezajistí bydlení obec.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chemeClr val="tx1">
                    <a:lumMod val="50000"/>
                  </a:schemeClr>
                </a:solidFill>
              </a:rPr>
              <a:t>Bydlení je vyhledáno na území trvalého bydliště osoby </a:t>
            </a:r>
            <a:r>
              <a:rPr lang="cs-CZ" sz="24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cs-CZ" sz="24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cs-CZ" sz="2400" b="1" dirty="0" smtClean="0">
                <a:solidFill>
                  <a:schemeClr val="tx1">
                    <a:lumMod val="50000"/>
                  </a:schemeClr>
                </a:solidFill>
              </a:rPr>
              <a:t>v </a:t>
            </a:r>
            <a:r>
              <a:rPr lang="cs-CZ" sz="2400" b="1" dirty="0">
                <a:solidFill>
                  <a:schemeClr val="tx1">
                    <a:lumMod val="50000"/>
                  </a:schemeClr>
                </a:solidFill>
              </a:rPr>
              <a:t>bytové nouzi, případně na úrovni kraje. </a:t>
            </a: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0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Financování sociálního bydlení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9628" y="1576677"/>
            <a:ext cx="7990556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000" b="1" dirty="0"/>
              <a:t>Princip financování sociálního bydlení = </a:t>
            </a:r>
            <a:r>
              <a:rPr lang="cs-CZ" sz="2000" dirty="0"/>
              <a:t>současný systém </a:t>
            </a:r>
            <a:r>
              <a:rPr lang="cs-CZ" sz="2000" b="1" dirty="0"/>
              <a:t>dávek</a:t>
            </a:r>
            <a:r>
              <a:rPr lang="cs-CZ" sz="2000" dirty="0"/>
              <a:t> + veřejná podpora v podobě </a:t>
            </a:r>
            <a:r>
              <a:rPr lang="cs-CZ" sz="2000" b="1" dirty="0"/>
              <a:t>vyrovnávací platby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>
              <a:lnSpc>
                <a:spcPct val="150000"/>
              </a:lnSpc>
            </a:pPr>
            <a:r>
              <a:rPr lang="cs-CZ" sz="2000" dirty="0"/>
              <a:t>Obcím jsou finanční prostředky na poskytování sociálního bydlení poskytovány prostřednictvím </a:t>
            </a:r>
            <a:r>
              <a:rPr lang="cs-CZ" sz="2000" b="1" dirty="0"/>
              <a:t>provozních a investičních dotací na provoz sociálních bytů (MMR), dotací na sociální služby (MPSV, kraje) a sociální práci (MPSV)</a:t>
            </a:r>
            <a:r>
              <a:rPr lang="cs-CZ" sz="2000" dirty="0"/>
              <a:t>. </a:t>
            </a: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49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9232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Časté mýty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1772816"/>
            <a:ext cx="828092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/>
              <a:t>Stát si vymýšlí a chce po obcích nové a nové věci. </a:t>
            </a:r>
            <a:endParaRPr lang="cs-CZ" sz="2800" b="1" i="1" dirty="0"/>
          </a:p>
          <a:p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Je tomu právě naopak</a:t>
            </a:r>
            <a:r>
              <a:rPr lang="cs-CZ" sz="2400" dirty="0"/>
              <a:t>. Obce mají již od roku 2000 </a:t>
            </a:r>
            <a:r>
              <a:rPr lang="cs-CZ" sz="2400" dirty="0" smtClean="0"/>
              <a:t>platnou povinnost </a:t>
            </a:r>
            <a:r>
              <a:rPr lang="cs-CZ" sz="2400" dirty="0"/>
              <a:t>uspokojovat potřeby svých občanů v oblasti bydlení a rozvíjet sociální péči. Tak hovoří zákon o obcích. Sociální bydlení nemá starostům obcí ztěžovat život, ale nabízí cestu, jak výše uvedenou povinnost naplnit. </a:t>
            </a:r>
            <a:r>
              <a:rPr lang="cs-CZ" sz="2400" b="1" dirty="0"/>
              <a:t>Za jasných pravidel a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s </a:t>
            </a:r>
            <a:r>
              <a:rPr lang="cs-CZ" sz="2400" b="1" dirty="0"/>
              <a:t>garantovanými penězi, které obcím pomůžou sít sociálních a dostupných </a:t>
            </a:r>
            <a:r>
              <a:rPr lang="cs-CZ" sz="2400" b="1" dirty="0" smtClean="0"/>
              <a:t>bytů vybudovat</a:t>
            </a:r>
            <a:r>
              <a:rPr lang="cs-CZ" sz="2400" dirty="0"/>
              <a:t>. </a:t>
            </a:r>
            <a:r>
              <a:rPr lang="cs-CZ" sz="2400" b="1" dirty="0"/>
              <a:t>Obce budou nadále držitelé hlavních rozhodovacích pravomocí. Budou rozhodovat, komu, kdy a jaký byt bude nabídnut k pronájmu</a:t>
            </a:r>
            <a:r>
              <a:rPr 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0599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456964" y="1632000"/>
            <a:ext cx="800346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Financování bude na úkor obcí. Stát tak ušetří a obce se zadluží.</a:t>
            </a:r>
            <a:endParaRPr lang="cs-CZ" sz="2000" b="1" i="1" dirty="0" smtClean="0"/>
          </a:p>
          <a:p>
            <a:pPr algn="r"/>
            <a:endParaRPr lang="cs-CZ" sz="900" i="1" dirty="0"/>
          </a:p>
          <a:p>
            <a:pPr algn="r"/>
            <a:endParaRPr lang="cs-CZ" sz="9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 </a:t>
            </a:r>
            <a:r>
              <a:rPr lang="cs-CZ" sz="2400" dirty="0"/>
              <a:t>případě, že </a:t>
            </a:r>
            <a:r>
              <a:rPr lang="cs-CZ" sz="2400" dirty="0" smtClean="0"/>
              <a:t>obcím vznikne finanční ztráta, stát ji bude sanovat </a:t>
            </a:r>
            <a:r>
              <a:rPr lang="cs-CZ" sz="2400" dirty="0"/>
              <a:t>skrze nárokové dotace. </a:t>
            </a:r>
            <a:r>
              <a:rPr lang="cs-CZ" sz="2400" b="1" dirty="0"/>
              <a:t>Obce budou mít ze zákona právní nárok na dotace na stavbu, opravu, pronájem a provoz sociálních a dostupných bytů a dotace na oblast sociální práce. </a:t>
            </a:r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Zákon </a:t>
            </a:r>
            <a:r>
              <a:rPr lang="cs-CZ" sz="2400" b="1" dirty="0"/>
              <a:t>počítá s tím, že některé obce nebudou mít dostatečné možnosti byty zajistit, a proto přichází záchytný systém, který přebere odpovědnost za danou obec. 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80752" y="82273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Časté mýty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46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467544" y="1484784"/>
            <a:ext cx="777686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800" i="1" dirty="0"/>
          </a:p>
          <a:p>
            <a:pPr algn="just"/>
            <a:r>
              <a:rPr lang="cs-CZ" sz="2400" b="1" i="1" dirty="0" smtClean="0"/>
              <a:t>Kvůli sociálnímu bydlení vzniknou ghetta.</a:t>
            </a:r>
            <a:endParaRPr lang="cs-CZ" sz="2000" b="1" i="1" dirty="0"/>
          </a:p>
          <a:p>
            <a:pPr algn="just"/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Důsledek přijetí zákona o sociálním bydlení  bude přesně opačný </a:t>
            </a:r>
            <a:r>
              <a:rPr lang="cs-CZ" sz="2000" dirty="0" smtClean="0"/>
              <a:t>– </a:t>
            </a:r>
            <a:br>
              <a:rPr lang="cs-CZ" sz="2000" dirty="0" smtClean="0"/>
            </a:br>
            <a:r>
              <a:rPr lang="cs-CZ" sz="2000" dirty="0" smtClean="0"/>
              <a:t>s majiteli předražených ubytoven, obchodem s  chudobou a ghetty účinně bojuje. Sociální </a:t>
            </a:r>
            <a:r>
              <a:rPr lang="cs-CZ" sz="2000" dirty="0"/>
              <a:t>pracovník obce </a:t>
            </a:r>
            <a:r>
              <a:rPr lang="cs-CZ" sz="2000" dirty="0" smtClean="0"/>
              <a:t>bude mimo to nájemníky motivovat </a:t>
            </a:r>
            <a:r>
              <a:rPr lang="cs-CZ" sz="2000" dirty="0"/>
              <a:t>k nalezení zaměstnání, </a:t>
            </a:r>
            <a:r>
              <a:rPr lang="cs-CZ" sz="2000" dirty="0" smtClean="0"/>
              <a:t>řešení </a:t>
            </a:r>
            <a:r>
              <a:rPr lang="cs-CZ" sz="2000" dirty="0"/>
              <a:t>dluhové pasti a splácení dluhů, bude pomáhat rodinám při výchově dětí atd. </a:t>
            </a:r>
            <a:r>
              <a:rPr lang="cs-CZ" sz="2000" b="1" dirty="0"/>
              <a:t>Domácnosti se budou muset podrobit tomuto </a:t>
            </a:r>
            <a:r>
              <a:rPr lang="cs-CZ" sz="2000" b="1" dirty="0" smtClean="0"/>
              <a:t>systému</a:t>
            </a:r>
            <a:r>
              <a:rPr lang="cs-CZ" sz="2000" dirty="0" smtClean="0"/>
              <a:t>.</a:t>
            </a:r>
          </a:p>
          <a:p>
            <a:pPr algn="just"/>
            <a:endParaRPr lang="cs-CZ" sz="9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Jednou z </a:t>
            </a:r>
            <a:r>
              <a:rPr lang="cs-CZ" sz="2000" b="1" dirty="0" smtClean="0"/>
              <a:t>podmínek přidělení sociálního bydlení je plnění </a:t>
            </a:r>
            <a:br>
              <a:rPr lang="cs-CZ" sz="2000" b="1" dirty="0" smtClean="0"/>
            </a:br>
            <a:r>
              <a:rPr lang="cs-CZ" sz="2000" b="1" dirty="0" smtClean="0"/>
              <a:t>tzv. individuálního plánu podpory</a:t>
            </a:r>
            <a:r>
              <a:rPr lang="cs-CZ" sz="2000" dirty="0" smtClean="0"/>
              <a:t>, pokud rodiny nespolupracují se sociálními pracovníky nebo třeba byt poškozují, může jim být </a:t>
            </a:r>
            <a:r>
              <a:rPr lang="cs-CZ" sz="2000" b="1" dirty="0" smtClean="0"/>
              <a:t>sociální byt samozřejmě odebrán, přičemž následně jim dočasně zaniká možnost znovu o byt žádat.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803057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Časté mýty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98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Podpora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5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élník 15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628800"/>
            <a:ext cx="7704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Od organizací</a:t>
            </a:r>
            <a:r>
              <a:rPr lang="cs-CZ" sz="3200" dirty="0" smtClean="0"/>
              <a:t>, které každodenně pracují s cílovou skupinou sociálního bydlení.</a:t>
            </a:r>
          </a:p>
          <a:p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Od obcí</a:t>
            </a:r>
            <a:r>
              <a:rPr lang="cs-CZ" sz="3200" dirty="0" smtClean="0"/>
              <a:t>, které chtějí vyřešit situaci svých občanů.</a:t>
            </a:r>
          </a:p>
          <a:p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Od sociálních pracovníků a pracovnic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0909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3623109"/>
            <a:ext cx="2095500" cy="3133725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Podpora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5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élník 15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556792"/>
            <a:ext cx="763284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i="1" dirty="0" smtClean="0"/>
              <a:t>„Zákon o sociálním bydlení považujeme za krok správným směrem.“</a:t>
            </a:r>
          </a:p>
          <a:p>
            <a:pPr lvl="1"/>
            <a:endParaRPr lang="cs-CZ" sz="28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Primátor Brna, ing. Petr Vokřál:</a:t>
            </a:r>
          </a:p>
          <a:p>
            <a:pPr lvl="1"/>
            <a:r>
              <a:rPr lang="cs-CZ" sz="2000" dirty="0" smtClean="0"/>
              <a:t>„Budeme </a:t>
            </a:r>
            <a:r>
              <a:rPr lang="cs-CZ" sz="2000" dirty="0"/>
              <a:t>prosazovat, aby sociální bydlení řešily obce, protože </a:t>
            </a:r>
            <a:endParaRPr lang="cs-CZ" sz="2000" dirty="0" smtClean="0"/>
          </a:p>
          <a:p>
            <a:pPr lvl="1"/>
            <a:r>
              <a:rPr lang="cs-CZ" sz="2000" dirty="0" smtClean="0"/>
              <a:t>považujeme </a:t>
            </a:r>
            <a:r>
              <a:rPr lang="cs-CZ" sz="2000" dirty="0"/>
              <a:t>za důležité, aby situace sociálního bydlení byla kontrolovatelná, dále budeme prosazovat stanovení maximální </a:t>
            </a:r>
            <a:endParaRPr lang="cs-CZ" sz="2000" dirty="0" smtClean="0"/>
          </a:p>
          <a:p>
            <a:pPr lvl="1"/>
            <a:r>
              <a:rPr lang="cs-CZ" sz="2000" dirty="0" smtClean="0"/>
              <a:t>výše </a:t>
            </a:r>
            <a:r>
              <a:rPr lang="cs-CZ" sz="2000" dirty="0"/>
              <a:t>dávky na bydlení, která nebude překračovat </a:t>
            </a:r>
            <a:endParaRPr lang="cs-CZ" sz="2000" dirty="0" smtClean="0"/>
          </a:p>
          <a:p>
            <a:pPr lvl="1"/>
            <a:r>
              <a:rPr lang="cs-CZ" sz="2000" dirty="0" smtClean="0"/>
              <a:t>místně </a:t>
            </a:r>
            <a:r>
              <a:rPr lang="cs-CZ" sz="2000" dirty="0"/>
              <a:t>obvyklé nájemné</a:t>
            </a:r>
            <a:r>
              <a:rPr lang="cs-CZ" sz="2000" dirty="0" smtClean="0"/>
              <a:t>.“</a:t>
            </a: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640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323528" y="838453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Příklady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5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élník 15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82174" y="1556791"/>
            <a:ext cx="817965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100" b="1" u="sng" dirty="0">
                <a:latin typeface="+mj-lt"/>
              </a:rPr>
              <a:t>Matka samoživitelka pobývající s dětmi v azylovém domě </a:t>
            </a:r>
            <a:endParaRPr lang="cs-CZ" sz="2100" b="1" u="sng" dirty="0" smtClean="0">
              <a:latin typeface="+mj-lt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100" dirty="0" smtClean="0"/>
              <a:t>Alena </a:t>
            </a:r>
            <a:r>
              <a:rPr lang="cs-CZ" sz="2100" dirty="0"/>
              <a:t>B. </a:t>
            </a:r>
            <a:r>
              <a:rPr lang="cs-CZ" sz="2100" dirty="0" smtClean="0"/>
              <a:t>je </a:t>
            </a:r>
            <a:r>
              <a:rPr lang="cs-CZ" sz="2100" dirty="0"/>
              <a:t>samoživitelka, která se stará o </a:t>
            </a:r>
            <a:r>
              <a:rPr lang="cs-CZ" sz="2100" dirty="0" smtClean="0"/>
              <a:t>dvě malé </a:t>
            </a:r>
            <a:r>
              <a:rPr lang="cs-CZ" sz="2100" dirty="0"/>
              <a:t>děti</a:t>
            </a:r>
            <a:r>
              <a:rPr lang="cs-CZ" sz="2100" dirty="0" smtClean="0"/>
              <a:t>. Manžel ji </a:t>
            </a:r>
            <a:r>
              <a:rPr lang="cs-CZ" sz="2100" dirty="0"/>
              <a:t>fyzicky týral, odešla ze společné </a:t>
            </a:r>
            <a:r>
              <a:rPr lang="cs-CZ" sz="2100" dirty="0" smtClean="0"/>
              <a:t>domácnosti. </a:t>
            </a:r>
            <a:r>
              <a:rPr lang="cs-CZ" sz="2100" dirty="0"/>
              <a:t>Pokud by </a:t>
            </a:r>
            <a:r>
              <a:rPr lang="cs-CZ" sz="2100" dirty="0" smtClean="0"/>
              <a:t>po </a:t>
            </a:r>
            <a:r>
              <a:rPr lang="cs-CZ" sz="2100" dirty="0"/>
              <a:t>ní pronajímatelé nežádali někdy až šestiměsíční kauci na byt, což znamená i 80 000,- Kč, odstěhovala by se do samostatné </a:t>
            </a:r>
            <a:r>
              <a:rPr lang="cs-CZ" sz="2100" dirty="0" smtClean="0"/>
              <a:t>domácnosti. </a:t>
            </a:r>
            <a:r>
              <a:rPr lang="cs-CZ" sz="2100" dirty="0"/>
              <a:t>O</a:t>
            </a:r>
            <a:r>
              <a:rPr lang="cs-CZ" sz="2100" dirty="0" smtClean="0"/>
              <a:t>bčas </a:t>
            </a:r>
            <a:r>
              <a:rPr lang="cs-CZ" sz="2100" dirty="0"/>
              <a:t>přivydělává formou dohody o provedení práce v </a:t>
            </a:r>
            <a:r>
              <a:rPr lang="cs-CZ" sz="2100" dirty="0" smtClean="0"/>
              <a:t>supermarketu.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b="1" dirty="0" smtClean="0">
                <a:latin typeface="+mj-lt"/>
              </a:rPr>
              <a:t>Celkový příjem </a:t>
            </a:r>
            <a:r>
              <a:rPr lang="cs-CZ" sz="2100" dirty="0" smtClean="0">
                <a:latin typeface="+mj-lt"/>
              </a:rPr>
              <a:t>(vč. rodičovské, </a:t>
            </a:r>
            <a:r>
              <a:rPr lang="cs-CZ" sz="2100" dirty="0" err="1" smtClean="0">
                <a:latin typeface="+mj-lt"/>
              </a:rPr>
              <a:t>PnD</a:t>
            </a:r>
            <a:r>
              <a:rPr lang="cs-CZ" sz="2100" dirty="0" smtClean="0">
                <a:latin typeface="+mj-lt"/>
              </a:rPr>
              <a:t>, DPP atd.): </a:t>
            </a:r>
            <a:r>
              <a:rPr lang="cs-CZ" sz="2100" b="1" dirty="0" smtClean="0">
                <a:latin typeface="+mj-lt"/>
              </a:rPr>
              <a:t>10 710,-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b="1" dirty="0" smtClean="0">
                <a:latin typeface="+mj-lt"/>
              </a:rPr>
              <a:t>Výdaje na bydlení: 5 200,-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100" dirty="0" smtClean="0">
                <a:latin typeface="+mj-lt"/>
              </a:rPr>
              <a:t>Doplatek na bydlení: 2 420,-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b="1" dirty="0" smtClean="0">
                <a:latin typeface="+mj-lt"/>
              </a:rPr>
              <a:t>Po odečtení nákladů zbývá celé rodině: </a:t>
            </a:r>
            <a:r>
              <a:rPr lang="cs-CZ" sz="2100" b="1" u="sng" dirty="0" smtClean="0">
                <a:latin typeface="+mj-lt"/>
              </a:rPr>
              <a:t>7 620,- → 2 540 Kč na os.</a:t>
            </a:r>
            <a:endParaRPr lang="cs-CZ" sz="2100" b="1" u="sng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973" y="5156634"/>
            <a:ext cx="11334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23528" y="838453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Příklady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0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237312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67544" y="1556206"/>
            <a:ext cx="80648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100" b="1" u="sng" dirty="0"/>
              <a:t>Osaměle žijící seniorka ve větším </a:t>
            </a:r>
            <a:r>
              <a:rPr lang="cs-CZ" sz="2100" b="1" u="sng" dirty="0" smtClean="0"/>
              <a:t>bytě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100" dirty="0"/>
              <a:t>Věra H. se do svého bytu přistěhovala před 45 </a:t>
            </a:r>
            <a:r>
              <a:rPr lang="cs-CZ" sz="2100" dirty="0" smtClean="0"/>
              <a:t>lety. </a:t>
            </a:r>
            <a:r>
              <a:rPr lang="cs-CZ" sz="2100" dirty="0"/>
              <a:t>Před rokem jí však manžel </a:t>
            </a:r>
            <a:r>
              <a:rPr lang="cs-CZ" sz="2100" dirty="0" smtClean="0"/>
              <a:t>zemřel. Pobírá </a:t>
            </a:r>
            <a:r>
              <a:rPr lang="cs-CZ" sz="2100" dirty="0"/>
              <a:t>starobní důchod a ze zdravotních důvodů nepracuje</a:t>
            </a:r>
            <a:r>
              <a:rPr lang="cs-CZ" sz="2100" dirty="0" smtClean="0"/>
              <a:t>. </a:t>
            </a:r>
            <a:r>
              <a:rPr lang="cs-CZ" sz="2100" dirty="0"/>
              <a:t>Nestačí jí peníze na zaplacení bytu, léky a pořádné jídlo</a:t>
            </a:r>
            <a:r>
              <a:rPr lang="cs-CZ" sz="2100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b="1" dirty="0" smtClean="0"/>
              <a:t>Celkový příjem</a:t>
            </a:r>
            <a:r>
              <a:rPr lang="cs-CZ" sz="2100" dirty="0" smtClean="0"/>
              <a:t> – starobní důchod: </a:t>
            </a:r>
            <a:r>
              <a:rPr lang="cs-CZ" sz="2100" b="1" dirty="0" smtClean="0"/>
              <a:t>10 000,-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b="1" dirty="0"/>
              <a:t>Náklady na bydlení:</a:t>
            </a:r>
            <a:r>
              <a:rPr lang="cs-CZ" sz="2100" dirty="0"/>
              <a:t> </a:t>
            </a:r>
            <a:r>
              <a:rPr lang="cs-CZ" sz="2100" b="1" dirty="0"/>
              <a:t>9 000</a:t>
            </a:r>
            <a:r>
              <a:rPr lang="cs-CZ" sz="2100" b="1" dirty="0" smtClean="0"/>
              <a:t>,- </a:t>
            </a:r>
            <a:r>
              <a:rPr lang="cs-CZ" sz="2100" dirty="0" smtClean="0"/>
              <a:t>(dle zákona </a:t>
            </a:r>
            <a:r>
              <a:rPr lang="cs-CZ" sz="2100" dirty="0"/>
              <a:t>se započte </a:t>
            </a:r>
            <a:r>
              <a:rPr lang="cs-CZ" sz="2100" b="1" dirty="0" smtClean="0"/>
              <a:t>7</a:t>
            </a:r>
            <a:r>
              <a:rPr lang="cs-CZ" sz="2100" b="1" dirty="0"/>
              <a:t> 731</a:t>
            </a:r>
            <a:r>
              <a:rPr lang="cs-CZ" sz="2100" b="1" dirty="0" smtClean="0"/>
              <a:t>,-</a:t>
            </a:r>
            <a:r>
              <a:rPr lang="cs-CZ" sz="2100" dirty="0" smtClean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100" dirty="0" smtClean="0"/>
              <a:t>Příspěvek na bydlení: 4 231,-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b="1" dirty="0"/>
              <a:t>Po odečtení nákladů </a:t>
            </a:r>
            <a:r>
              <a:rPr lang="cs-CZ" sz="2100" b="1" dirty="0" smtClean="0"/>
              <a:t>zbývá: 5 231,-</a:t>
            </a:r>
            <a:endParaRPr lang="cs-CZ" sz="21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1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188" y="5202976"/>
            <a:ext cx="1358404" cy="155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4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23528" y="838453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Příklady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1484784"/>
            <a:ext cx="799288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100" b="1" u="sng" dirty="0"/>
              <a:t>Mladý člověk opouštějící dětský </a:t>
            </a:r>
            <a:r>
              <a:rPr lang="cs-CZ" sz="2100" b="1" u="sng" dirty="0" smtClean="0"/>
              <a:t>domov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100" dirty="0"/>
              <a:t>Tondovi N. je devatenáct let a opouští dětský domov</a:t>
            </a:r>
            <a:r>
              <a:rPr lang="cs-CZ" sz="2100" dirty="0" smtClean="0"/>
              <a:t>. </a:t>
            </a:r>
            <a:r>
              <a:rPr lang="cs-CZ" sz="2100" dirty="0"/>
              <a:t>Chce si zařídit vlastní život. Ze začátku to zkusí </a:t>
            </a:r>
            <a:r>
              <a:rPr lang="cs-CZ" sz="2100" dirty="0" smtClean="0"/>
              <a:t>v</a:t>
            </a:r>
            <a:r>
              <a:rPr lang="cs-CZ" sz="2100" dirty="0"/>
              <a:t> domu na půl cesty, to </a:t>
            </a:r>
            <a:r>
              <a:rPr lang="cs-CZ" sz="2100" dirty="0" smtClean="0"/>
              <a:t>bylo </a:t>
            </a:r>
            <a:r>
              <a:rPr lang="cs-CZ" sz="2100" dirty="0"/>
              <a:t>zhruba na rok. Za tu </a:t>
            </a:r>
            <a:r>
              <a:rPr lang="cs-CZ" sz="2100" dirty="0" smtClean="0"/>
              <a:t>dobu </a:t>
            </a:r>
            <a:r>
              <a:rPr lang="cs-CZ" sz="2100" dirty="0"/>
              <a:t>si chtěl najít práci, vyučil se jako kuchař, číšník a má za sebou spoustu praxe</a:t>
            </a:r>
            <a:r>
              <a:rPr lang="cs-CZ" sz="2100" dirty="0" smtClean="0"/>
              <a:t>.</a:t>
            </a:r>
            <a:r>
              <a:rPr lang="cs-CZ" sz="2100" dirty="0"/>
              <a:t> Náklady na zařízení bytu a hlavně kauci jsou pro něj ale zcela nedostižnou metou</a:t>
            </a:r>
            <a:r>
              <a:rPr lang="cs-CZ" sz="2100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b="1" dirty="0" smtClean="0"/>
              <a:t>Celkový očekávaný příjem: 9 900,- </a:t>
            </a:r>
            <a:r>
              <a:rPr lang="cs-CZ" sz="2100" dirty="0" smtClean="0"/>
              <a:t>(minimální mzda)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b="1" dirty="0" smtClean="0"/>
              <a:t>Náklady na bydlení v garsonce: 6 500,-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100" dirty="0" smtClean="0"/>
              <a:t>Příspěvek na bydlení:  2026,-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b="1" dirty="0" smtClean="0"/>
              <a:t>Po odečtení nákladů zbývá: 5 426,-</a:t>
            </a:r>
            <a:endParaRPr lang="cs-CZ" sz="2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40352" y="5201798"/>
            <a:ext cx="864096" cy="154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95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Současný stav zákona o sociálním bydlení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9628" y="1576677"/>
            <a:ext cx="7990556" cy="477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400" b="1" dirty="0">
                <a:solidFill>
                  <a:schemeClr val="tx1">
                    <a:lumMod val="50000"/>
                  </a:schemeClr>
                </a:solidFill>
              </a:rPr>
              <a:t>12. října 2015 byla Koncepce sociálního bydlení ČR 2015 – 2025 s RIA schválena vládou, usnesením č.810.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50000"/>
                  </a:schemeClr>
                </a:solidFill>
              </a:rPr>
              <a:t>Zákon o sociálním bydlení je v gesci MPSV, ve spolugesci MMR a ministra pro lidská práva, rovné příležitosti a legislativu.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400" dirty="0">
                <a:solidFill>
                  <a:schemeClr val="tx1">
                    <a:lumMod val="50000"/>
                  </a:schemeClr>
                </a:solidFill>
              </a:rPr>
              <a:t>21. a 22. července 2016 bylo paragrafované znění zákona představeno zástupcům veřejné správy, měst a obcí a odborné veřejnosti</a:t>
            </a:r>
          </a:p>
        </p:txBody>
      </p:sp>
    </p:spTree>
    <p:extLst>
      <p:ext uri="{BB962C8B-B14F-4D97-AF65-F5344CB8AC3E}">
        <p14:creationId xmlns:p14="http://schemas.microsoft.com/office/powerpoint/2010/main" val="333925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2" name="Skupina 51"/>
          <p:cNvGrpSpPr/>
          <p:nvPr/>
        </p:nvGrpSpPr>
        <p:grpSpPr>
          <a:xfrm>
            <a:off x="4953101" y="2098864"/>
            <a:ext cx="1235869" cy="561065"/>
            <a:chOff x="5069306" y="1283759"/>
            <a:chExt cx="1235869" cy="561065"/>
          </a:xfrm>
        </p:grpSpPr>
        <p:sp>
          <p:nvSpPr>
            <p:cNvPr id="51" name="Šipka doprava 50"/>
            <p:cNvSpPr/>
            <p:nvPr/>
          </p:nvSpPr>
          <p:spPr>
            <a:xfrm>
              <a:off x="5148064" y="1283759"/>
              <a:ext cx="1157111" cy="561065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069306" y="1395014"/>
              <a:ext cx="11588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dirty="0" smtClean="0">
                  <a:solidFill>
                    <a:schemeClr val="bg1"/>
                  </a:solidFill>
                </a:rPr>
                <a:t>Do 30 dnů</a:t>
              </a:r>
              <a:endParaRPr lang="cs-CZ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Skupina 59"/>
          <p:cNvGrpSpPr/>
          <p:nvPr/>
        </p:nvGrpSpPr>
        <p:grpSpPr>
          <a:xfrm>
            <a:off x="2807398" y="1364236"/>
            <a:ext cx="3060340" cy="1259902"/>
            <a:chOff x="2807398" y="1364236"/>
            <a:chExt cx="3060340" cy="1259902"/>
          </a:xfrm>
        </p:grpSpPr>
        <p:sp>
          <p:nvSpPr>
            <p:cNvPr id="11" name="TextovéPole 10"/>
            <p:cNvSpPr txBox="1"/>
            <p:nvPr/>
          </p:nvSpPr>
          <p:spPr>
            <a:xfrm>
              <a:off x="2807398" y="1700808"/>
              <a:ext cx="295232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dirty="0" smtClean="0"/>
                <a:t>Posoudí nárok na vstup do systému SB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dirty="0" smtClean="0"/>
                <a:t>Vydá rozhodnutí</a:t>
              </a:r>
              <a:endParaRPr lang="cs-CZ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2915410" y="1364236"/>
              <a:ext cx="29523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Úřad práce</a:t>
              </a:r>
              <a:endParaRPr lang="cs-CZ" sz="2000" b="1" dirty="0"/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5905049" y="4435980"/>
            <a:ext cx="3072927" cy="2088232"/>
            <a:chOff x="5905049" y="4005064"/>
            <a:chExt cx="3072927" cy="2088232"/>
          </a:xfrm>
        </p:grpSpPr>
        <p:sp>
          <p:nvSpPr>
            <p:cNvPr id="24" name="Zaoblený obdélník 23"/>
            <p:cNvSpPr/>
            <p:nvPr/>
          </p:nvSpPr>
          <p:spPr>
            <a:xfrm>
              <a:off x="6012160" y="4005064"/>
              <a:ext cx="2965816" cy="208823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6324165" y="4834125"/>
              <a:ext cx="253321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dirty="0" smtClean="0">
                  <a:solidFill>
                    <a:schemeClr val="bg1"/>
                  </a:solidFill>
                </a:rPr>
                <a:t>Záchytný systém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dirty="0" smtClean="0">
                  <a:solidFill>
                    <a:schemeClr val="bg1"/>
                  </a:solidFill>
                </a:rPr>
                <a:t>Přebírá roli obce v případě nečinnosti </a:t>
              </a:r>
              <a:endParaRPr lang="cs-CZ" dirty="0">
                <a:solidFill>
                  <a:schemeClr val="bg1"/>
                </a:solidFill>
              </a:endParaRP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5905049" y="4187794"/>
              <a:ext cx="29523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chemeClr val="bg1"/>
                  </a:solidFill>
                </a:rPr>
                <a:t>Úřad práce</a:t>
              </a:r>
              <a:endParaRPr lang="cs-CZ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3" name="Skupina 62"/>
          <p:cNvGrpSpPr/>
          <p:nvPr/>
        </p:nvGrpSpPr>
        <p:grpSpPr>
          <a:xfrm>
            <a:off x="5898139" y="1280580"/>
            <a:ext cx="2952328" cy="2330996"/>
            <a:chOff x="5898139" y="1280580"/>
            <a:chExt cx="2952328" cy="2330996"/>
          </a:xfrm>
        </p:grpSpPr>
        <p:sp>
          <p:nvSpPr>
            <p:cNvPr id="28" name="Zaoblený obdélník 27"/>
            <p:cNvSpPr/>
            <p:nvPr/>
          </p:nvSpPr>
          <p:spPr>
            <a:xfrm>
              <a:off x="6450349" y="1700808"/>
              <a:ext cx="1874501" cy="36933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61" name="Skupina 60"/>
            <p:cNvGrpSpPr/>
            <p:nvPr/>
          </p:nvGrpSpPr>
          <p:grpSpPr>
            <a:xfrm>
              <a:off x="5898139" y="1280580"/>
              <a:ext cx="2952328" cy="2330996"/>
              <a:chOff x="5898139" y="1280580"/>
              <a:chExt cx="2952328" cy="2330996"/>
            </a:xfrm>
          </p:grpSpPr>
          <p:sp>
            <p:nvSpPr>
              <p:cNvPr id="14" name="TextovéPole 13"/>
              <p:cNvSpPr txBox="1"/>
              <p:nvPr/>
            </p:nvSpPr>
            <p:spPr>
              <a:xfrm>
                <a:off x="5898139" y="1280580"/>
                <a:ext cx="29523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b="1" dirty="0" smtClean="0"/>
                  <a:t>Obecní úřad</a:t>
                </a:r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6324165" y="2134248"/>
                <a:ext cx="211409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V případě potřeby provede další soc. šetření (byt. situace, rod. situace…)</a:t>
                </a:r>
                <a:endParaRPr lang="cs-CZ" dirty="0"/>
              </a:p>
            </p:txBody>
          </p:sp>
          <p:sp>
            <p:nvSpPr>
              <p:cNvPr id="27" name="Obdélník 26"/>
              <p:cNvSpPr/>
              <p:nvPr/>
            </p:nvSpPr>
            <p:spPr>
              <a:xfrm>
                <a:off x="6463122" y="1700808"/>
                <a:ext cx="18617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dirty="0" smtClean="0">
                    <a:solidFill>
                      <a:schemeClr val="bg1"/>
                    </a:solidFill>
                  </a:rPr>
                  <a:t>Sociální pracovník</a:t>
                </a:r>
              </a:p>
            </p:txBody>
          </p:sp>
        </p:grpSp>
      </p:grpSp>
      <p:grpSp>
        <p:nvGrpSpPr>
          <p:cNvPr id="55" name="Skupina 54"/>
          <p:cNvGrpSpPr/>
          <p:nvPr/>
        </p:nvGrpSpPr>
        <p:grpSpPr>
          <a:xfrm rot="1172635">
            <a:off x="4138733" y="4128355"/>
            <a:ext cx="2010343" cy="790715"/>
            <a:chOff x="4042910" y="4305472"/>
            <a:chExt cx="2010343" cy="790715"/>
          </a:xfrm>
        </p:grpSpPr>
        <p:sp>
          <p:nvSpPr>
            <p:cNvPr id="41" name="Šipka doprava 40"/>
            <p:cNvSpPr/>
            <p:nvPr/>
          </p:nvSpPr>
          <p:spPr>
            <a:xfrm>
              <a:off x="4042910" y="4305472"/>
              <a:ext cx="1759215" cy="790715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4075703" y="4549190"/>
              <a:ext cx="19775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solidFill>
                    <a:schemeClr val="bg1"/>
                  </a:solidFill>
                </a:rPr>
                <a:t>Nedokáže-li zajistit</a:t>
              </a:r>
              <a:endParaRPr lang="cs-CZ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4" name="Skupina 1023"/>
          <p:cNvGrpSpPr/>
          <p:nvPr/>
        </p:nvGrpSpPr>
        <p:grpSpPr>
          <a:xfrm>
            <a:off x="0" y="1280580"/>
            <a:ext cx="3054072" cy="1321671"/>
            <a:chOff x="0" y="1280580"/>
            <a:chExt cx="3054072" cy="1321671"/>
          </a:xfrm>
        </p:grpSpPr>
        <p:pic>
          <p:nvPicPr>
            <p:cNvPr id="1026" name="Picture 2" descr="C:\Users\matous.hruska\Pictures\silhouette_man_walking_suit.gi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722694"/>
              <a:ext cx="1172742" cy="8795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ovéPole 9"/>
            <p:cNvSpPr txBox="1"/>
            <p:nvPr/>
          </p:nvSpPr>
          <p:spPr>
            <a:xfrm>
              <a:off x="1079206" y="1280580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Občan</a:t>
              </a:r>
              <a:endParaRPr lang="cs-CZ" sz="2000" b="1" dirty="0"/>
            </a:p>
          </p:txBody>
        </p:sp>
        <p:grpSp>
          <p:nvGrpSpPr>
            <p:cNvPr id="59" name="Skupina 58"/>
            <p:cNvGrpSpPr/>
            <p:nvPr/>
          </p:nvGrpSpPr>
          <p:grpSpPr>
            <a:xfrm>
              <a:off x="1048169" y="1700808"/>
              <a:ext cx="2005903" cy="834099"/>
              <a:chOff x="871239" y="1700808"/>
              <a:chExt cx="2005903" cy="834099"/>
            </a:xfrm>
          </p:grpSpPr>
          <p:sp>
            <p:nvSpPr>
              <p:cNvPr id="49" name="Šipka doprava 48"/>
              <p:cNvSpPr/>
              <p:nvPr/>
            </p:nvSpPr>
            <p:spPr>
              <a:xfrm>
                <a:off x="871239" y="1700808"/>
                <a:ext cx="1683935" cy="834099"/>
              </a:xfrm>
              <a:prstGeom prst="right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0" name="TextovéPole 49"/>
              <p:cNvSpPr txBox="1"/>
              <p:nvPr/>
            </p:nvSpPr>
            <p:spPr>
              <a:xfrm>
                <a:off x="899592" y="1963968"/>
                <a:ext cx="19775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>
                    <a:solidFill>
                      <a:schemeClr val="bg1"/>
                    </a:solidFill>
                  </a:rPr>
                  <a:t>Vstup do systému</a:t>
                </a:r>
                <a:endParaRPr lang="cs-CZ" sz="1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2" name="Skupina 61"/>
          <p:cNvGrpSpPr/>
          <p:nvPr/>
        </p:nvGrpSpPr>
        <p:grpSpPr>
          <a:xfrm>
            <a:off x="248281" y="3422676"/>
            <a:ext cx="7132933" cy="1819182"/>
            <a:chOff x="248281" y="3422676"/>
            <a:chExt cx="7132933" cy="1819182"/>
          </a:xfrm>
        </p:grpSpPr>
        <p:grpSp>
          <p:nvGrpSpPr>
            <p:cNvPr id="46" name="Skupina 45"/>
            <p:cNvGrpSpPr/>
            <p:nvPr/>
          </p:nvGrpSpPr>
          <p:grpSpPr>
            <a:xfrm>
              <a:off x="248281" y="3422676"/>
              <a:ext cx="4783578" cy="1819182"/>
              <a:chOff x="0" y="4149080"/>
              <a:chExt cx="4783578" cy="1819182"/>
            </a:xfrm>
          </p:grpSpPr>
          <p:sp>
            <p:nvSpPr>
              <p:cNvPr id="26" name="Zaoblený obdélník 25"/>
              <p:cNvSpPr/>
              <p:nvPr/>
            </p:nvSpPr>
            <p:spPr>
              <a:xfrm>
                <a:off x="1464768" y="4557126"/>
                <a:ext cx="2156360" cy="36933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TextovéPole 16"/>
              <p:cNvSpPr txBox="1"/>
              <p:nvPr/>
            </p:nvSpPr>
            <p:spPr>
              <a:xfrm>
                <a:off x="1079010" y="4149080"/>
                <a:ext cx="29523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b="1" smtClean="0"/>
                  <a:t>Obec</a:t>
                </a:r>
                <a:endParaRPr lang="cs-CZ" sz="2000" b="1" dirty="0" smtClean="0"/>
              </a:p>
            </p:txBody>
          </p:sp>
          <p:sp>
            <p:nvSpPr>
              <p:cNvPr id="18" name="TextovéPole 17"/>
              <p:cNvSpPr txBox="1"/>
              <p:nvPr/>
            </p:nvSpPr>
            <p:spPr>
              <a:xfrm>
                <a:off x="0" y="5598930"/>
                <a:ext cx="17424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b="1" dirty="0" smtClean="0"/>
                  <a:t>Dostupný byt</a:t>
                </a:r>
                <a:endParaRPr lang="cs-CZ" b="1" dirty="0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1822868" y="5598930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b="1" dirty="0" smtClean="0"/>
                  <a:t>Soc. byt</a:t>
                </a:r>
                <a:endParaRPr lang="cs-CZ" b="1" dirty="0"/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3343418" y="5598930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b="1" dirty="0" smtClean="0"/>
                  <a:t>Azylový dům</a:t>
                </a:r>
                <a:endParaRPr lang="cs-CZ" b="1" dirty="0"/>
              </a:p>
            </p:txBody>
          </p:sp>
          <p:sp>
            <p:nvSpPr>
              <p:cNvPr id="25" name="Obdélník 24"/>
              <p:cNvSpPr/>
              <p:nvPr/>
            </p:nvSpPr>
            <p:spPr>
              <a:xfrm>
                <a:off x="1464768" y="4557126"/>
                <a:ext cx="21563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dirty="0" smtClean="0">
                    <a:solidFill>
                      <a:schemeClr val="bg1"/>
                    </a:solidFill>
                  </a:rPr>
                  <a:t>Rozhodne o umístění</a:t>
                </a:r>
              </a:p>
            </p:txBody>
          </p:sp>
          <p:cxnSp>
            <p:nvCxnSpPr>
              <p:cNvPr id="30" name="Přímá spojnice se šipkou 29"/>
              <p:cNvCxnSpPr>
                <a:stCxn id="25" idx="2"/>
                <a:endCxn id="18" idx="0"/>
              </p:cNvCxnSpPr>
              <p:nvPr/>
            </p:nvCxnSpPr>
            <p:spPr>
              <a:xfrm flipH="1">
                <a:off x="871239" y="4926458"/>
                <a:ext cx="1671709" cy="67247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se šipkou 30"/>
              <p:cNvCxnSpPr>
                <a:stCxn id="26" idx="2"/>
                <a:endCxn id="19" idx="0"/>
              </p:cNvCxnSpPr>
              <p:nvPr/>
            </p:nvCxnSpPr>
            <p:spPr>
              <a:xfrm>
                <a:off x="2542948" y="4926458"/>
                <a:ext cx="0" cy="67247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se šipkou 33"/>
              <p:cNvCxnSpPr>
                <a:stCxn id="26" idx="2"/>
                <a:endCxn id="20" idx="0"/>
              </p:cNvCxnSpPr>
              <p:nvPr/>
            </p:nvCxnSpPr>
            <p:spPr>
              <a:xfrm>
                <a:off x="2542948" y="4926458"/>
                <a:ext cx="1520550" cy="67247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>
                <a:stCxn id="20" idx="1"/>
              </p:cNvCxnSpPr>
              <p:nvPr/>
            </p:nvCxnSpPr>
            <p:spPr>
              <a:xfrm flipH="1">
                <a:off x="3059832" y="5783596"/>
                <a:ext cx="28358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H="1">
                <a:off x="1691680" y="5783596"/>
                <a:ext cx="28358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Pravoúhlá spojnice 56"/>
            <p:cNvCxnSpPr>
              <a:stCxn id="15" idx="2"/>
              <a:endCxn id="17" idx="0"/>
            </p:cNvCxnSpPr>
            <p:nvPr/>
          </p:nvCxnSpPr>
          <p:spPr>
            <a:xfrm rot="5400000" flipH="1">
              <a:off x="4997885" y="1228247"/>
              <a:ext cx="188900" cy="4577759"/>
            </a:xfrm>
            <a:prstGeom prst="bentConnector5">
              <a:avLst>
                <a:gd name="adj1" fmla="val -121016"/>
                <a:gd name="adj2" fmla="val 45422"/>
                <a:gd name="adj3" fmla="val 221016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ovéPole 43"/>
          <p:cNvSpPr txBox="1"/>
          <p:nvPr/>
        </p:nvSpPr>
        <p:spPr>
          <a:xfrm>
            <a:off x="323528" y="55042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spc="-150" dirty="0" smtClean="0">
                <a:solidFill>
                  <a:srgbClr val="002060"/>
                </a:solidFill>
                <a:latin typeface="Calibri"/>
                <a:cs typeface="Calibri"/>
              </a:rPr>
              <a:t>Co to znamená pro občana</a:t>
            </a:r>
            <a:endParaRPr lang="cs-CZ" sz="3600" spc="-15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568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7" y="1412776"/>
            <a:ext cx="77205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Odbourává se pro občana a obec devastující obchod s chudobou</a:t>
            </a:r>
            <a:r>
              <a:rPr lang="cs-CZ" altLang="cs-CZ" sz="20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Snížení rizik sociálního vyloučení a pádu do chudoby, </a:t>
            </a:r>
            <a:r>
              <a:rPr lang="cs-CZ" altLang="cs-CZ" sz="2000" b="1" dirty="0">
                <a:solidFill>
                  <a:schemeClr val="tx1">
                    <a:lumMod val="50000"/>
                  </a:schemeClr>
                </a:solidFill>
              </a:rPr>
              <a:t>ochrana zranitelných skupin osob – rodiny s dětmi, senioři, oběti domácího násilí a dalších</a:t>
            </a:r>
            <a:r>
              <a:rPr lang="cs-CZ" altLang="cs-CZ" sz="2000" b="1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cs-CZ" altLang="cs-CZ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 smtClean="0">
                <a:solidFill>
                  <a:schemeClr val="tx1">
                    <a:lumMod val="50000"/>
                  </a:schemeClr>
                </a:solidFill>
              </a:rPr>
              <a:t>Posilují </a:t>
            </a: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se </a:t>
            </a:r>
            <a:r>
              <a:rPr lang="cs-CZ" altLang="cs-CZ" sz="2000" b="1" dirty="0">
                <a:solidFill>
                  <a:schemeClr val="tx1">
                    <a:lumMod val="50000"/>
                  </a:schemeClr>
                </a:solidFill>
              </a:rPr>
              <a:t>práva měst a obcí </a:t>
            </a: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při realizaci sociálního </a:t>
            </a:r>
            <a:r>
              <a:rPr lang="cs-CZ" altLang="cs-CZ" sz="2000" dirty="0" smtClean="0">
                <a:solidFill>
                  <a:schemeClr val="tx1">
                    <a:lumMod val="50000"/>
                  </a:schemeClr>
                </a:solidFill>
              </a:rPr>
              <a:t>bydlení.</a:t>
            </a:r>
            <a:endParaRPr lang="cs-CZ" alt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Sjednocují </a:t>
            </a:r>
            <a:r>
              <a:rPr lang="cs-CZ" altLang="cs-CZ" sz="2000" dirty="0" smtClean="0">
                <a:solidFill>
                  <a:schemeClr val="tx1">
                    <a:lumMod val="50000"/>
                  </a:schemeClr>
                </a:solidFill>
              </a:rPr>
              <a:t>a zpřesňují se povinnosti </a:t>
            </a: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měst a obcí při </a:t>
            </a:r>
            <a:r>
              <a:rPr lang="cs-CZ" altLang="cs-CZ" sz="2000" b="1" dirty="0">
                <a:solidFill>
                  <a:schemeClr val="tx1">
                    <a:lumMod val="50000"/>
                  </a:schemeClr>
                </a:solidFill>
              </a:rPr>
              <a:t>zajišťování sociálního bydlení a sociálních potřeb </a:t>
            </a:r>
            <a:r>
              <a:rPr lang="cs-CZ" altLang="cs-CZ" sz="2000" b="1" dirty="0" smtClean="0">
                <a:solidFill>
                  <a:schemeClr val="tx1">
                    <a:lumMod val="50000"/>
                  </a:schemeClr>
                </a:solidFill>
              </a:rPr>
              <a:t>obyvatel.</a:t>
            </a:r>
            <a:endParaRPr lang="cs-CZ" altLang="cs-CZ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Obce a města získají </a:t>
            </a:r>
            <a:r>
              <a:rPr lang="cs-CZ" altLang="cs-CZ" sz="2000" b="1" dirty="0">
                <a:solidFill>
                  <a:schemeClr val="tx1">
                    <a:lumMod val="50000"/>
                  </a:schemeClr>
                </a:solidFill>
              </a:rPr>
              <a:t>finanční prostředky na zajišťování a realizaci systému </a:t>
            </a: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sociálního bydlení (dotace na sociální práci, investiční prostředky atd</a:t>
            </a:r>
            <a:r>
              <a:rPr lang="cs-CZ" altLang="cs-CZ" sz="2000" dirty="0" smtClean="0">
                <a:solidFill>
                  <a:schemeClr val="tx1">
                    <a:lumMod val="50000"/>
                  </a:schemeClr>
                </a:solidFill>
              </a:rPr>
              <a:t>.)</a:t>
            </a:r>
            <a:endParaRPr lang="cs-CZ" altLang="cs-CZ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9221" y="47667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spc="-150" dirty="0" smtClean="0">
                <a:solidFill>
                  <a:srgbClr val="002060"/>
                </a:solidFill>
                <a:latin typeface="Calibri"/>
                <a:cs typeface="Calibri"/>
              </a:rPr>
              <a:t>Co to znamená pro obec</a:t>
            </a:r>
            <a:endParaRPr lang="cs-CZ" sz="3600" spc="-15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13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99261" y="1821017"/>
            <a:ext cx="777686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altLang="cs-CZ" sz="2800" b="1" u="sng" dirty="0" smtClean="0">
                <a:solidFill>
                  <a:schemeClr val="tx1">
                    <a:lumMod val="50000"/>
                  </a:schemeClr>
                </a:solidFill>
              </a:rPr>
              <a:t>Splní se konečně 25 let opakovaný slib.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solidFill>
                  <a:schemeClr val="tx1">
                    <a:lumMod val="50000"/>
                  </a:schemeClr>
                </a:solidFill>
              </a:rPr>
              <a:t>Postupně se</a:t>
            </a:r>
            <a:r>
              <a:rPr lang="cs-CZ" altLang="cs-CZ" sz="2800" b="1" dirty="0" smtClean="0">
                <a:solidFill>
                  <a:schemeClr val="tx1">
                    <a:lumMod val="50000"/>
                  </a:schemeClr>
                </a:solidFill>
              </a:rPr>
              <a:t> sníží státní výdaje </a:t>
            </a:r>
            <a:r>
              <a:rPr lang="cs-CZ" altLang="cs-CZ" sz="2800" dirty="0">
                <a:solidFill>
                  <a:schemeClr val="tx1">
                    <a:lumMod val="50000"/>
                  </a:schemeClr>
                </a:solidFill>
              </a:rPr>
              <a:t>na dávky v oblasti </a:t>
            </a:r>
            <a:r>
              <a:rPr lang="cs-CZ" altLang="cs-CZ" sz="2800" dirty="0" smtClean="0">
                <a:solidFill>
                  <a:schemeClr val="tx1">
                    <a:lumMod val="50000"/>
                  </a:schemeClr>
                </a:solidFill>
              </a:rPr>
              <a:t>bydlení (v současné době 13 mld.).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solidFill>
                  <a:schemeClr val="tx1">
                    <a:lumMod val="50000"/>
                  </a:schemeClr>
                </a:solidFill>
              </a:rPr>
              <a:t>Nahradí se podpora bydlení </a:t>
            </a:r>
            <a:r>
              <a:rPr lang="cs-CZ" altLang="cs-CZ" sz="2800" b="1" dirty="0" smtClean="0">
                <a:solidFill>
                  <a:schemeClr val="tx1">
                    <a:lumMod val="50000"/>
                  </a:schemeClr>
                </a:solidFill>
              </a:rPr>
              <a:t>efektivnějším systémem</a:t>
            </a:r>
            <a:r>
              <a:rPr lang="cs-CZ" altLang="cs-CZ" sz="2800" dirty="0" smtClean="0">
                <a:solidFill>
                  <a:schemeClr val="tx1">
                    <a:lumMod val="50000"/>
                  </a:schemeClr>
                </a:solidFill>
              </a:rPr>
              <a:t>, který nám ušetří peníze. Dle předkládané RIA by se oproti současným přímým i nepřímým výdajům dalo do roku 2025 </a:t>
            </a:r>
            <a:r>
              <a:rPr lang="cs-CZ" altLang="cs-CZ" sz="2800" b="1" dirty="0" smtClean="0">
                <a:solidFill>
                  <a:schemeClr val="tx1">
                    <a:lumMod val="50000"/>
                  </a:schemeClr>
                </a:solidFill>
              </a:rPr>
              <a:t>ušetřit až 5,7 mld. Kč</a:t>
            </a:r>
            <a:r>
              <a:rPr lang="cs-CZ" altLang="cs-CZ" sz="28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endParaRPr lang="cs-CZ" sz="2000" i="1" dirty="0" smtClean="0"/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39221" y="47667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spc="-150" dirty="0" smtClean="0">
                <a:solidFill>
                  <a:srgbClr val="002060"/>
                </a:solidFill>
                <a:latin typeface="Calibri"/>
                <a:cs typeface="Calibri"/>
              </a:rPr>
              <a:t>Co to znamená pro stát</a:t>
            </a:r>
            <a:endParaRPr lang="cs-CZ" sz="3600" spc="-15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29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3568" y="1581117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chemeClr val="tx1">
                    <a:lumMod val="50000"/>
                  </a:schemeClr>
                </a:solidFill>
              </a:rPr>
              <a:t>Účinnost zákona: 1. 10. 2017.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chemeClr val="tx1">
                    <a:lumMod val="50000"/>
                  </a:schemeClr>
                </a:solidFill>
              </a:rPr>
              <a:t>Přechodná ustanovení: 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sz="2000" b="1" dirty="0" smtClean="0">
                <a:solidFill>
                  <a:schemeClr val="tx1">
                    <a:lumMod val="50000"/>
                  </a:schemeClr>
                </a:solidFill>
              </a:rPr>
              <a:t>-    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vydávání rozhodnutí ÚP od </a:t>
            </a:r>
            <a:r>
              <a:rPr lang="cs-CZ" sz="2000" b="1" dirty="0" smtClean="0">
                <a:solidFill>
                  <a:schemeClr val="tx1">
                    <a:lumMod val="50000"/>
                  </a:schemeClr>
                </a:solidFill>
              </a:rPr>
              <a:t>1. 11. 2018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  <a:defRPr/>
            </a:pP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plnění povinnosti v oblasti sociálního bydlení ze strany obcí: </a:t>
            </a:r>
            <a:b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cs-CZ" sz="2000" b="1" dirty="0" smtClean="0">
                <a:solidFill>
                  <a:schemeClr val="tx1">
                    <a:lumMod val="50000"/>
                  </a:schemeClr>
                </a:solidFill>
              </a:rPr>
              <a:t>1. 11. 2019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(dále bude 5. let přechodné období, kdy obce budou zajišťovat SB domácnostem do dvou let od příchodu na obecní úřad)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  <a:defRPr/>
            </a:pP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15 let přechodné období pro současnou výstavbu a zrušení současných ghett.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Účinnost zákona a přechodná ustanovení</a:t>
            </a:r>
            <a:endParaRPr lang="cs-CZ" sz="3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60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1331315"/>
            <a:ext cx="1786107" cy="183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01561" y="3573016"/>
            <a:ext cx="771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entury Gothic" pitchFamily="34" charset="0"/>
              </a:rPr>
              <a:t>Děkuji za </a:t>
            </a:r>
            <a:r>
              <a:rPr lang="cs-CZ" sz="2800" b="1" smtClean="0">
                <a:latin typeface="Century Gothic" pitchFamily="34" charset="0"/>
              </a:rPr>
              <a:t>pozornost.</a:t>
            </a:r>
            <a:endParaRPr lang="cs-CZ" sz="2800" b="1" dirty="0" smtClean="0">
              <a:latin typeface="Century Gothic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01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Současný stav zákona o sociálním bydlení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1434842"/>
            <a:ext cx="80666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400" dirty="0" smtClean="0">
                <a:solidFill>
                  <a:schemeClr val="tx1">
                    <a:lumMod val="50000"/>
                  </a:schemeClr>
                </a:solidFill>
              </a:rPr>
              <a:t>Od 29. 7. do 12. 8. 2016 probíhalo </a:t>
            </a:r>
            <a:r>
              <a:rPr lang="cs-CZ" altLang="cs-CZ" sz="2400" b="1" dirty="0" smtClean="0">
                <a:solidFill>
                  <a:schemeClr val="tx1">
                    <a:lumMod val="50000"/>
                  </a:schemeClr>
                </a:solidFill>
              </a:rPr>
              <a:t>rozšířené vnitřní připomínkové řízení k zákonu o sociálním bydlení a </a:t>
            </a:r>
            <a:br>
              <a:rPr lang="cs-CZ" altLang="cs-CZ" sz="24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cs-CZ" altLang="cs-CZ" sz="2400" b="1" dirty="0" smtClean="0">
                <a:solidFill>
                  <a:schemeClr val="tx1">
                    <a:lumMod val="50000"/>
                  </a:schemeClr>
                </a:solidFill>
              </a:rPr>
              <a:t>o příspěvku na bydlení</a:t>
            </a:r>
            <a:r>
              <a:rPr lang="cs-CZ" altLang="cs-CZ" sz="24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400" dirty="0" smtClean="0">
                <a:solidFill>
                  <a:schemeClr val="tx1">
                    <a:lumMod val="50000"/>
                  </a:schemeClr>
                </a:solidFill>
              </a:rPr>
              <a:t>Vedle MPSV se </a:t>
            </a:r>
            <a:r>
              <a:rPr lang="cs-CZ" altLang="cs-CZ" sz="2400" b="1" dirty="0" smtClean="0">
                <a:solidFill>
                  <a:schemeClr val="tx1">
                    <a:lumMod val="50000"/>
                  </a:schemeClr>
                </a:solidFill>
              </a:rPr>
              <a:t>rozšířeného VPŘ zúčastnili</a:t>
            </a:r>
            <a:r>
              <a:rPr lang="cs-CZ" altLang="cs-CZ" sz="2400" dirty="0" smtClean="0">
                <a:solidFill>
                  <a:schemeClr val="tx1">
                    <a:lumMod val="50000"/>
                  </a:schemeClr>
                </a:solidFill>
              </a:rPr>
              <a:t>: ministr pro lidská práva, rovné příležitosti a legislativu J. Dienstbier a MMR (spolugestoři), MF, MV, Svaz měst a obcí, Sdružení místních samospráv a Veřejná ochránkyně práv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400" b="1" dirty="0" smtClean="0">
                <a:solidFill>
                  <a:schemeClr val="tx1">
                    <a:lumMod val="50000"/>
                  </a:schemeClr>
                </a:solidFill>
              </a:rPr>
              <a:t>Mezirezortní připomínkové řízení </a:t>
            </a:r>
            <a:r>
              <a:rPr lang="cs-CZ" altLang="cs-CZ" sz="2400" dirty="0" smtClean="0">
                <a:solidFill>
                  <a:schemeClr val="tx1">
                    <a:lumMod val="50000"/>
                  </a:schemeClr>
                </a:solidFill>
              </a:rPr>
              <a:t>bylo ukončeno </a:t>
            </a:r>
            <a:r>
              <a:rPr lang="cs-CZ" altLang="cs-CZ" sz="2400" b="1" dirty="0" smtClean="0">
                <a:solidFill>
                  <a:schemeClr val="tx1">
                    <a:lumMod val="50000"/>
                  </a:schemeClr>
                </a:solidFill>
              </a:rPr>
              <a:t>19. 10. 2016</a:t>
            </a:r>
            <a:endParaRPr lang="cs-CZ" altLang="cs-CZ" sz="2400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Současný stav zákona o sociálním bydlení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9628" y="1576677"/>
            <a:ext cx="79905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cs-CZ" altLang="cs-CZ" sz="2000" b="1" i="1" dirty="0" smtClean="0">
                <a:solidFill>
                  <a:schemeClr val="tx1">
                    <a:lumMod val="50000"/>
                  </a:schemeClr>
                </a:solidFill>
              </a:rPr>
              <a:t>Zákon </a:t>
            </a:r>
            <a:r>
              <a:rPr lang="cs-CZ" altLang="cs-CZ" sz="2000" b="1" i="1" dirty="0">
                <a:solidFill>
                  <a:schemeClr val="tx1">
                    <a:lumMod val="50000"/>
                  </a:schemeClr>
                </a:solidFill>
              </a:rPr>
              <a:t>byl konzultován s klíčovými aktéry, při přípravě zákona proběhlo 150 externích  </a:t>
            </a:r>
            <a:r>
              <a:rPr lang="cs-CZ" altLang="cs-CZ" sz="2000" b="1" i="1" dirty="0" smtClean="0">
                <a:solidFill>
                  <a:schemeClr val="tx1">
                    <a:lumMod val="50000"/>
                  </a:schemeClr>
                </a:solidFill>
              </a:rPr>
              <a:t>schůzek.</a:t>
            </a:r>
            <a:endParaRPr lang="cs-CZ" altLang="cs-CZ" sz="2000" b="1" i="1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Ministerské resorty: MMR, ÚV, MZ, MF, MV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Úřad práce ČR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Obce a kraje: SMO, SMS, AK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Český statistický úřad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Neziskové organizace: Platforma pro sociální bydlení, Lumos, Centrom, Sdružení azylových domů, Armáda spásy, Vteřina poté, ProFem, </a:t>
            </a:r>
            <a:r>
              <a:rPr lang="cs-CZ" altLang="cs-CZ" sz="2000" dirty="0" smtClean="0">
                <a:solidFill>
                  <a:schemeClr val="tx1">
                    <a:lumMod val="50000"/>
                  </a:schemeClr>
                </a:solidFill>
              </a:rPr>
              <a:t>Fokus</a:t>
            </a:r>
            <a:endParaRPr lang="cs-CZ" alt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Starostové měst a obcí, sociální pracovníci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Rada vlády pro lidská práva, Rada vlády pro záležitosti romské menšiny</a:t>
            </a:r>
          </a:p>
        </p:txBody>
      </p:sp>
    </p:spTree>
    <p:extLst>
      <p:ext uri="{BB962C8B-B14F-4D97-AF65-F5344CB8AC3E}">
        <p14:creationId xmlns:p14="http://schemas.microsoft.com/office/powerpoint/2010/main" val="325355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Formy podpory sociálního bydlení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9628" y="1576677"/>
            <a:ext cx="79905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b="1" dirty="0">
                <a:solidFill>
                  <a:schemeClr val="tx1">
                    <a:lumMod val="50000"/>
                  </a:schemeClr>
                </a:solidFill>
              </a:rPr>
              <a:t>Krizové bydlení                              </a:t>
            </a:r>
            <a:r>
              <a:rPr lang="cs-CZ" altLang="cs-CZ" dirty="0">
                <a:solidFill>
                  <a:schemeClr val="tx1">
                    <a:lumMod val="50000"/>
                  </a:schemeClr>
                </a:solidFill>
              </a:rPr>
              <a:t>sociální služba azylový dům</a:t>
            </a: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b="1" dirty="0">
                <a:solidFill>
                  <a:schemeClr val="tx1">
                    <a:lumMod val="50000"/>
                  </a:schemeClr>
                </a:solidFill>
              </a:rPr>
              <a:t>Sociální byty                             </a:t>
            </a:r>
            <a:r>
              <a:rPr lang="cs-CZ" altLang="cs-CZ" b="1" dirty="0" smtClean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cs-CZ" altLang="cs-CZ" dirty="0" smtClean="0">
                <a:solidFill>
                  <a:schemeClr val="tx1">
                    <a:lumMod val="50000"/>
                  </a:schemeClr>
                </a:solidFill>
              </a:rPr>
              <a:t>vždy </a:t>
            </a:r>
            <a:r>
              <a:rPr lang="cs-CZ" altLang="cs-CZ" dirty="0">
                <a:solidFill>
                  <a:schemeClr val="tx1">
                    <a:lumMod val="50000"/>
                  </a:schemeClr>
                </a:solidFill>
              </a:rPr>
              <a:t>spojeno se sociální </a:t>
            </a:r>
            <a:r>
              <a:rPr lang="cs-CZ" altLang="cs-CZ" dirty="0" smtClean="0">
                <a:solidFill>
                  <a:schemeClr val="tx1">
                    <a:lumMod val="50000"/>
                  </a:schemeClr>
                </a:solidFill>
              </a:rPr>
              <a:t>prací, sociální nájemné</a:t>
            </a: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b="1" dirty="0">
                <a:solidFill>
                  <a:schemeClr val="tx1">
                    <a:lumMod val="50000"/>
                  </a:schemeClr>
                </a:solidFill>
              </a:rPr>
              <a:t>Dostupné byty                           </a:t>
            </a:r>
            <a:r>
              <a:rPr lang="cs-CZ" altLang="cs-CZ" dirty="0" smtClean="0">
                <a:solidFill>
                  <a:schemeClr val="tx1">
                    <a:lumMod val="50000"/>
                  </a:schemeClr>
                </a:solidFill>
              </a:rPr>
              <a:t>podporované bydlení</a:t>
            </a:r>
            <a:r>
              <a:rPr lang="cs-CZ" altLang="cs-CZ" dirty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cs-CZ" altLang="cs-CZ" dirty="0" smtClean="0">
                <a:solidFill>
                  <a:schemeClr val="tx1">
                    <a:lumMod val="50000"/>
                  </a:schemeClr>
                </a:solidFill>
              </a:rPr>
              <a:t>sociální nájemné</a:t>
            </a: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b="1" dirty="0">
                <a:solidFill>
                  <a:schemeClr val="tx1">
                    <a:lumMod val="50000"/>
                  </a:schemeClr>
                </a:solidFill>
              </a:rPr>
              <a:t>Příspěvek na </a:t>
            </a:r>
            <a:r>
              <a:rPr lang="cs-CZ" altLang="cs-CZ" b="1" dirty="0" smtClean="0">
                <a:solidFill>
                  <a:schemeClr val="tx1">
                    <a:lumMod val="50000"/>
                  </a:schemeClr>
                </a:solidFill>
              </a:rPr>
              <a:t>bydlení </a:t>
            </a:r>
            <a:r>
              <a:rPr lang="cs-CZ" altLang="cs-CZ" dirty="0" smtClean="0">
                <a:solidFill>
                  <a:schemeClr val="tx1">
                    <a:lumMod val="50000"/>
                  </a:schemeClr>
                </a:solidFill>
              </a:rPr>
              <a:t>(nejen pro klienty sociálního bydlení)</a:t>
            </a: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0" algn="just">
              <a:lnSpc>
                <a:spcPct val="150000"/>
              </a:lnSpc>
              <a:buNone/>
              <a:defRPr/>
            </a:pPr>
            <a:r>
              <a:rPr lang="cs-CZ" altLang="cs-CZ" sz="2000" b="1" dirty="0">
                <a:solidFill>
                  <a:schemeClr val="tx1">
                    <a:lumMod val="50000"/>
                  </a:schemeClr>
                </a:solidFill>
              </a:rPr>
              <a:t>+ sociální práce a intenzivní prevence ztráty bydlení prostřednictvím navýšení počtu sociálních pracovníků </a:t>
            </a:r>
            <a:endParaRPr lang="cs-CZ" altLang="cs-CZ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Šipka doprava 2"/>
          <p:cNvSpPr/>
          <p:nvPr/>
        </p:nvSpPr>
        <p:spPr>
          <a:xfrm>
            <a:off x="2699792" y="1556792"/>
            <a:ext cx="1266440" cy="6906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Šipka doprava 18"/>
          <p:cNvSpPr/>
          <p:nvPr/>
        </p:nvSpPr>
        <p:spPr>
          <a:xfrm>
            <a:off x="2571329" y="2276872"/>
            <a:ext cx="1266440" cy="69069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Šipka doprava 19"/>
          <p:cNvSpPr/>
          <p:nvPr/>
        </p:nvSpPr>
        <p:spPr>
          <a:xfrm>
            <a:off x="2555776" y="3212976"/>
            <a:ext cx="1266440" cy="69069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1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Formy podpory sociálního bydlení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9628" y="1576677"/>
            <a:ext cx="799055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Osobou </a:t>
            </a:r>
            <a:r>
              <a:rPr lang="cs-CZ" sz="2000" dirty="0"/>
              <a:t>v </a:t>
            </a:r>
            <a:r>
              <a:rPr lang="cs-CZ" sz="2000" b="1" dirty="0"/>
              <a:t>bytové nouzi </a:t>
            </a:r>
            <a:r>
              <a:rPr lang="cs-CZ" sz="2000" dirty="0"/>
              <a:t>je osoba, která </a:t>
            </a:r>
          </a:p>
          <a:p>
            <a:pPr algn="just"/>
            <a:r>
              <a:rPr lang="cs-CZ" sz="2000" dirty="0"/>
              <a:t>a) </a:t>
            </a:r>
            <a:r>
              <a:rPr lang="cs-CZ" sz="2000" b="1" dirty="0"/>
              <a:t>je bez bydlení</a:t>
            </a:r>
            <a:r>
              <a:rPr lang="cs-CZ" sz="2000" dirty="0"/>
              <a:t>, popřípadě po dobu nejméně 6 kalendářních měsíců po sobě jdoucích užívá k zajištění svého bydlení pouze zařízení sociálních služeb</a:t>
            </a:r>
            <a:r>
              <a:rPr lang="cs-CZ" sz="2000" baseline="30000" dirty="0"/>
              <a:t>,</a:t>
            </a:r>
            <a:r>
              <a:rPr lang="cs-CZ" sz="2000" dirty="0"/>
              <a:t> ubytovací zařízení nebo ústavní zařízení, nebo</a:t>
            </a:r>
          </a:p>
          <a:p>
            <a:pPr algn="just"/>
            <a:r>
              <a:rPr lang="cs-CZ" sz="2000" dirty="0"/>
              <a:t>b) sama nebo společně s osobami, se kterými je posuzována, </a:t>
            </a:r>
            <a:r>
              <a:rPr lang="cs-CZ" sz="2000" b="1" dirty="0"/>
              <a:t>vynakládá na bydlení více než 40 %</a:t>
            </a:r>
            <a:r>
              <a:rPr lang="cs-CZ" sz="2000" dirty="0"/>
              <a:t> započitatelných příjmů podle zákona o životním a existenčním minimu, pokud zároveň těchto 40 % nepřekračuje výši normativních nákladů na </a:t>
            </a:r>
            <a:r>
              <a:rPr lang="cs-CZ" sz="2000" dirty="0" smtClean="0"/>
              <a:t>bydlení, a </a:t>
            </a:r>
            <a:r>
              <a:rPr lang="cs-CZ" sz="2000" dirty="0"/>
              <a:t>zároveň její příjem, popřípadě též s příjmem společně posuzovaných osob, po úhradě nákladů na bydlení, </a:t>
            </a:r>
            <a:r>
              <a:rPr lang="cs-CZ" sz="2000" b="1" dirty="0"/>
              <a:t>nepřesahují 1,6 násobku životního minima </a:t>
            </a:r>
            <a:r>
              <a:rPr lang="cs-CZ" sz="2000" dirty="0"/>
              <a:t>podle jiného právního předpisu, přičemž celkové majetkové poměry těchto osob po zhodnocení majetkové situace </a:t>
            </a:r>
            <a:r>
              <a:rPr lang="cs-CZ" sz="2000" b="1" dirty="0"/>
              <a:t>vykazují znaky bytové nouze </a:t>
            </a:r>
            <a:r>
              <a:rPr lang="cs-CZ" sz="2000" dirty="0"/>
              <a:t>a tato majetková a příjmová situace trvá </a:t>
            </a:r>
            <a:r>
              <a:rPr lang="cs-CZ" sz="2000" b="1" dirty="0"/>
              <a:t>nejméně 6 kalendářních měsíců </a:t>
            </a:r>
            <a:r>
              <a:rPr lang="cs-CZ" sz="2000" dirty="0"/>
              <a:t>po sobě jdoucích.</a:t>
            </a:r>
          </a:p>
          <a:p>
            <a:pPr>
              <a:lnSpc>
                <a:spcPct val="150000"/>
              </a:lnSpc>
              <a:defRPr/>
            </a:pPr>
            <a:r>
              <a:rPr lang="cs-CZ" b="1" dirty="0">
                <a:solidFill>
                  <a:srgbClr val="002060"/>
                </a:solidFill>
              </a:rPr>
              <a:t>Celková velikost statistické skupiny cca 389 000 osob. ETHOS: 130 000 osob.</a:t>
            </a:r>
            <a:endParaRPr lang="cs-CZ" altLang="cs-CZ" b="1" dirty="0">
              <a:solidFill>
                <a:srgbClr val="002060"/>
              </a:solidFill>
            </a:endParaRP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6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Jak systém funguje?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9628" y="1576677"/>
            <a:ext cx="7990556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b="1" dirty="0">
                <a:solidFill>
                  <a:schemeClr val="tx1">
                    <a:lumMod val="50000"/>
                  </a:schemeClr>
                </a:solidFill>
              </a:rPr>
              <a:t>Dobrovolný </a:t>
            </a:r>
            <a:r>
              <a:rPr lang="cs-CZ" altLang="cs-CZ" sz="2000" b="1" dirty="0" smtClean="0">
                <a:solidFill>
                  <a:schemeClr val="tx1">
                    <a:lumMod val="50000"/>
                  </a:schemeClr>
                </a:solidFill>
              </a:rPr>
              <a:t>vstup, nikdo nezíská sociální bydlení automaticky, ani </a:t>
            </a:r>
            <a:br>
              <a:rPr lang="cs-CZ" altLang="cs-CZ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cs-CZ" altLang="cs-CZ" sz="2000" b="1" dirty="0" smtClean="0">
                <a:solidFill>
                  <a:schemeClr val="tx1">
                    <a:lumMod val="50000"/>
                  </a:schemeClr>
                </a:solidFill>
              </a:rPr>
              <a:t>do systému nebude nucen.</a:t>
            </a:r>
            <a:endParaRPr lang="cs-CZ" altLang="cs-CZ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schemeClr val="tx1">
                    <a:lumMod val="50000"/>
                  </a:schemeClr>
                </a:solidFill>
              </a:rPr>
              <a:t>Žádost podaná u </a:t>
            </a:r>
            <a:r>
              <a:rPr lang="cs-CZ" altLang="cs-CZ" sz="2000" dirty="0" smtClean="0">
                <a:solidFill>
                  <a:schemeClr val="tx1">
                    <a:lumMod val="50000"/>
                  </a:schemeClr>
                </a:solidFill>
              </a:rPr>
              <a:t>krajské pobočky </a:t>
            </a:r>
            <a:r>
              <a:rPr lang="cs-CZ" altLang="cs-CZ" sz="2000" b="1" dirty="0" smtClean="0">
                <a:solidFill>
                  <a:schemeClr val="tx1">
                    <a:lumMod val="50000"/>
                  </a:schemeClr>
                </a:solidFill>
              </a:rPr>
              <a:t>Úřadu </a:t>
            </a:r>
            <a:r>
              <a:rPr lang="cs-CZ" altLang="cs-CZ" sz="2000" b="1" dirty="0">
                <a:solidFill>
                  <a:schemeClr val="tx1">
                    <a:lumMod val="50000"/>
                  </a:schemeClr>
                </a:solidFill>
              </a:rPr>
              <a:t>práce ČR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ÚP ČR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posuzuje bytovou nouzi,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sociální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šetření, příjmový a majetkový test.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Vydává/odebírá </a:t>
            </a: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rozhodnutí o nároku na podporu ze systému </a:t>
            </a:r>
            <a:r>
              <a:rPr lang="cs-CZ" sz="2000" b="1" dirty="0" smtClean="0">
                <a:solidFill>
                  <a:schemeClr val="tx1">
                    <a:lumMod val="50000"/>
                  </a:schemeClr>
                </a:solidFill>
              </a:rPr>
              <a:t>SB</a:t>
            </a:r>
            <a:endParaRPr lang="cs-CZ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S rozhodnutím jde držitel na </a:t>
            </a: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příslušnou obec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(podle skutečného či trvalého pobytu)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, kde podá žádost o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formu podpory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ze systému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SB</a:t>
            </a:r>
            <a:endParaRPr 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Opětovně lze o vydání rozhodnutí žádat nejdříve po </a:t>
            </a:r>
            <a:r>
              <a:rPr lang="cs-CZ" sz="2000" dirty="0" smtClean="0"/>
              <a:t>6 </a:t>
            </a:r>
            <a:r>
              <a:rPr lang="cs-CZ" sz="2000" dirty="0"/>
              <a:t>měsících </a:t>
            </a:r>
            <a:br>
              <a:rPr lang="cs-CZ" sz="2000" dirty="0"/>
            </a:br>
            <a:r>
              <a:rPr lang="cs-CZ" sz="2000" dirty="0"/>
              <a:t>od odejmutí rozhodnutí.</a:t>
            </a:r>
            <a:endParaRPr 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0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Sociální bydlení a prvky motivace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9628" y="1576677"/>
            <a:ext cx="7990556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Bydlení v sociálních bytech je podpořeno prostřednictvím </a:t>
            </a:r>
            <a:r>
              <a:rPr lang="cs-CZ" sz="2000" b="1" dirty="0"/>
              <a:t>sociální práce</a:t>
            </a:r>
            <a:r>
              <a:rPr lang="cs-CZ" sz="2000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Nájemníci jsou aktivní při zpracování </a:t>
            </a:r>
            <a:r>
              <a:rPr lang="cs-CZ" sz="2000" b="1" dirty="0" smtClean="0"/>
              <a:t>individuálního plánu </a:t>
            </a:r>
            <a:r>
              <a:rPr lang="cs-CZ" sz="2000" b="1" dirty="0"/>
              <a:t>podpory</a:t>
            </a:r>
            <a:r>
              <a:rPr lang="cs-CZ" sz="2000" dirty="0"/>
              <a:t>, kde jsou stanoveny kroky pro zlepšení bytové a sociální situace. Tyto podmínky jsou povinni plnit.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Pokud neplní </a:t>
            </a:r>
            <a:r>
              <a:rPr lang="cs-CZ" sz="2000" dirty="0" smtClean="0"/>
              <a:t>individuální plán podpory</a:t>
            </a:r>
            <a:r>
              <a:rPr lang="cs-CZ" sz="2000" dirty="0"/>
              <a:t>, může být vydán podnět úřadu práce </a:t>
            </a:r>
            <a:r>
              <a:rPr lang="cs-CZ" sz="2000" dirty="0" smtClean="0"/>
              <a:t>na </a:t>
            </a:r>
            <a:r>
              <a:rPr lang="cs-CZ" sz="2000" dirty="0"/>
              <a:t>odebrání rozhodnutí.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Opětovně se do systému mohou hlásit až po 6 měsících od data odebrání rozhodnutí.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b="1" dirty="0"/>
              <a:t>Návaznost na systém sociálních dávek, který je rovněž upraven zákonem </a:t>
            </a:r>
            <a:r>
              <a:rPr lang="cs-CZ" sz="2000" b="1" dirty="0" smtClean="0"/>
              <a:t>o </a:t>
            </a:r>
            <a:r>
              <a:rPr lang="cs-CZ" sz="2000" b="1" dirty="0"/>
              <a:t>sociálním bydlení a o příspěvku na bydlení</a:t>
            </a:r>
            <a:r>
              <a:rPr lang="cs-CZ" sz="2000" dirty="0"/>
              <a:t>.  </a:t>
            </a: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73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1236" y="1594189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  <a:p>
            <a:pPr algn="just">
              <a:lnSpc>
                <a:spcPct val="150000"/>
              </a:lnSpc>
              <a:defRPr/>
            </a:pPr>
            <a:endParaRPr lang="cs-CZ" sz="20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78851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  <a:latin typeface="Calibri"/>
                <a:cs typeface="Calibri"/>
              </a:rPr>
              <a:t>Kdo poskytuje sociální bydlení?</a:t>
            </a:r>
            <a:endParaRPr lang="cs-CZ" sz="36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1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93296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9628" y="1576677"/>
            <a:ext cx="7990556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Hlavním subjektem pro poskytování sociálního bydlení jsou </a:t>
            </a:r>
            <a:r>
              <a:rPr lang="cs-CZ" sz="2000" b="1" dirty="0"/>
              <a:t>obce</a:t>
            </a:r>
            <a:r>
              <a:rPr lang="cs-CZ" sz="2000" dirty="0"/>
              <a:t> České republiky.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Bude možné </a:t>
            </a: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prokázat objektivní skutečnosti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, které zabraňují realizaci sociálního bydlení.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Pokud sociální bydlení domácnosti s rozhodnutím nezajistí příslušná obec (nemá objektivně možnost nebo nekoná), bude podpora zajištěna </a:t>
            </a: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záchytným systémem.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Sociální bydlení se zajišťuje do 2 let od podání žádosti na obec, </a:t>
            </a:r>
            <a:br>
              <a:rPr lang="cs-CZ" sz="2000" b="1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od 1. 7.  2023 do 6 měsíců. </a:t>
            </a:r>
          </a:p>
          <a:p>
            <a:pPr marL="571500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cs-CZ" alt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50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1197</Words>
  <Application>Microsoft Office PowerPoint</Application>
  <PresentationFormat>Předvádění na obrazovce (4:3)</PresentationFormat>
  <Paragraphs>150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mat.hruska@gmail.com</dc:creator>
  <cp:lastModifiedBy>Sokačová Linda Mgr.  (MPSV)</cp:lastModifiedBy>
  <cp:revision>139</cp:revision>
  <cp:lastPrinted>2016-09-02T08:29:00Z</cp:lastPrinted>
  <dcterms:created xsi:type="dcterms:W3CDTF">2015-09-07T11:08:54Z</dcterms:created>
  <dcterms:modified xsi:type="dcterms:W3CDTF">2016-10-20T14:32:05Z</dcterms:modified>
</cp:coreProperties>
</file>