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329" r:id="rId2"/>
    <p:sldId id="364" r:id="rId3"/>
    <p:sldId id="359" r:id="rId4"/>
    <p:sldId id="363" r:id="rId5"/>
    <p:sldId id="356" r:id="rId6"/>
    <p:sldId id="362" r:id="rId7"/>
    <p:sldId id="358" r:id="rId8"/>
    <p:sldId id="366" r:id="rId9"/>
    <p:sldId id="365" r:id="rId10"/>
    <p:sldId id="370" r:id="rId11"/>
    <p:sldId id="369" r:id="rId12"/>
    <p:sldId id="371" r:id="rId13"/>
    <p:sldId id="368" r:id="rId14"/>
  </p:sldIdLst>
  <p:sldSz cx="9144000" cy="6858000" type="screen4x3"/>
  <p:notesSz cx="10015538" cy="68818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02" autoAdjust="0"/>
  </p:normalViewPr>
  <p:slideViewPr>
    <p:cSldViewPr>
      <p:cViewPr varScale="1">
        <p:scale>
          <a:sx n="96" d="100"/>
          <a:sy n="96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39738" cy="3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17" tIns="48459" rIns="96917" bIns="48459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2517" y="0"/>
            <a:ext cx="4341381" cy="3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17" tIns="48459" rIns="96917" bIns="4845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6130"/>
            <a:ext cx="4339738" cy="3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17" tIns="48459" rIns="96917" bIns="48459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2517" y="6536130"/>
            <a:ext cx="4341381" cy="3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17" tIns="48459" rIns="96917" bIns="4845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B547769-DDC5-4454-BE06-A0110E5CD4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69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39738" cy="3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17" tIns="48459" rIns="96917" bIns="48459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2517" y="0"/>
            <a:ext cx="4341381" cy="3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17" tIns="48459" rIns="96917" bIns="4845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6125" y="515938"/>
            <a:ext cx="3443288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1227" y="3268861"/>
            <a:ext cx="8013086" cy="3096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17" tIns="48459" rIns="96917" bIns="484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6130"/>
            <a:ext cx="4339738" cy="3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17" tIns="48459" rIns="96917" bIns="48459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2517" y="6536130"/>
            <a:ext cx="4341381" cy="3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17" tIns="48459" rIns="96917" bIns="4845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A6FA171E-66FC-4663-8290-D5DC96895994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388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479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47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sv-SE" dirty="0">
                <a:solidFill>
                  <a:srgbClr val="000032"/>
                </a:solidFill>
                <a:latin typeface="Arial" charset="0"/>
              </a:rPr>
              <a:t>www.iut.nu</a:t>
            </a:r>
          </a:p>
        </p:txBody>
      </p:sp>
      <p:pic>
        <p:nvPicPr>
          <p:cNvPr id="43" name="Picture 56" descr="IUTLOGANI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4" name="Rectangle 4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79838" y="6526213"/>
            <a:ext cx="2133600" cy="207962"/>
          </a:xfrm>
        </p:spPr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fld id="{0D450B3E-EBF1-4939-BE77-21C31AC4FA58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4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r>
              <a:rPr lang="sv-SE" dirty="0"/>
              <a:t>Sven Bergenstråhle</a:t>
            </a:r>
          </a:p>
        </p:txBody>
      </p:sp>
      <p:sp>
        <p:nvSpPr>
          <p:cNvPr id="46" name="Rectangle 55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403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1F990-7EC2-41AA-8AA8-59894EBF6517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955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599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599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09E50-8E09-459C-B45B-4FBDA6FA8016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9014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062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814763"/>
            <a:ext cx="4038600" cy="2062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EEA8-63FB-4DD0-BAC3-E59A4AF1A8AE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8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122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023E-29CD-475F-95FD-DC86CF87F516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525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8B9A4-4277-45B5-BC8E-AC197A9DC0A4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672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D876E-6599-4198-B0DF-7F3BA17669DA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135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E11F9-1FD5-4B14-B9E0-A7BA4C15D0BC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9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823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39123-FA2E-4BFD-A9BB-C4DD7E957414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11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C240-125A-4F02-A078-A84508F5CD25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3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464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15AE-E717-4752-B39A-EF50FCCDA334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922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81FD2-ED00-4AA5-95A3-38C54FA6CBF7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250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grpSp>
          <p:nvGrpSpPr>
            <p:cNvPr id="103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04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04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grpSp>
          <p:nvGrpSpPr>
            <p:cNvPr id="105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</p:grpSp>
        <p:sp>
          <p:nvSpPr>
            <p:cNvPr id="105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5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1027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Consumption based billing of heat and hot water costs- the German example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30" name="Text Box 46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sv-SE" dirty="0">
                <a:solidFill>
                  <a:schemeClr val="bg2"/>
                </a:solidFill>
                <a:latin typeface="Arial" charset="0"/>
              </a:rPr>
              <a:t>www.iut.nu</a:t>
            </a:r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79838" y="6534150"/>
            <a:ext cx="2133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>
              <a:defRPr/>
            </a:pPr>
            <a:fld id="{E2F7270C-5B4D-4B7A-A7C5-34BEB7A7D7C9}" type="slidenum">
              <a:rPr lang="sv-SE"/>
              <a:pPr>
                <a:defRPr/>
              </a:pPr>
              <a:t>‹Nr.›</a:t>
            </a:fld>
            <a:endParaRPr lang="sv-SE" dirty="0"/>
          </a:p>
        </p:txBody>
      </p:sp>
      <p:sp>
        <p:nvSpPr>
          <p:cNvPr id="4145" name="Rectangle 4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534150"/>
            <a:ext cx="2895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4147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70650" y="6526213"/>
            <a:ext cx="1054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>
              <a:defRPr/>
            </a:pPr>
            <a:endParaRPr lang="sv-SE" dirty="0"/>
          </a:p>
        </p:txBody>
      </p:sp>
      <p:pic>
        <p:nvPicPr>
          <p:cNvPr id="1034" name="Picture 52" descr="IUTLOGANIM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702550" cy="187220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sz="4000" b="1" dirty="0">
                <a:solidFill>
                  <a:schemeClr val="tx2">
                    <a:lumMod val="75000"/>
                  </a:schemeClr>
                </a:solidFill>
              </a:rPr>
              <a:t>Interessenvertretung für Mieter in Brüssel</a:t>
            </a:r>
            <a:endParaRPr lang="sv-SE" sz="4000" b="1" dirty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3075" name="Underrubrik 2"/>
          <p:cNvSpPr>
            <a:spLocks noGrp="1"/>
          </p:cNvSpPr>
          <p:nvPr>
            <p:ph type="subTitle" idx="1"/>
          </p:nvPr>
        </p:nvSpPr>
        <p:spPr>
          <a:xfrm>
            <a:off x="1331913" y="4437063"/>
            <a:ext cx="6400800" cy="14398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v-SE" dirty="0">
                <a:effectLst/>
                <a:latin typeface="+mj-lt"/>
                <a:cs typeface="Arial" charset="0"/>
              </a:rPr>
              <a:t>Barbara Steenbergen</a:t>
            </a:r>
          </a:p>
          <a:p>
            <a:pPr eaLnBrk="1" hangingPunct="1">
              <a:buFont typeface="Arial" charset="0"/>
              <a:buNone/>
            </a:pPr>
            <a:r>
              <a:rPr lang="en-US" dirty="0" err="1">
                <a:effectLst/>
                <a:latin typeface="+mj-lt"/>
                <a:cs typeface="Arial" charset="0"/>
              </a:rPr>
              <a:t>Leiterin</a:t>
            </a:r>
            <a:r>
              <a:rPr lang="en-US" dirty="0">
                <a:effectLst/>
                <a:latin typeface="+mj-lt"/>
                <a:cs typeface="Arial" charset="0"/>
              </a:rPr>
              <a:t> des IUT </a:t>
            </a:r>
            <a:r>
              <a:rPr lang="en-US" dirty="0" err="1">
                <a:effectLst/>
                <a:latin typeface="+mj-lt"/>
                <a:cs typeface="Arial" charset="0"/>
              </a:rPr>
              <a:t>Verbindungsbüros</a:t>
            </a:r>
            <a:r>
              <a:rPr lang="en-US" dirty="0">
                <a:effectLst/>
                <a:latin typeface="+mj-lt"/>
                <a:cs typeface="Arial" charset="0"/>
              </a:rPr>
              <a:t> </a:t>
            </a:r>
            <a:r>
              <a:rPr lang="en-US" dirty="0" err="1">
                <a:effectLst/>
                <a:latin typeface="+mj-lt"/>
                <a:cs typeface="Arial" charset="0"/>
              </a:rPr>
              <a:t>zur</a:t>
            </a:r>
            <a:r>
              <a:rPr lang="en-US" dirty="0">
                <a:effectLst/>
                <a:latin typeface="+mj-lt"/>
                <a:cs typeface="Arial" charset="0"/>
              </a:rPr>
              <a:t> EU</a:t>
            </a:r>
          </a:p>
          <a:p>
            <a:pPr eaLnBrk="1" hangingPunct="1">
              <a:buFont typeface="Arial" charset="0"/>
              <a:buNone/>
            </a:pPr>
            <a:r>
              <a:rPr lang="en-US" b="1" dirty="0">
                <a:effectLst/>
                <a:latin typeface="+mj-lt"/>
                <a:cs typeface="Arial" charset="0"/>
              </a:rPr>
              <a:t>barbara.steenbergen@iut.nu</a:t>
            </a:r>
            <a:r>
              <a:rPr lang="en-US" dirty="0">
                <a:effectLst/>
                <a:latin typeface="+mj-lt"/>
                <a:cs typeface="Arial" charset="0"/>
              </a:rPr>
              <a:t> </a:t>
            </a:r>
          </a:p>
        </p:txBody>
      </p:sp>
      <p:sp>
        <p:nvSpPr>
          <p:cNvPr id="2055" name="textruta 6"/>
          <p:cNvSpPr txBox="1">
            <a:spLocks noChangeArrowheads="1"/>
          </p:cNvSpPr>
          <p:nvPr/>
        </p:nvSpPr>
        <p:spPr bwMode="auto">
          <a:xfrm>
            <a:off x="687388" y="1196975"/>
            <a:ext cx="77010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BE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Dimensionen</a:t>
            </a:r>
            <a:r>
              <a:rPr lang="fr-B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der </a:t>
            </a:r>
            <a:r>
              <a:rPr lang="fr-BE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europäischen</a:t>
            </a:r>
            <a:r>
              <a:rPr lang="fr-B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BE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Wohnungspolitik</a:t>
            </a:r>
            <a:r>
              <a:rPr lang="fr-B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>
                <a:solidFill>
                  <a:srgbClr val="003B76"/>
                </a:solidFill>
              </a:rPr>
              <a:t>Wohnungspolitik ist auch </a:t>
            </a:r>
            <a:r>
              <a:rPr lang="nl-NL" sz="3600" dirty="0"/>
              <a:t>Seniorenpolitik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>
                <a:effectLst/>
              </a:rPr>
              <a:t>Positive Beispiele vorherrschend im </a:t>
            </a:r>
            <a:r>
              <a:rPr lang="nl-NL" sz="2000" b="1" dirty="0">
                <a:effectLst/>
              </a:rPr>
              <a:t>geförderten Mietwohnungsbau</a:t>
            </a:r>
          </a:p>
          <a:p>
            <a:r>
              <a:rPr lang="nl-NL" sz="2000" b="1" dirty="0">
                <a:effectLst/>
              </a:rPr>
              <a:t>NL</a:t>
            </a:r>
            <a:r>
              <a:rPr lang="nl-NL" sz="2000" dirty="0">
                <a:effectLst/>
              </a:rPr>
              <a:t>: Wohnungstauschbörsen (4-Zimmer 3. Stock gegen 2-Zimmer EG) </a:t>
            </a:r>
          </a:p>
          <a:p>
            <a:r>
              <a:rPr lang="nl-NL" sz="2000" b="1" dirty="0">
                <a:effectLst/>
              </a:rPr>
              <a:t>England</a:t>
            </a:r>
            <a:r>
              <a:rPr lang="nl-NL" sz="2000" dirty="0">
                <a:effectLst/>
              </a:rPr>
              <a:t>: Demenzfreundliche Wohnanlagen, Nachbarschaftsmanagement</a:t>
            </a:r>
          </a:p>
          <a:p>
            <a:r>
              <a:rPr lang="nl-NL" sz="2000" b="1" dirty="0">
                <a:effectLst/>
              </a:rPr>
              <a:t>Österreich</a:t>
            </a:r>
            <a:r>
              <a:rPr lang="nl-NL" sz="2000" dirty="0">
                <a:effectLst/>
              </a:rPr>
              <a:t>: Mehr-Generationenhäuser, betreutes Wohnen</a:t>
            </a:r>
          </a:p>
          <a:p>
            <a:r>
              <a:rPr lang="nl-NL" sz="2000" b="1" dirty="0">
                <a:effectLst/>
              </a:rPr>
              <a:t>Deutschland</a:t>
            </a:r>
            <a:r>
              <a:rPr lang="nl-NL" sz="2000" dirty="0">
                <a:effectLst/>
              </a:rPr>
              <a:t>: KfW-Förderprogramm zum altersgerechten Umbau von 250.000 Wohnungen, seit 2009 350 Millionen Euro Zuschüsse/Darlehen</a:t>
            </a:r>
          </a:p>
          <a:p>
            <a:r>
              <a:rPr lang="nl-NL" sz="2000" dirty="0">
                <a:effectLst/>
              </a:rPr>
              <a:t>Wie erreicht man die selbstnutzenden Eigentümer?</a:t>
            </a:r>
            <a:r>
              <a:rPr lang="nl-NL" sz="2000" b="1" dirty="0">
                <a:effectLst/>
              </a:rPr>
              <a:t> </a:t>
            </a:r>
            <a:r>
              <a:rPr lang="de-DE" sz="2000" b="1" dirty="0">
                <a:effectLst/>
              </a:rPr>
              <a:t>Wohnungseigentum </a:t>
            </a:r>
            <a:r>
              <a:rPr lang="de-DE" sz="2000" dirty="0">
                <a:effectLst/>
              </a:rPr>
              <a:t>stellt auch ein </a:t>
            </a:r>
            <a:r>
              <a:rPr lang="de-DE" sz="2000" b="1" dirty="0">
                <a:effectLst/>
              </a:rPr>
              <a:t>Risiko </a:t>
            </a:r>
            <a:r>
              <a:rPr lang="de-DE" sz="2000" dirty="0">
                <a:effectLst/>
              </a:rPr>
              <a:t>dar: reich an Eigentum, aber arm an Einkommen</a:t>
            </a:r>
          </a:p>
          <a:p>
            <a:r>
              <a:rPr lang="de-DE" sz="2000" b="1" dirty="0">
                <a:effectLst/>
              </a:rPr>
              <a:t>Belgien</a:t>
            </a:r>
            <a:r>
              <a:rPr lang="de-DE" sz="2000" dirty="0">
                <a:effectLst/>
              </a:rPr>
              <a:t>: 64% der Senioren wollen ihre Wohnung nicht anpassen. Problem wird vertagt, bis es nicht unmittelbar auftritt. Wichtigstes Ziel ist, in der Nachbarschaft zu bleiben</a:t>
            </a:r>
            <a:endParaRPr lang="nl-NL" sz="2000" dirty="0">
              <a:effectLst/>
            </a:endParaRPr>
          </a:p>
          <a:p>
            <a:endParaRPr lang="nl-NL" sz="2000" dirty="0">
              <a:effectLst/>
            </a:endParaRPr>
          </a:p>
          <a:p>
            <a:endParaRPr lang="nl-NL" sz="1800" dirty="0"/>
          </a:p>
          <a:p>
            <a:endParaRPr lang="nl-NL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501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Altersgerechter Umbau des Wohnungsbestandes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>
                <a:effectLst/>
              </a:rPr>
              <a:t>Kernaufgabe in Zeiten demographischen Wandels</a:t>
            </a:r>
          </a:p>
          <a:p>
            <a:r>
              <a:rPr lang="nl-NL" sz="2400" dirty="0">
                <a:effectLst/>
              </a:rPr>
              <a:t>IUT: im Rahmen des sozialen Innovationsprogramms und der Kohäsionspolitik zum EU-Ziel machen</a:t>
            </a:r>
          </a:p>
          <a:p>
            <a:r>
              <a:rPr lang="nl-NL" sz="2400" dirty="0">
                <a:effectLst/>
              </a:rPr>
              <a:t>Intermediäre Lösungen bis 2020 ermöglichen</a:t>
            </a:r>
          </a:p>
          <a:p>
            <a:r>
              <a:rPr lang="nl-NL" sz="2400" dirty="0">
                <a:effectLst/>
              </a:rPr>
              <a:t>EU-Mitgliedsstaaten: in Eckpunkte für Strukturförderung 2021 </a:t>
            </a:r>
            <a:r>
              <a:rPr lang="nl-NL" sz="2400" b="1" dirty="0">
                <a:effectLst/>
              </a:rPr>
              <a:t>jetzt</a:t>
            </a:r>
            <a:r>
              <a:rPr lang="nl-NL" sz="2400" dirty="0">
                <a:effectLst/>
              </a:rPr>
              <a:t> einbringen</a:t>
            </a:r>
          </a:p>
          <a:p>
            <a:r>
              <a:rPr lang="nl-NL" sz="2400" dirty="0">
                <a:effectLst/>
              </a:rPr>
              <a:t>EU Ko-finanzierung als Anreiz, nationale Förderprogramme aufzustocken</a:t>
            </a:r>
          </a:p>
          <a:p>
            <a:r>
              <a:rPr lang="nl-NL" sz="2400" dirty="0">
                <a:effectLst/>
              </a:rPr>
              <a:t>Zuhause alt werden: Sicherheit, Mobilität, Wohnungsbau als gezielte Maßnahmen der Seniorenpolitik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0629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Empfehlungen des </a:t>
            </a:r>
            <a:br>
              <a:rPr lang="nl-NL" sz="3600" dirty="0"/>
            </a:br>
            <a:r>
              <a:rPr lang="nl-NL" sz="3600" dirty="0"/>
              <a:t>European Housing Forum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>
                <a:effectLst/>
              </a:rPr>
              <a:t>Im Jahr 2050 wird sich die Zahl der Menschen über 60 Jahren verdreifachen - </a:t>
            </a:r>
            <a:r>
              <a:rPr lang="de-DE" sz="2000" b="1" dirty="0">
                <a:effectLst/>
              </a:rPr>
              <a:t>40 % </a:t>
            </a:r>
            <a:r>
              <a:rPr lang="de-DE" sz="2000" dirty="0">
                <a:effectLst/>
              </a:rPr>
              <a:t>der Europäischen Bevölkerung.</a:t>
            </a:r>
            <a:endParaRPr lang="nl-NL" sz="2000" dirty="0">
              <a:effectLst/>
            </a:endParaRPr>
          </a:p>
          <a:p>
            <a:r>
              <a:rPr lang="nl-NL" sz="2000" b="1" dirty="0">
                <a:effectLst/>
              </a:rPr>
              <a:t>Einbeziehung der Senioren in alle Planungsprozesse</a:t>
            </a:r>
            <a:r>
              <a:rPr lang="nl-NL" sz="2000" dirty="0">
                <a:effectLst/>
              </a:rPr>
              <a:t>, Städte als Vermittler, nicht nur Anbieter</a:t>
            </a:r>
          </a:p>
          <a:p>
            <a:r>
              <a:rPr lang="nl-NL" sz="2000" dirty="0">
                <a:effectLst/>
              </a:rPr>
              <a:t>Konzentration auf den altersgerechten Umbau, bevor es zu spät ist</a:t>
            </a:r>
            <a:r>
              <a:rPr lang="nl-NL" sz="2000" b="1" dirty="0">
                <a:effectLst/>
              </a:rPr>
              <a:t>.  50% aller Bewohner </a:t>
            </a:r>
            <a:r>
              <a:rPr lang="nl-NL" sz="2000" dirty="0">
                <a:effectLst/>
              </a:rPr>
              <a:t>müssen ihr Haus aufgrund baulicher Mängel verlassen</a:t>
            </a:r>
          </a:p>
          <a:p>
            <a:r>
              <a:rPr lang="nl-NL" sz="2000" dirty="0">
                <a:effectLst/>
              </a:rPr>
              <a:t>Planung von </a:t>
            </a:r>
            <a:r>
              <a:rPr lang="nl-NL" sz="2000" b="1" dirty="0">
                <a:effectLst/>
              </a:rPr>
              <a:t>altersgerechten Städten</a:t>
            </a:r>
            <a:r>
              <a:rPr lang="nl-NL" sz="2000" dirty="0">
                <a:effectLst/>
              </a:rPr>
              <a:t>: barrierefreie Nachbarschaften mit diversen Dienstleistungen und Treffpunkten für Senioren</a:t>
            </a:r>
          </a:p>
          <a:p>
            <a:r>
              <a:rPr lang="nl-NL" sz="2000" b="1" dirty="0">
                <a:effectLst/>
              </a:rPr>
              <a:t>Selbständiges Wohnen in der Gemeinschaft- </a:t>
            </a:r>
            <a:r>
              <a:rPr lang="nl-NL" sz="2000" dirty="0">
                <a:effectLst/>
              </a:rPr>
              <a:t>die beliebteste aller Wohnformen. Viele ältere Menschen bevorzugen es, alleine zu leben- aber nicht einsam! Neue Wohnformen wie Mehrgenerationenhäuser, Wohngemeinschaften bieten Raum für innovative Experimente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957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b="1" dirty="0">
                <a:effectLst/>
              </a:rPr>
              <a:t>IUT EU Kernpunkte 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27672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b="1" dirty="0">
                <a:effectLst/>
              </a:rPr>
              <a:t>EU </a:t>
            </a:r>
            <a:r>
              <a:rPr lang="en-US" sz="2000" b="1" dirty="0" err="1">
                <a:effectLst/>
              </a:rPr>
              <a:t>Beihilferegeln</a:t>
            </a:r>
            <a:r>
              <a:rPr lang="en-US" sz="2000" dirty="0">
                <a:effectLst/>
              </a:rPr>
              <a:t>, die den </a:t>
            </a:r>
            <a:r>
              <a:rPr lang="en-US" sz="2000" dirty="0" err="1">
                <a:effectLst/>
              </a:rPr>
              <a:t>sozialen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Wohnungsbau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fördern</a:t>
            </a:r>
            <a:r>
              <a:rPr lang="en-US" sz="2000" dirty="0">
                <a:effectLst/>
              </a:rPr>
              <a:t>, und </a:t>
            </a:r>
            <a:r>
              <a:rPr lang="en-US" sz="2000" dirty="0" err="1">
                <a:effectLst/>
              </a:rPr>
              <a:t>nicht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behindern</a:t>
            </a:r>
            <a:endParaRPr lang="en-US" sz="2000" dirty="0">
              <a:effectLst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dirty="0" err="1">
                <a:effectLst/>
              </a:rPr>
              <a:t>Einführung</a:t>
            </a:r>
            <a:r>
              <a:rPr lang="en-US" sz="2000" dirty="0">
                <a:effectLst/>
              </a:rPr>
              <a:t> der “</a:t>
            </a:r>
            <a:r>
              <a:rPr lang="en-US" sz="2000" b="1" dirty="0" err="1">
                <a:effectLst/>
              </a:rPr>
              <a:t>goldenen</a:t>
            </a:r>
            <a:r>
              <a:rPr lang="en-US" sz="2000" b="1" dirty="0">
                <a:effectLst/>
              </a:rPr>
              <a:t> Regel” </a:t>
            </a:r>
            <a:r>
              <a:rPr lang="en-US" sz="2000" dirty="0" err="1">
                <a:effectLst/>
              </a:rPr>
              <a:t>für</a:t>
            </a:r>
            <a:r>
              <a:rPr lang="en-US" sz="2000" dirty="0">
                <a:effectLst/>
              </a:rPr>
              <a:t> den EU </a:t>
            </a:r>
            <a:r>
              <a:rPr lang="en-US" sz="2000" dirty="0" err="1">
                <a:effectLst/>
              </a:rPr>
              <a:t>Finanzpakt</a:t>
            </a:r>
            <a:endParaRPr lang="en-US" sz="2000" dirty="0">
              <a:effectLst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dirty="0" err="1">
                <a:effectLst/>
              </a:rPr>
              <a:t>Energieeffizienz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zahlt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sich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nur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aus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wenn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sie</a:t>
            </a:r>
            <a:r>
              <a:rPr lang="en-US" sz="2000" dirty="0">
                <a:effectLst/>
              </a:rPr>
              <a:t> </a:t>
            </a:r>
            <a:r>
              <a:rPr lang="en-US" sz="2000" b="1" dirty="0" err="1">
                <a:effectLst/>
              </a:rPr>
              <a:t>bezahlbar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für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Mieter</a:t>
            </a:r>
            <a:r>
              <a:rPr lang="en-US" sz="2000" b="1" dirty="0">
                <a:effectLst/>
              </a:rPr>
              <a:t> </a:t>
            </a:r>
            <a:r>
              <a:rPr lang="en-US" sz="2000" dirty="0" err="1">
                <a:effectLst/>
              </a:rPr>
              <a:t>ist</a:t>
            </a:r>
            <a:r>
              <a:rPr lang="en-US" sz="2000" dirty="0">
                <a:effectLst/>
              </a:rPr>
              <a:t> </a:t>
            </a:r>
          </a:p>
          <a:p>
            <a:pPr lvl="0">
              <a:buClr>
                <a:srgbClr val="003B76"/>
              </a:buClr>
              <a:buFont typeface="Wingdings" pitchFamily="2" charset="2"/>
              <a:buChar char="v"/>
            </a:pPr>
            <a:r>
              <a:rPr lang="en-US" sz="2000" b="1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EU </a:t>
            </a:r>
            <a:r>
              <a:rPr lang="en-US" sz="2000" b="1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Partnerschaft</a:t>
            </a:r>
            <a:r>
              <a:rPr lang="en-US" sz="2000" b="1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für</a:t>
            </a:r>
            <a:r>
              <a:rPr lang="en-US" sz="2000" b="1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Wohnen</a:t>
            </a:r>
            <a:r>
              <a:rPr lang="en-US" sz="2000" b="1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–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erste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hochrangige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EU-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Arbeitsgruppe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, um legislative und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finanzielle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Hindernisse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für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bezahlbares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Wohnen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aus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dem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Weg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zu</a:t>
            </a:r>
            <a:r>
              <a:rPr lang="en-US" sz="2000" dirty="0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003B76"/>
                </a:solidFill>
                <a:effectLst/>
                <a:sym typeface="Wingdings" panose="05000000000000000000" pitchFamily="2" charset="2"/>
              </a:rPr>
              <a:t>räumen</a:t>
            </a:r>
            <a:endParaRPr lang="en-US" sz="2000" dirty="0">
              <a:solidFill>
                <a:srgbClr val="003B76"/>
              </a:solidFill>
              <a:effectLst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dirty="0" err="1">
                <a:effectLst/>
              </a:rPr>
              <a:t>Zuhause</a:t>
            </a:r>
            <a:r>
              <a:rPr lang="en-US" sz="2000" dirty="0">
                <a:effectLst/>
              </a:rPr>
              <a:t> alt </a:t>
            </a:r>
            <a:r>
              <a:rPr lang="en-US" sz="2000" dirty="0" err="1">
                <a:effectLst/>
              </a:rPr>
              <a:t>werden</a:t>
            </a:r>
            <a:r>
              <a:rPr lang="en-US" sz="2000" dirty="0">
                <a:effectLst/>
              </a:rPr>
              <a:t>: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Wohnungspolitik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ist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auch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Seniorenpolitik</a:t>
            </a:r>
            <a:r>
              <a:rPr lang="en-US" sz="2000" b="1" dirty="0">
                <a:effectLst/>
              </a:rPr>
              <a:t>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b="1" dirty="0" err="1">
                <a:effectLst/>
              </a:rPr>
              <a:t>Selbständiges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Wohnen</a:t>
            </a:r>
            <a:r>
              <a:rPr lang="en-US" sz="2000" b="1" dirty="0">
                <a:effectLst/>
              </a:rPr>
              <a:t> in der </a:t>
            </a:r>
            <a:r>
              <a:rPr lang="en-US" sz="2000" b="1" dirty="0" err="1">
                <a:effectLst/>
              </a:rPr>
              <a:t>Gemeinschaft</a:t>
            </a:r>
            <a:r>
              <a:rPr lang="en-US" sz="2000" b="1" dirty="0">
                <a:effectLst/>
              </a:rPr>
              <a:t> </a:t>
            </a:r>
            <a:r>
              <a:rPr lang="en-US" sz="2000" dirty="0" err="1">
                <a:effectLst/>
              </a:rPr>
              <a:t>als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Präferenz</a:t>
            </a:r>
            <a:endParaRPr lang="en-US" sz="2000" dirty="0">
              <a:effectLst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de-DE" sz="2000" dirty="0">
                <a:effectLst/>
              </a:rPr>
              <a:t>Optimierung der </a:t>
            </a:r>
            <a:r>
              <a:rPr lang="de-DE" sz="2000" b="1" dirty="0">
                <a:effectLst/>
              </a:rPr>
              <a:t>nationalen Langzeitfinanzierung </a:t>
            </a:r>
            <a:r>
              <a:rPr lang="de-DE" sz="2000" dirty="0">
                <a:effectLst/>
              </a:rPr>
              <a:t>für sozialen und altersgerechten Wohnungsbau durch </a:t>
            </a:r>
            <a:r>
              <a:rPr lang="de-DE" sz="2000" b="1" dirty="0">
                <a:effectLst/>
              </a:rPr>
              <a:t>EU Fonds</a:t>
            </a:r>
            <a:endParaRPr lang="en-US" sz="2000" b="1" dirty="0">
              <a:effectLst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dirty="0" err="1">
                <a:effectLst/>
                <a:sym typeface="Wingdings" panose="05000000000000000000" pitchFamily="2" charset="2"/>
              </a:rPr>
              <a:t>Mehr</a:t>
            </a:r>
            <a:r>
              <a:rPr lang="en-US" sz="2000" dirty="0"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sym typeface="Wingdings" panose="05000000000000000000" pitchFamily="2" charset="2"/>
              </a:rPr>
              <a:t>Informationen</a:t>
            </a:r>
            <a:r>
              <a:rPr lang="en-US" sz="2000" dirty="0">
                <a:effectLst/>
                <a:sym typeface="Wingdings" panose="05000000000000000000" pitchFamily="2" charset="2"/>
              </a:rPr>
              <a:t>: </a:t>
            </a:r>
            <a:r>
              <a:rPr lang="en-US" sz="2000" b="1" dirty="0">
                <a:effectLst/>
                <a:sym typeface="Wingdings" panose="05000000000000000000" pitchFamily="2" charset="2"/>
              </a:rPr>
              <a:t>barbara.steenbergen@iut.nu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000" b="1" dirty="0">
                <a:effectLst/>
                <a:sym typeface="Wingdings" panose="05000000000000000000" pitchFamily="2" charset="2"/>
              </a:rPr>
              <a:t> </a:t>
            </a:r>
            <a:endParaRPr lang="en-US" sz="2000" dirty="0">
              <a:effectLst/>
              <a:sym typeface="Wingdings" panose="05000000000000000000" pitchFamily="2" charset="2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2400" dirty="0">
                <a:effectLst/>
                <a:sym typeface="Wingdings" panose="05000000000000000000" pitchFamily="2" charset="2"/>
              </a:rPr>
              <a:t>     </a:t>
            </a:r>
            <a:endParaRPr lang="en-US" dirty="0">
              <a:effectLst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6051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b="1" dirty="0">
                <a:effectLst/>
              </a:rPr>
              <a:t> Treffen der EU-Wohnungsminister 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sz="2000" dirty="0">
              <a:solidFill>
                <a:srgbClr val="000032"/>
              </a:solidFill>
              <a:effectLst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sz="2400" dirty="0"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19672" y="1710863"/>
            <a:ext cx="27363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IUT </a:t>
            </a:r>
            <a:r>
              <a:rPr lang="fr-BE" dirty="0" err="1"/>
              <a:t>Präsident</a:t>
            </a:r>
            <a:r>
              <a:rPr lang="fr-BE" dirty="0"/>
              <a:t> and IUT </a:t>
            </a:r>
            <a:r>
              <a:rPr lang="fr-BE" dirty="0" err="1"/>
              <a:t>Leiterin</a:t>
            </a:r>
            <a:r>
              <a:rPr lang="fr-BE" dirty="0"/>
              <a:t> des </a:t>
            </a:r>
            <a:r>
              <a:rPr lang="fr-BE" dirty="0" err="1"/>
              <a:t>Brüsseler</a:t>
            </a:r>
            <a:r>
              <a:rPr lang="fr-BE" dirty="0"/>
              <a:t> </a:t>
            </a:r>
            <a:r>
              <a:rPr lang="fr-BE" dirty="0" err="1"/>
              <a:t>Büros</a:t>
            </a:r>
            <a:r>
              <a:rPr lang="fr-BE" dirty="0"/>
              <a:t> </a:t>
            </a:r>
            <a:r>
              <a:rPr lang="fr-BE" dirty="0" err="1"/>
              <a:t>beim</a:t>
            </a:r>
            <a:r>
              <a:rPr lang="fr-BE" dirty="0"/>
              <a:t> </a:t>
            </a:r>
            <a:r>
              <a:rPr lang="fr-BE" dirty="0" err="1"/>
              <a:t>letzten</a:t>
            </a:r>
            <a:r>
              <a:rPr lang="fr-BE" dirty="0"/>
              <a:t> EU-</a:t>
            </a:r>
            <a:r>
              <a:rPr lang="fr-BE" dirty="0" err="1"/>
              <a:t>Ministertreffen</a:t>
            </a:r>
            <a:r>
              <a:rPr lang="fr-BE" dirty="0"/>
              <a:t> 2013 in </a:t>
            </a:r>
            <a:r>
              <a:rPr lang="fr-BE" dirty="0" err="1"/>
              <a:t>Brüssel</a:t>
            </a:r>
            <a:r>
              <a:rPr lang="fr-BE" dirty="0"/>
              <a:t>.</a:t>
            </a:r>
          </a:p>
          <a:p>
            <a:endParaRPr lang="fr-BE" dirty="0"/>
          </a:p>
          <a:p>
            <a:r>
              <a:rPr lang="fr-BE" dirty="0" err="1"/>
              <a:t>Beschluß</a:t>
            </a:r>
            <a:r>
              <a:rPr lang="fr-BE" dirty="0"/>
              <a:t> </a:t>
            </a:r>
            <a:r>
              <a:rPr lang="fr-BE" dirty="0" err="1"/>
              <a:t>zur</a:t>
            </a:r>
            <a:r>
              <a:rPr lang="fr-BE" dirty="0"/>
              <a:t> </a:t>
            </a:r>
            <a:r>
              <a:rPr lang="fr-BE" dirty="0" err="1"/>
              <a:t>Schaffung</a:t>
            </a:r>
            <a:r>
              <a:rPr lang="fr-BE" dirty="0"/>
              <a:t> </a:t>
            </a:r>
            <a:r>
              <a:rPr lang="fr-BE" b="1" dirty="0" err="1"/>
              <a:t>neuer</a:t>
            </a:r>
            <a:r>
              <a:rPr lang="fr-BE" b="1" dirty="0"/>
              <a:t> </a:t>
            </a:r>
            <a:r>
              <a:rPr lang="fr-BE" b="1" dirty="0" err="1"/>
              <a:t>Finanzierungs</a:t>
            </a:r>
            <a:r>
              <a:rPr lang="fr-BE" b="1" dirty="0"/>
              <a:t>-instrumente </a:t>
            </a:r>
            <a:r>
              <a:rPr lang="fr-BE" dirty="0" err="1"/>
              <a:t>für</a:t>
            </a:r>
            <a:r>
              <a:rPr lang="fr-BE" dirty="0"/>
              <a:t> </a:t>
            </a:r>
            <a:r>
              <a:rPr lang="fr-BE" b="1" dirty="0" err="1"/>
              <a:t>bezahlbaren</a:t>
            </a:r>
            <a:r>
              <a:rPr lang="fr-BE" b="1" dirty="0"/>
              <a:t> </a:t>
            </a:r>
            <a:r>
              <a:rPr lang="fr-BE" b="1" dirty="0" err="1"/>
              <a:t>Mietwohnraum</a:t>
            </a:r>
            <a:endParaRPr lang="fr-BE" b="1" dirty="0"/>
          </a:p>
        </p:txBody>
      </p:sp>
      <p:pic>
        <p:nvPicPr>
          <p:cNvPr id="1027" name="Picture 3" descr="C:\Users\Barbara\Pictures\Housing ministers meeting 2013 Brusse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10863"/>
            <a:ext cx="2466975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32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b="1" dirty="0">
                <a:effectLst/>
              </a:rPr>
              <a:t>IUT Wahlprüfsteine für das Europäische Parlament 2014-2019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sz="2000" dirty="0">
              <a:solidFill>
                <a:srgbClr val="000032"/>
              </a:solidFill>
              <a:effectLst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sz="2400" dirty="0">
              <a:effectLst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35274"/>
            <a:ext cx="5114925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63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b="1" dirty="0">
                <a:effectLst/>
              </a:rPr>
              <a:t>Sozialer Wohnungsbau und die EU (I)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000" dirty="0">
                <a:effectLst/>
              </a:rPr>
              <a:t>EU </a:t>
            </a:r>
            <a:r>
              <a:rPr lang="en-US" sz="2000" dirty="0" err="1">
                <a:effectLst/>
              </a:rPr>
              <a:t>Beihilferegeln</a:t>
            </a:r>
            <a:r>
              <a:rPr lang="en-US" sz="2000" dirty="0">
                <a:effectLst/>
              </a:rPr>
              <a:t>: </a:t>
            </a:r>
            <a:r>
              <a:rPr lang="en-US" sz="2000" dirty="0" err="1">
                <a:effectLst/>
              </a:rPr>
              <a:t>sozialer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Wohnungsbau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nur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für</a:t>
            </a:r>
            <a:r>
              <a:rPr lang="en-US" sz="2000" dirty="0">
                <a:effectLst/>
              </a:rPr>
              <a:t> “</a:t>
            </a:r>
            <a:r>
              <a:rPr lang="en-US" sz="2000" b="1" dirty="0" err="1">
                <a:effectLst/>
              </a:rPr>
              <a:t>benachteiligte</a:t>
            </a:r>
            <a:r>
              <a:rPr lang="en-US" sz="2000" b="1" dirty="0">
                <a:effectLst/>
              </a:rPr>
              <a:t> Bürger</a:t>
            </a:r>
            <a:r>
              <a:rPr lang="en-US" sz="2000" dirty="0">
                <a:effectLst/>
              </a:rPr>
              <a:t>” </a:t>
            </a:r>
            <a:r>
              <a:rPr lang="en-US" sz="2000" b="1" dirty="0">
                <a:effectLst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000" b="1" dirty="0">
                <a:effectLst/>
              </a:rPr>
              <a:t>IUT: </a:t>
            </a:r>
            <a:r>
              <a:rPr lang="en-US" sz="2000" b="1" dirty="0" err="1">
                <a:effectLst/>
              </a:rPr>
              <a:t>Verletzung</a:t>
            </a:r>
            <a:r>
              <a:rPr lang="en-US" sz="2000" b="1" dirty="0">
                <a:effectLst/>
              </a:rPr>
              <a:t> des </a:t>
            </a:r>
            <a:r>
              <a:rPr lang="en-US" sz="2000" b="1" dirty="0" err="1">
                <a:effectLst/>
              </a:rPr>
              <a:t>Subsidiaritätsprinzips</a:t>
            </a:r>
            <a:r>
              <a:rPr lang="en-US" sz="2000" b="1" dirty="0">
                <a:effectLst/>
              </a:rPr>
              <a:t>, </a:t>
            </a:r>
            <a:r>
              <a:rPr lang="en-US" sz="2000" b="1" dirty="0" err="1">
                <a:effectLst/>
              </a:rPr>
              <a:t>Begrenzung</a:t>
            </a:r>
            <a:r>
              <a:rPr lang="en-US" sz="2000" b="1" dirty="0">
                <a:effectLst/>
              </a:rPr>
              <a:t> der </a:t>
            </a:r>
            <a:r>
              <a:rPr lang="en-US" sz="2000" b="1" dirty="0" err="1">
                <a:effectLst/>
              </a:rPr>
              <a:t>Zielgruppe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verhindert</a:t>
            </a:r>
            <a:r>
              <a:rPr lang="en-US" sz="2000" b="1" dirty="0">
                <a:effectLst/>
              </a:rPr>
              <a:t> die </a:t>
            </a:r>
            <a:r>
              <a:rPr lang="en-US" sz="2000" b="1" dirty="0" err="1">
                <a:effectLst/>
              </a:rPr>
              <a:t>soziale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Durchmischung</a:t>
            </a:r>
            <a:r>
              <a:rPr lang="en-US" sz="2000" b="1" dirty="0">
                <a:effectLst/>
              </a:rPr>
              <a:t>, </a:t>
            </a:r>
            <a:r>
              <a:rPr lang="en-US" sz="2000" b="1" dirty="0" err="1">
                <a:effectLst/>
              </a:rPr>
              <a:t>mittlere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Einkommensgruppen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brauchen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ebenso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Zugang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zu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bezahlbarem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Wohnraum</a:t>
            </a:r>
            <a:r>
              <a:rPr lang="en-US" sz="2000" b="1" dirty="0">
                <a:effectLst/>
              </a:rPr>
              <a:t>, </a:t>
            </a:r>
            <a:r>
              <a:rPr lang="en-US" sz="2000" b="1" dirty="0" err="1">
                <a:effectLst/>
              </a:rPr>
              <a:t>Marginalisierung</a:t>
            </a:r>
            <a:r>
              <a:rPr lang="en-US" sz="2000" b="1" dirty="0">
                <a:effectLst/>
              </a:rPr>
              <a:t> des </a:t>
            </a:r>
            <a:r>
              <a:rPr lang="en-US" sz="2000" b="1" dirty="0" err="1">
                <a:effectLst/>
              </a:rPr>
              <a:t>Sektors</a:t>
            </a:r>
            <a:endParaRPr lang="en-US" sz="2000" b="1" dirty="0">
              <a:effectLst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000" b="1" dirty="0">
                <a:effectLst/>
                <a:sym typeface="Wingdings" panose="05000000000000000000" pitchFamily="2" charset="2"/>
              </a:rPr>
              <a:t>27% </a:t>
            </a:r>
            <a:r>
              <a:rPr lang="en-US" sz="2000" dirty="0">
                <a:effectLst/>
                <a:sym typeface="Wingdings" panose="05000000000000000000" pitchFamily="2" charset="2"/>
              </a:rPr>
              <a:t>der </a:t>
            </a:r>
            <a:r>
              <a:rPr lang="en-US" sz="2000" dirty="0" err="1">
                <a:effectLst/>
                <a:sym typeface="Wingdings" panose="05000000000000000000" pitchFamily="2" charset="2"/>
              </a:rPr>
              <a:t>Mieter</a:t>
            </a:r>
            <a:r>
              <a:rPr lang="en-US" sz="2000" dirty="0">
                <a:effectLst/>
                <a:sym typeface="Wingdings" panose="05000000000000000000" pitchFamily="2" charset="2"/>
              </a:rPr>
              <a:t> in der EU </a:t>
            </a:r>
            <a:r>
              <a:rPr lang="en-US" sz="2000" dirty="0" err="1">
                <a:effectLst/>
                <a:sym typeface="Wingdings" panose="05000000000000000000" pitchFamily="2" charset="2"/>
              </a:rPr>
              <a:t>geben</a:t>
            </a:r>
            <a:r>
              <a:rPr lang="en-US" sz="2000" dirty="0"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sym typeface="Wingdings" panose="05000000000000000000" pitchFamily="2" charset="2"/>
              </a:rPr>
              <a:t>mehr</a:t>
            </a:r>
            <a:r>
              <a:rPr lang="en-US" sz="2000" dirty="0">
                <a:effectLst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sym typeface="Wingdings" panose="05000000000000000000" pitchFamily="2" charset="2"/>
              </a:rPr>
              <a:t>als</a:t>
            </a:r>
            <a:r>
              <a:rPr lang="en-US" sz="2000" dirty="0">
                <a:effectLst/>
              </a:rPr>
              <a:t> </a:t>
            </a:r>
            <a:r>
              <a:rPr lang="en-US" sz="2000" b="1" dirty="0">
                <a:effectLst/>
              </a:rPr>
              <a:t>40 %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ihres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Nettoeinkommens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für</a:t>
            </a:r>
            <a:r>
              <a:rPr lang="en-US" sz="2000" dirty="0">
                <a:effectLst/>
              </a:rPr>
              <a:t> das </a:t>
            </a:r>
            <a:r>
              <a:rPr lang="en-US" sz="2000" dirty="0" err="1">
                <a:effectLst/>
              </a:rPr>
              <a:t>Wohnen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aus.</a:t>
            </a:r>
            <a:endParaRPr lang="en-US" sz="2000" dirty="0">
              <a:effectLst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000" dirty="0" err="1">
                <a:effectLst/>
              </a:rPr>
              <a:t>Parlamentarische</a:t>
            </a:r>
            <a:r>
              <a:rPr lang="en-US" sz="2000" dirty="0">
                <a:effectLst/>
              </a:rPr>
              <a:t> </a:t>
            </a:r>
            <a:r>
              <a:rPr lang="en-US" sz="2000" b="1" dirty="0" err="1">
                <a:effectLst/>
              </a:rPr>
              <a:t>Initiativen</a:t>
            </a:r>
            <a:r>
              <a:rPr lang="en-US" sz="2000" b="1" dirty="0">
                <a:effectLst/>
              </a:rPr>
              <a:t> und </a:t>
            </a:r>
            <a:r>
              <a:rPr lang="en-US" sz="2000" b="1" dirty="0" err="1">
                <a:effectLst/>
              </a:rPr>
              <a:t>Beschlüsse</a:t>
            </a:r>
            <a:r>
              <a:rPr lang="en-US" sz="2000" dirty="0">
                <a:effectLst/>
              </a:rPr>
              <a:t>: </a:t>
            </a:r>
            <a:r>
              <a:rPr lang="en-US" sz="2000" dirty="0" err="1">
                <a:effectLst/>
              </a:rPr>
              <a:t>Ausschuss</a:t>
            </a:r>
            <a:r>
              <a:rPr lang="en-US" sz="2000" dirty="0">
                <a:effectLst/>
              </a:rPr>
              <a:t> der </a:t>
            </a:r>
            <a:r>
              <a:rPr lang="en-US" sz="2000" dirty="0" err="1">
                <a:effectLst/>
              </a:rPr>
              <a:t>Regionen</a:t>
            </a:r>
            <a:r>
              <a:rPr lang="en-US" sz="2000" dirty="0">
                <a:effectLst/>
              </a:rPr>
              <a:t> (</a:t>
            </a:r>
            <a:r>
              <a:rPr lang="en-US" sz="2000" dirty="0" err="1">
                <a:effectLst/>
              </a:rPr>
              <a:t>AdR</a:t>
            </a:r>
            <a:r>
              <a:rPr lang="en-US" sz="2000" dirty="0">
                <a:effectLst/>
              </a:rPr>
              <a:t>), </a:t>
            </a:r>
            <a:r>
              <a:rPr lang="en-US" sz="2000" dirty="0" err="1">
                <a:effectLst/>
              </a:rPr>
              <a:t>Europäischer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Wirtschafts</a:t>
            </a:r>
            <a:r>
              <a:rPr lang="en-US" sz="2000" dirty="0">
                <a:effectLst/>
              </a:rPr>
              <a:t>- und </a:t>
            </a:r>
            <a:r>
              <a:rPr lang="en-US" sz="2000" dirty="0" err="1">
                <a:effectLst/>
              </a:rPr>
              <a:t>Sozialausschuß</a:t>
            </a:r>
            <a:r>
              <a:rPr lang="en-US" sz="2000" dirty="0">
                <a:effectLst/>
              </a:rPr>
              <a:t> (EWSA), </a:t>
            </a:r>
            <a:r>
              <a:rPr lang="en-US" sz="2000" dirty="0" err="1">
                <a:effectLst/>
              </a:rPr>
              <a:t>Europäisches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Parlament</a:t>
            </a:r>
            <a:r>
              <a:rPr lang="en-US" sz="2000" dirty="0">
                <a:effectLst/>
              </a:rPr>
              <a:t> (EP), </a:t>
            </a:r>
            <a:r>
              <a:rPr lang="en-US" sz="2000" dirty="0" err="1">
                <a:effectLst/>
              </a:rPr>
              <a:t>Deutscher</a:t>
            </a:r>
            <a:r>
              <a:rPr lang="en-US" sz="2000" dirty="0">
                <a:effectLst/>
              </a:rPr>
              <a:t> Bundesrat, </a:t>
            </a:r>
            <a:r>
              <a:rPr lang="en-US" sz="2000" dirty="0" err="1">
                <a:effectLst/>
              </a:rPr>
              <a:t>Niederländisches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Parlament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Österreichischer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Städtetag</a:t>
            </a:r>
            <a:r>
              <a:rPr lang="en-US" sz="2000" dirty="0">
                <a:effectLst/>
              </a:rPr>
              <a:t>, EUROCITIES, </a:t>
            </a:r>
            <a:r>
              <a:rPr lang="en-US" sz="2000" dirty="0" err="1">
                <a:effectLst/>
              </a:rPr>
              <a:t>Bürgermeister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Europäischer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Großstädte</a:t>
            </a:r>
            <a:endParaRPr lang="en-GB" sz="2000" dirty="0">
              <a:effectLst/>
            </a:endParaRPr>
          </a:p>
          <a:p>
            <a:pPr>
              <a:buClr>
                <a:schemeClr val="tx1"/>
              </a:buClr>
              <a:buFont typeface="Wingdings"/>
              <a:buChar char="à"/>
            </a:pPr>
            <a:r>
              <a:rPr lang="en-GB" sz="2000" dirty="0" err="1">
                <a:effectLst/>
              </a:rPr>
              <a:t>Thema</a:t>
            </a:r>
            <a:r>
              <a:rPr lang="en-GB" sz="2000" dirty="0">
                <a:effectLst/>
              </a:rPr>
              <a:t> der </a:t>
            </a:r>
            <a:r>
              <a:rPr lang="en-GB" sz="2000" dirty="0" err="1">
                <a:effectLst/>
              </a:rPr>
              <a:t>neuen</a:t>
            </a:r>
            <a:r>
              <a:rPr lang="en-GB" sz="2000" dirty="0">
                <a:effectLst/>
              </a:rPr>
              <a:t> </a:t>
            </a:r>
            <a:r>
              <a:rPr lang="en-GB" sz="2000" b="1" dirty="0">
                <a:effectLst/>
              </a:rPr>
              <a:t>EU </a:t>
            </a:r>
            <a:r>
              <a:rPr lang="en-GB" sz="2000" b="1" dirty="0" err="1">
                <a:effectLst/>
              </a:rPr>
              <a:t>Partnerschaft</a:t>
            </a:r>
            <a:r>
              <a:rPr lang="en-GB" sz="2000" b="1" dirty="0">
                <a:effectLst/>
              </a:rPr>
              <a:t> </a:t>
            </a:r>
            <a:r>
              <a:rPr lang="en-GB" sz="2000" b="1" dirty="0" err="1">
                <a:effectLst/>
              </a:rPr>
              <a:t>für</a:t>
            </a:r>
            <a:r>
              <a:rPr lang="en-GB" sz="2000" b="1" dirty="0">
                <a:effectLst/>
              </a:rPr>
              <a:t> </a:t>
            </a:r>
            <a:r>
              <a:rPr lang="en-GB" sz="2000" b="1" dirty="0" err="1">
                <a:effectLst/>
              </a:rPr>
              <a:t>Wohnen</a:t>
            </a:r>
            <a:endParaRPr lang="en-US" sz="2000" b="1" dirty="0">
              <a:effectLst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sz="2000" dirty="0">
              <a:solidFill>
                <a:srgbClr val="000032"/>
              </a:solidFill>
              <a:effectLst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0187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b="1" dirty="0">
                <a:effectLst/>
              </a:rPr>
              <a:t>Sozialer Wohnungsbau und die EU (II)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000" dirty="0" err="1">
                <a:effectLst/>
              </a:rPr>
              <a:t>AdR</a:t>
            </a:r>
            <a:r>
              <a:rPr lang="en-US" sz="2000" dirty="0">
                <a:effectLst/>
              </a:rPr>
              <a:t>: “</a:t>
            </a:r>
            <a:r>
              <a:rPr lang="en-US" sz="2000" b="1" dirty="0" err="1">
                <a:effectLst/>
              </a:rPr>
              <a:t>Wir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bestimmen</a:t>
            </a:r>
            <a:r>
              <a:rPr lang="en-US" sz="2000" b="1" dirty="0">
                <a:effectLst/>
              </a:rPr>
              <a:t> die </a:t>
            </a:r>
            <a:r>
              <a:rPr lang="en-US" sz="2000" b="1" dirty="0" err="1">
                <a:effectLst/>
              </a:rPr>
              <a:t>Zielgruppe</a:t>
            </a:r>
            <a:r>
              <a:rPr lang="en-US" sz="2000" b="1" dirty="0">
                <a:effectLst/>
              </a:rPr>
              <a:t> des </a:t>
            </a:r>
            <a:r>
              <a:rPr lang="en-US" sz="2000" b="1" dirty="0" err="1">
                <a:effectLst/>
              </a:rPr>
              <a:t>sozialen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Wohnungsbaus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selbst</a:t>
            </a:r>
            <a:r>
              <a:rPr lang="en-US" sz="2000" dirty="0">
                <a:effectLst/>
              </a:rPr>
              <a:t>” Petition von 250 </a:t>
            </a:r>
            <a:r>
              <a:rPr lang="en-US" sz="2000" dirty="0" err="1">
                <a:effectLst/>
              </a:rPr>
              <a:t>lokalen</a:t>
            </a:r>
            <a:r>
              <a:rPr lang="en-US" sz="2000" dirty="0">
                <a:effectLst/>
              </a:rPr>
              <a:t> und </a:t>
            </a:r>
            <a:r>
              <a:rPr lang="en-US" sz="2000" dirty="0" err="1">
                <a:effectLst/>
              </a:rPr>
              <a:t>regionalen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Regierungen</a:t>
            </a:r>
            <a:r>
              <a:rPr lang="en-US" sz="2000" dirty="0">
                <a:effectLst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000" dirty="0">
                <a:effectLst/>
              </a:rPr>
              <a:t>EWSA: </a:t>
            </a:r>
            <a:r>
              <a:rPr lang="en-US" sz="2000" dirty="0" err="1">
                <a:effectLst/>
              </a:rPr>
              <a:t>Stellungnahme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zur</a:t>
            </a:r>
            <a:r>
              <a:rPr lang="en-US" sz="2000" dirty="0">
                <a:effectLst/>
              </a:rPr>
              <a:t> Definition des </a:t>
            </a:r>
            <a:r>
              <a:rPr lang="en-US" sz="2000" dirty="0" err="1">
                <a:effectLst/>
              </a:rPr>
              <a:t>sozialen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Wohnungsbaus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breite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Zielgruppe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nötig</a:t>
            </a:r>
            <a:r>
              <a:rPr lang="en-US" sz="2000" dirty="0">
                <a:effectLst/>
              </a:rPr>
              <a:t>, um </a:t>
            </a:r>
            <a:r>
              <a:rPr lang="en-US" sz="2000" b="1" dirty="0" err="1">
                <a:effectLst/>
              </a:rPr>
              <a:t>Wohnungsnot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zu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bekämpfen</a:t>
            </a:r>
            <a:r>
              <a:rPr lang="en-US" sz="2000" b="1" dirty="0">
                <a:effectLst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000" dirty="0">
                <a:effectLst/>
              </a:rPr>
              <a:t>EP:</a:t>
            </a:r>
            <a:r>
              <a:rPr lang="en-US" sz="2000" b="1" dirty="0">
                <a:effectLst/>
              </a:rPr>
              <a:t> </a:t>
            </a:r>
            <a:r>
              <a:rPr lang="en-US" sz="2000" dirty="0" err="1">
                <a:effectLst/>
              </a:rPr>
              <a:t>Initiativbericht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fordert</a:t>
            </a:r>
            <a:r>
              <a:rPr lang="en-US" sz="2000" dirty="0">
                <a:effectLst/>
              </a:rPr>
              <a:t> von EU </a:t>
            </a:r>
            <a:r>
              <a:rPr lang="en-US" sz="2000" dirty="0" err="1">
                <a:effectLst/>
              </a:rPr>
              <a:t>Kommission</a:t>
            </a:r>
            <a:r>
              <a:rPr lang="en-US" sz="2000" dirty="0">
                <a:effectLst/>
              </a:rPr>
              <a:t> </a:t>
            </a:r>
            <a:r>
              <a:rPr lang="en-US" sz="2000" b="1" dirty="0" err="1">
                <a:effectLst/>
              </a:rPr>
              <a:t>Korrektur</a:t>
            </a:r>
            <a:r>
              <a:rPr lang="en-US" sz="2000" b="1" dirty="0">
                <a:effectLst/>
              </a:rPr>
              <a:t> der Definition </a:t>
            </a:r>
            <a:r>
              <a:rPr lang="en-US" sz="2000" b="1" dirty="0" err="1">
                <a:effectLst/>
              </a:rPr>
              <a:t>sowie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Mindestquoten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für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sozialen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Wohnungsbau</a:t>
            </a:r>
            <a:endParaRPr lang="en-US" sz="2000" b="1" dirty="0">
              <a:effectLst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000" dirty="0">
                <a:effectLst/>
              </a:rPr>
              <a:t>EUROCITIES: </a:t>
            </a:r>
            <a:r>
              <a:rPr lang="en-US" sz="2000" dirty="0" err="1">
                <a:effectLst/>
              </a:rPr>
              <a:t>Streichung</a:t>
            </a:r>
            <a:r>
              <a:rPr lang="en-US" sz="2000" dirty="0">
                <a:effectLst/>
              </a:rPr>
              <a:t> der </a:t>
            </a:r>
            <a:r>
              <a:rPr lang="en-US" sz="2000" dirty="0" err="1">
                <a:effectLst/>
              </a:rPr>
              <a:t>engen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Zielgruppe</a:t>
            </a:r>
            <a:r>
              <a:rPr lang="en-US" sz="2000" dirty="0">
                <a:effectLst/>
              </a:rPr>
              <a:t> “</a:t>
            </a:r>
            <a:r>
              <a:rPr lang="en-US" sz="2000" b="1" dirty="0" err="1">
                <a:effectLst/>
              </a:rPr>
              <a:t>benachteiligte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Bürger</a:t>
            </a:r>
            <a:r>
              <a:rPr lang="en-US" sz="2000" dirty="0">
                <a:effectLst/>
              </a:rPr>
              <a:t>” in </a:t>
            </a:r>
            <a:r>
              <a:rPr lang="en-US" sz="2000" dirty="0" err="1">
                <a:effectLst/>
              </a:rPr>
              <a:t>Beihilfenbeschluss</a:t>
            </a:r>
            <a:r>
              <a:rPr lang="en-US" sz="2000" dirty="0">
                <a:effectLst/>
              </a:rPr>
              <a:t> 2012/21/EU, Revision 2017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000" dirty="0">
                <a:effectLst/>
              </a:rPr>
              <a:t>Resolution von </a:t>
            </a:r>
            <a:r>
              <a:rPr lang="en-GB" sz="2000" b="1" dirty="0">
                <a:effectLst/>
              </a:rPr>
              <a:t>30 </a:t>
            </a:r>
            <a:r>
              <a:rPr lang="en-GB" sz="2000" b="1" dirty="0" err="1">
                <a:effectLst/>
              </a:rPr>
              <a:t>Bürgermeistern</a:t>
            </a:r>
            <a:r>
              <a:rPr lang="en-GB" sz="2000" b="1" dirty="0">
                <a:effectLst/>
              </a:rPr>
              <a:t> </a:t>
            </a:r>
            <a:r>
              <a:rPr lang="en-GB" sz="2000" b="1" dirty="0" err="1">
                <a:effectLst/>
              </a:rPr>
              <a:t>europäischer</a:t>
            </a:r>
            <a:r>
              <a:rPr lang="en-GB" sz="2000" b="1" dirty="0">
                <a:effectLst/>
              </a:rPr>
              <a:t> </a:t>
            </a:r>
            <a:r>
              <a:rPr lang="en-GB" sz="2000" b="1" dirty="0" err="1">
                <a:effectLst/>
              </a:rPr>
              <a:t>Haupt</a:t>
            </a:r>
            <a:r>
              <a:rPr lang="en-GB" sz="2000" b="1" dirty="0">
                <a:effectLst/>
              </a:rPr>
              <a:t>- und </a:t>
            </a:r>
            <a:r>
              <a:rPr lang="en-GB" sz="2000" b="1" dirty="0" err="1">
                <a:effectLst/>
              </a:rPr>
              <a:t>Großstädte</a:t>
            </a:r>
            <a:r>
              <a:rPr lang="en-GB" sz="2000" dirty="0">
                <a:effectLst/>
              </a:rPr>
              <a:t>, </a:t>
            </a:r>
            <a:r>
              <a:rPr lang="en-GB" sz="2000" dirty="0" err="1">
                <a:effectLst/>
              </a:rPr>
              <a:t>zur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Anerkennung</a:t>
            </a:r>
            <a:r>
              <a:rPr lang="en-GB" sz="2000" dirty="0">
                <a:effectLst/>
              </a:rPr>
              <a:t> des </a:t>
            </a:r>
            <a:r>
              <a:rPr lang="en-GB" sz="2000" dirty="0" err="1">
                <a:effectLst/>
              </a:rPr>
              <a:t>Subsidiaritätsprinzips</a:t>
            </a:r>
            <a:r>
              <a:rPr lang="en-GB" sz="2000" dirty="0">
                <a:effectLst/>
              </a:rPr>
              <a:t> und </a:t>
            </a:r>
            <a:r>
              <a:rPr lang="en-GB" sz="2000" dirty="0" err="1">
                <a:effectLst/>
              </a:rPr>
              <a:t>für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sozial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gemischte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Nachbarschaften</a:t>
            </a:r>
            <a:r>
              <a:rPr lang="en-GB" sz="2000" dirty="0">
                <a:effectLst/>
              </a:rPr>
              <a:t>: “</a:t>
            </a:r>
            <a:r>
              <a:rPr lang="en-GB" sz="2000" dirty="0" err="1">
                <a:effectLst/>
              </a:rPr>
              <a:t>Wir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schließen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uns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hiermit</a:t>
            </a:r>
            <a:r>
              <a:rPr lang="en-GB" sz="2000" dirty="0">
                <a:effectLst/>
              </a:rPr>
              <a:t> der </a:t>
            </a:r>
            <a:r>
              <a:rPr lang="en-GB" sz="2000" dirty="0" err="1">
                <a:effectLst/>
              </a:rPr>
              <a:t>Forderung</a:t>
            </a:r>
            <a:r>
              <a:rPr lang="en-GB" sz="2000" dirty="0">
                <a:effectLst/>
              </a:rPr>
              <a:t> der International Union of Tenants an”.</a:t>
            </a:r>
            <a:endParaRPr lang="en-US" sz="2000" b="1" dirty="0">
              <a:effectLst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0032"/>
              </a:solidFill>
              <a:effectLst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dirty="0">
              <a:effectLst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213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39825"/>
          </a:xfrm>
        </p:spPr>
        <p:txBody>
          <a:bodyPr/>
          <a:lstStyle/>
          <a:p>
            <a:r>
              <a:rPr lang="sv-SE" sz="3200" b="1" dirty="0">
                <a:effectLst/>
              </a:rPr>
              <a:t>Europäisches Semester </a:t>
            </a:r>
            <a:br>
              <a:rPr lang="sv-SE" sz="3200" b="1" dirty="0">
                <a:effectLst/>
              </a:rPr>
            </a:br>
            <a:r>
              <a:rPr lang="sv-SE" sz="3200" b="1" dirty="0">
                <a:effectLst/>
              </a:rPr>
              <a:t>Der EU Stabilitäts- und Wachstumspakt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27672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dirty="0">
                <a:effectLst/>
              </a:rPr>
              <a:t>EU-</a:t>
            </a:r>
            <a:r>
              <a:rPr lang="en-US" sz="2000" dirty="0" err="1">
                <a:effectLst/>
              </a:rPr>
              <a:t>Mitgliedstaaten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müssen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ihre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nationalen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Reformpläne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jährlich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bei</a:t>
            </a:r>
            <a:r>
              <a:rPr lang="en-US" sz="2000" dirty="0">
                <a:effectLst/>
              </a:rPr>
              <a:t> der EU-</a:t>
            </a:r>
            <a:r>
              <a:rPr lang="en-US" sz="2000" dirty="0" err="1">
                <a:effectLst/>
              </a:rPr>
              <a:t>Kommission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einreichen</a:t>
            </a:r>
            <a:endParaRPr lang="en-US" sz="2000" dirty="0">
              <a:effectLst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dirty="0" err="1">
                <a:effectLst/>
              </a:rPr>
              <a:t>Kommission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veröffentlicht</a:t>
            </a:r>
            <a:r>
              <a:rPr lang="en-US" sz="2000" dirty="0">
                <a:effectLst/>
              </a:rPr>
              <a:t> </a:t>
            </a:r>
            <a:r>
              <a:rPr lang="en-US" sz="2000" b="1" dirty="0" err="1">
                <a:effectLst/>
              </a:rPr>
              <a:t>länderspezifische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Empfehlungen</a:t>
            </a:r>
            <a:r>
              <a:rPr lang="en-US" sz="2000" dirty="0">
                <a:effectLst/>
              </a:rPr>
              <a:t>, die </a:t>
            </a:r>
            <a:r>
              <a:rPr lang="en-US" sz="2000" dirty="0" err="1">
                <a:effectLst/>
              </a:rPr>
              <a:t>zum</a:t>
            </a:r>
            <a:r>
              <a:rPr lang="en-US" sz="2000" dirty="0">
                <a:effectLst/>
              </a:rPr>
              <a:t> EU- 2020-Ziel </a:t>
            </a:r>
            <a:r>
              <a:rPr lang="en-US" sz="2000" dirty="0" err="1">
                <a:effectLst/>
              </a:rPr>
              <a:t>beitragen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z.B</a:t>
            </a:r>
            <a:r>
              <a:rPr lang="en-US" sz="2000" dirty="0">
                <a:effectLst/>
              </a:rPr>
              <a:t>. um 20 </a:t>
            </a:r>
            <a:r>
              <a:rPr lang="en-US" sz="2000" dirty="0" err="1">
                <a:effectLst/>
              </a:rPr>
              <a:t>Millionen</a:t>
            </a:r>
            <a:r>
              <a:rPr lang="en-US" sz="2000" dirty="0">
                <a:effectLst/>
              </a:rPr>
              <a:t> Menschen </a:t>
            </a:r>
            <a:r>
              <a:rPr lang="en-US" sz="2000" dirty="0" err="1">
                <a:effectLst/>
              </a:rPr>
              <a:t>aus</a:t>
            </a:r>
            <a:r>
              <a:rPr lang="en-US" sz="2000" dirty="0">
                <a:effectLst/>
              </a:rPr>
              <a:t> der </a:t>
            </a:r>
            <a:r>
              <a:rPr lang="en-US" sz="2000" dirty="0" err="1">
                <a:effectLst/>
              </a:rPr>
              <a:t>Armut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zu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befreien</a:t>
            </a:r>
            <a:endParaRPr lang="en-US" sz="2000" dirty="0">
              <a:effectLst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i="1" dirty="0" err="1">
                <a:effectLst/>
              </a:rPr>
              <a:t>Ist</a:t>
            </a:r>
            <a:r>
              <a:rPr lang="en-US" sz="2000" i="1" dirty="0">
                <a:effectLst/>
              </a:rPr>
              <a:t> dies </a:t>
            </a:r>
            <a:r>
              <a:rPr lang="en-US" sz="2000" i="1" dirty="0" err="1">
                <a:effectLst/>
              </a:rPr>
              <a:t>tatsächlich</a:t>
            </a:r>
            <a:r>
              <a:rPr lang="en-US" sz="2000" i="1" dirty="0">
                <a:effectLst/>
              </a:rPr>
              <a:t> der Fall? </a:t>
            </a:r>
            <a:r>
              <a:rPr lang="en-US" sz="2000" dirty="0" err="1">
                <a:effectLst/>
              </a:rPr>
              <a:t>Kommission</a:t>
            </a:r>
            <a:r>
              <a:rPr lang="en-US" sz="2000" dirty="0">
                <a:effectLst/>
              </a:rPr>
              <a:t> hat den NL </a:t>
            </a:r>
            <a:r>
              <a:rPr lang="en-US" sz="2000" dirty="0" err="1">
                <a:effectLst/>
              </a:rPr>
              <a:t>empfohlen</a:t>
            </a:r>
            <a:r>
              <a:rPr lang="en-US" sz="2000" dirty="0">
                <a:effectLst/>
              </a:rPr>
              <a:t>, den </a:t>
            </a:r>
            <a:r>
              <a:rPr lang="en-US" sz="2000" b="1" dirty="0" err="1">
                <a:effectLst/>
              </a:rPr>
              <a:t>sozialen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Wohnungsmarkt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zu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reduzieren</a:t>
            </a:r>
            <a:r>
              <a:rPr lang="en-US" sz="2000" b="1" dirty="0">
                <a:effectLst/>
              </a:rPr>
              <a:t> und </a:t>
            </a:r>
            <a:r>
              <a:rPr lang="en-US" sz="2000" b="1" dirty="0" err="1">
                <a:effectLst/>
              </a:rPr>
              <a:t>Schweden</a:t>
            </a:r>
            <a:r>
              <a:rPr lang="en-US" sz="2000" b="1" dirty="0">
                <a:effectLst/>
              </a:rPr>
              <a:t>, die </a:t>
            </a:r>
            <a:r>
              <a:rPr lang="en-US" sz="2000" b="1" dirty="0" err="1">
                <a:effectLst/>
              </a:rPr>
              <a:t>Mietpreiskontrolle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zu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deregulieren</a:t>
            </a:r>
            <a:endParaRPr lang="en-US" sz="2000" b="1" dirty="0">
              <a:effectLst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b="1" dirty="0">
                <a:effectLst/>
              </a:rPr>
              <a:t>IUT </a:t>
            </a:r>
            <a:r>
              <a:rPr lang="en-US" sz="2000" dirty="0" err="1">
                <a:effectLst/>
              </a:rPr>
              <a:t>versucht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mit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Hilfe</a:t>
            </a:r>
            <a:r>
              <a:rPr lang="en-US" sz="2000" dirty="0">
                <a:effectLst/>
              </a:rPr>
              <a:t> der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Europaabgeordneten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ein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sozialeres</a:t>
            </a:r>
            <a:r>
              <a:rPr lang="en-US" sz="2000" dirty="0">
                <a:effectLst/>
              </a:rPr>
              <a:t> Semester </a:t>
            </a:r>
            <a:r>
              <a:rPr lang="en-US" sz="2000" dirty="0" err="1">
                <a:effectLst/>
              </a:rPr>
              <a:t>zu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propagieren</a:t>
            </a:r>
            <a:endParaRPr lang="en-US" sz="2000" dirty="0">
              <a:effectLst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GB" sz="2000" dirty="0">
                <a:effectLst/>
              </a:rPr>
              <a:t>Maastricht </a:t>
            </a:r>
            <a:r>
              <a:rPr lang="en-GB" sz="2000" dirty="0" err="1">
                <a:effectLst/>
              </a:rPr>
              <a:t>Kriterien</a:t>
            </a:r>
            <a:r>
              <a:rPr lang="en-GB" sz="2000" b="1" dirty="0">
                <a:effectLst/>
              </a:rPr>
              <a:t>: 3% </a:t>
            </a:r>
            <a:r>
              <a:rPr lang="en-GB" sz="2000" b="1" dirty="0" err="1">
                <a:effectLst/>
              </a:rPr>
              <a:t>Defizitgrenze</a:t>
            </a:r>
            <a:r>
              <a:rPr lang="en-GB" sz="2000" b="1" dirty="0">
                <a:effectLst/>
              </a:rPr>
              <a:t> </a:t>
            </a:r>
            <a:r>
              <a:rPr lang="en-GB" sz="2000" dirty="0">
                <a:effectLst/>
              </a:rPr>
              <a:t>des BSP </a:t>
            </a:r>
            <a:r>
              <a:rPr lang="en-GB" sz="2000" dirty="0" err="1">
                <a:effectLst/>
              </a:rPr>
              <a:t>ist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ein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Hindernis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für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nationale</a:t>
            </a:r>
            <a:r>
              <a:rPr lang="en-GB" sz="2000" dirty="0">
                <a:effectLst/>
              </a:rPr>
              <a:t> </a:t>
            </a:r>
            <a:r>
              <a:rPr lang="en-GB" sz="2000" dirty="0" err="1">
                <a:effectLst/>
              </a:rPr>
              <a:t>Investitionsprogramme</a:t>
            </a:r>
            <a:r>
              <a:rPr lang="en-GB" sz="2000" dirty="0">
                <a:effectLst/>
              </a:rPr>
              <a:t>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dirty="0">
                <a:effectLst/>
              </a:rPr>
              <a:t>IUT </a:t>
            </a:r>
            <a:r>
              <a:rPr lang="en-US" sz="2000" dirty="0" err="1">
                <a:effectLst/>
              </a:rPr>
              <a:t>Forderung</a:t>
            </a:r>
            <a:r>
              <a:rPr lang="en-US" sz="2000" dirty="0">
                <a:effectLst/>
              </a:rPr>
              <a:t>: “</a:t>
            </a:r>
            <a:r>
              <a:rPr lang="en-US" sz="2000" b="1" dirty="0" err="1">
                <a:effectLst/>
              </a:rPr>
              <a:t>Goldene</a:t>
            </a:r>
            <a:r>
              <a:rPr lang="en-US" sz="2000" b="1" dirty="0">
                <a:effectLst/>
              </a:rPr>
              <a:t> Regel</a:t>
            </a:r>
            <a:r>
              <a:rPr lang="en-US" sz="2000" dirty="0">
                <a:effectLst/>
              </a:rPr>
              <a:t>” </a:t>
            </a:r>
            <a:r>
              <a:rPr lang="en-US" sz="2000" dirty="0" err="1">
                <a:effectLst/>
              </a:rPr>
              <a:t>Soziale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Investitionen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wie</a:t>
            </a:r>
            <a:r>
              <a:rPr lang="en-US" sz="2000" dirty="0">
                <a:effectLst/>
              </a:rPr>
              <a:t> in den </a:t>
            </a:r>
            <a:r>
              <a:rPr lang="en-US" sz="2000" b="1" dirty="0" err="1">
                <a:effectLst/>
              </a:rPr>
              <a:t>Wohnungsbau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müssen</a:t>
            </a:r>
            <a:r>
              <a:rPr lang="en-US" sz="2000" dirty="0">
                <a:effectLst/>
              </a:rPr>
              <a:t> von der </a:t>
            </a:r>
            <a:r>
              <a:rPr lang="en-US" sz="2000" dirty="0" err="1">
                <a:effectLst/>
              </a:rPr>
              <a:t>Defizitgrenze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ausgenommen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werden</a:t>
            </a: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2632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b="1" dirty="0">
                <a:effectLst/>
              </a:rPr>
              <a:t>Energie-Gesetzgebung 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27672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200" dirty="0">
                <a:effectLst/>
                <a:sym typeface="Wingdings" panose="05000000000000000000" pitchFamily="2" charset="2"/>
              </a:rPr>
              <a:t>Der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Gebäudesektor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ist</a:t>
            </a:r>
            <a:r>
              <a:rPr lang="en-US" sz="2200" dirty="0">
                <a:effectLst/>
                <a:sym typeface="Wingdings" panose="05000000000000000000" pitchFamily="2" charset="2"/>
              </a:rPr>
              <a:t> Kern der EU-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Gesetzgebung</a:t>
            </a:r>
            <a:r>
              <a:rPr lang="en-US" sz="2200" dirty="0">
                <a:effectLst/>
                <a:sym typeface="Wingdings" panose="05000000000000000000" pitchFamily="2" charset="2"/>
              </a:rPr>
              <a:t>, da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er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für</a:t>
            </a:r>
            <a:r>
              <a:rPr lang="en-US" sz="2200" dirty="0">
                <a:effectLst/>
                <a:sym typeface="Wingdings" panose="05000000000000000000" pitchFamily="2" charset="2"/>
              </a:rPr>
              <a:t> 40% des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Energieverbrauchs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steht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200" dirty="0">
                <a:effectLst/>
                <a:sym typeface="Wingdings" panose="05000000000000000000" pitchFamily="2" charset="2"/>
              </a:rPr>
              <a:t>IUT-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Forderung</a:t>
            </a:r>
            <a:r>
              <a:rPr lang="en-US" sz="2200" dirty="0">
                <a:effectLst/>
                <a:sym typeface="Wingdings" panose="05000000000000000000" pitchFamily="2" charset="2"/>
              </a:rPr>
              <a:t>: Die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Energiewende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muß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für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Mieter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bezahlbar</a:t>
            </a:r>
            <a:r>
              <a:rPr lang="en-US" sz="2200" dirty="0">
                <a:effectLst/>
                <a:sym typeface="Wingdings" panose="05000000000000000000" pitchFamily="2" charset="2"/>
              </a:rPr>
              <a:t> sein!</a:t>
            </a:r>
            <a:endParaRPr lang="en-US" sz="2200" b="1" dirty="0">
              <a:effectLst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200" dirty="0">
                <a:effectLst/>
                <a:sym typeface="Wingdings" panose="05000000000000000000" pitchFamily="2" charset="2"/>
              </a:rPr>
              <a:t>In </a:t>
            </a:r>
            <a:r>
              <a:rPr lang="en-US" sz="2200" b="1" dirty="0">
                <a:effectLst/>
                <a:sym typeface="Wingdings" panose="05000000000000000000" pitchFamily="2" charset="2"/>
              </a:rPr>
              <a:t>21 </a:t>
            </a:r>
            <a:r>
              <a:rPr lang="en-US" sz="2200" b="1" dirty="0" err="1">
                <a:effectLst/>
                <a:sym typeface="Wingdings" panose="05000000000000000000" pitchFamily="2" charset="2"/>
              </a:rPr>
              <a:t>europäischen</a:t>
            </a:r>
            <a:r>
              <a:rPr lang="en-US" sz="2200" b="1" dirty="0">
                <a:effectLst/>
                <a:sym typeface="Wingdings" panose="05000000000000000000" pitchFamily="2" charset="2"/>
              </a:rPr>
              <a:t> </a:t>
            </a:r>
            <a:r>
              <a:rPr lang="en-US" sz="2200" b="1" dirty="0" err="1">
                <a:effectLst/>
                <a:sym typeface="Wingdings" panose="05000000000000000000" pitchFamily="2" charset="2"/>
              </a:rPr>
              <a:t>Staaten</a:t>
            </a:r>
            <a:r>
              <a:rPr lang="en-US" sz="2200" b="1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können</a:t>
            </a:r>
            <a:r>
              <a:rPr lang="en-US" sz="2200" dirty="0">
                <a:effectLst/>
                <a:sym typeface="Wingdings" panose="05000000000000000000" pitchFamily="2" charset="2"/>
              </a:rPr>
              <a:t> die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Kosten</a:t>
            </a:r>
            <a:r>
              <a:rPr lang="en-US" sz="2200" dirty="0">
                <a:effectLst/>
                <a:sym typeface="Wingdings" panose="05000000000000000000" pitchFamily="2" charset="2"/>
              </a:rPr>
              <a:t> der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energetischen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Sanierung</a:t>
            </a:r>
            <a:r>
              <a:rPr lang="en-US" sz="2200" dirty="0">
                <a:effectLst/>
                <a:sym typeface="Wingdings" panose="05000000000000000000" pitchFamily="2" charset="2"/>
              </a:rPr>
              <a:t> auf die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Miete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umgelegt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werden</a:t>
            </a:r>
            <a:r>
              <a:rPr lang="en-US" sz="2200" dirty="0">
                <a:effectLst/>
                <a:sym typeface="Wingdings" panose="05000000000000000000" pitchFamily="2" charset="2"/>
              </a:rPr>
              <a:t> 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200" dirty="0">
                <a:effectLst/>
                <a:sym typeface="Wingdings" panose="05000000000000000000" pitchFamily="2" charset="2"/>
              </a:rPr>
              <a:t>IUT-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Forderung</a:t>
            </a:r>
            <a:r>
              <a:rPr lang="en-US" sz="2200" dirty="0">
                <a:effectLst/>
                <a:sym typeface="Wingdings" panose="05000000000000000000" pitchFamily="2" charset="2"/>
              </a:rPr>
              <a:t>: </a:t>
            </a:r>
            <a:r>
              <a:rPr lang="en-US" sz="2200" b="1" dirty="0" err="1">
                <a:effectLst/>
                <a:sym typeface="Wingdings" panose="05000000000000000000" pitchFamily="2" charset="2"/>
              </a:rPr>
              <a:t>Wohnkostengarantie</a:t>
            </a:r>
            <a:r>
              <a:rPr lang="en-US" sz="2200" dirty="0">
                <a:effectLst/>
                <a:sym typeface="Wingdings" panose="05000000000000000000" pitchFamily="2" charset="2"/>
              </a:rPr>
              <a:t>,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erhöhte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Miete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muß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durch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garantierte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Energieeinsparung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ausgeglichen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werden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endParaRPr lang="en-US" sz="2200" b="1" dirty="0">
              <a:effectLst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200" dirty="0" err="1">
                <a:effectLst/>
                <a:sym typeface="Wingdings" panose="05000000000000000000" pitchFamily="2" charset="2"/>
              </a:rPr>
              <a:t>Keine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Vertreibung</a:t>
            </a:r>
            <a:r>
              <a:rPr lang="en-US" sz="2200" dirty="0">
                <a:effectLst/>
                <a:sym typeface="Wingdings" panose="05000000000000000000" pitchFamily="2" charset="2"/>
              </a:rPr>
              <a:t> von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Mietern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durch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Gentrifizierung</a:t>
            </a:r>
            <a:r>
              <a:rPr lang="en-US" sz="2200" dirty="0">
                <a:effectLst/>
                <a:sym typeface="Wingdings" panose="05000000000000000000" pitchFamily="2" charset="2"/>
              </a:rPr>
              <a:t>, </a:t>
            </a:r>
            <a:r>
              <a:rPr lang="en-US" sz="2200" b="1" dirty="0">
                <a:effectLst/>
                <a:sym typeface="Wingdings" panose="05000000000000000000" pitchFamily="2" charset="2"/>
              </a:rPr>
              <a:t>“renovictions”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200" b="1" dirty="0" err="1">
                <a:effectLst/>
                <a:sym typeface="Wingdings" panose="05000000000000000000" pitchFamily="2" charset="2"/>
              </a:rPr>
              <a:t>Bekämpfung</a:t>
            </a:r>
            <a:r>
              <a:rPr lang="en-US" sz="2200" b="1" dirty="0">
                <a:effectLst/>
                <a:sym typeface="Wingdings" panose="05000000000000000000" pitchFamily="2" charset="2"/>
              </a:rPr>
              <a:t> der </a:t>
            </a:r>
            <a:r>
              <a:rPr lang="en-US" sz="2200" b="1" dirty="0" err="1">
                <a:effectLst/>
                <a:sym typeface="Wingdings" panose="05000000000000000000" pitchFamily="2" charset="2"/>
              </a:rPr>
              <a:t>Energiearmut</a:t>
            </a:r>
            <a:r>
              <a:rPr lang="en-US" sz="2200" b="1" dirty="0">
                <a:effectLst/>
                <a:sym typeface="Wingdings" panose="05000000000000000000" pitchFamily="2" charset="2"/>
              </a:rPr>
              <a:t> 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besonders</a:t>
            </a:r>
            <a:r>
              <a:rPr lang="en-US" sz="2200" dirty="0">
                <a:effectLst/>
                <a:sym typeface="Wingdings" panose="05000000000000000000" pitchFamily="2" charset="2"/>
              </a:rPr>
              <a:t> in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Zentral</a:t>
            </a:r>
            <a:r>
              <a:rPr lang="en-US" sz="2200" dirty="0">
                <a:effectLst/>
                <a:sym typeface="Wingdings" panose="05000000000000000000" pitchFamily="2" charset="2"/>
              </a:rPr>
              <a:t>- und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Mitteleuropa</a:t>
            </a:r>
            <a:r>
              <a:rPr lang="en-US" sz="2200" dirty="0">
                <a:effectLst/>
                <a:sym typeface="Wingdings" panose="05000000000000000000" pitchFamily="2" charset="2"/>
              </a:rPr>
              <a:t> (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Zivilrechtliche</a:t>
            </a:r>
            <a:r>
              <a:rPr lang="en-US" sz="2200" dirty="0">
                <a:effectLst/>
                <a:sym typeface="Wingdings" panose="05000000000000000000" pitchFamily="2" charset="2"/>
              </a:rPr>
              <a:t> und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bauliche</a:t>
            </a:r>
            <a:r>
              <a:rPr lang="en-US" sz="2200" dirty="0">
                <a:effectLst/>
                <a:sym typeface="Wingdings" panose="05000000000000000000" pitchFamily="2" charset="2"/>
              </a:rPr>
              <a:t> </a:t>
            </a:r>
            <a:r>
              <a:rPr lang="en-US" sz="2200" dirty="0" err="1">
                <a:effectLst/>
                <a:sym typeface="Wingdings" panose="05000000000000000000" pitchFamily="2" charset="2"/>
              </a:rPr>
              <a:t>Besonderheiten</a:t>
            </a:r>
            <a:r>
              <a:rPr lang="en-US" sz="2200" dirty="0">
                <a:effectLst/>
                <a:sym typeface="Wingdings" panose="05000000000000000000" pitchFamily="2" charset="2"/>
              </a:rPr>
              <a:t>)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en-US" sz="2400" b="1" dirty="0">
              <a:effectLst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en-US" sz="2400" b="1" dirty="0">
              <a:effectLst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279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39825"/>
          </a:xfrm>
        </p:spPr>
        <p:txBody>
          <a:bodyPr/>
          <a:lstStyle/>
          <a:p>
            <a:r>
              <a:rPr lang="sv-SE" sz="3600" b="1" dirty="0">
                <a:effectLst/>
              </a:rPr>
              <a:t>EU Fonds für bezahlbares Wohnen 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27672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en-US" dirty="0">
              <a:effectLst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err="1">
                <a:effectLst/>
              </a:rPr>
              <a:t>Fonds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für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regionale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Entwicklung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(EFRE): </a:t>
            </a:r>
            <a:r>
              <a:rPr lang="en-US" dirty="0" err="1">
                <a:effectLst/>
              </a:rPr>
              <a:t>bis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zu</a:t>
            </a:r>
            <a:r>
              <a:rPr lang="en-US" dirty="0">
                <a:effectLst/>
              </a:rPr>
              <a:t> 20% </a:t>
            </a:r>
            <a:r>
              <a:rPr lang="en-US" dirty="0" err="1">
                <a:effectLst/>
              </a:rPr>
              <a:t>für</a:t>
            </a:r>
            <a:r>
              <a:rPr lang="en-US" dirty="0">
                <a:effectLst/>
              </a:rPr>
              <a:t> die </a:t>
            </a:r>
            <a:r>
              <a:rPr lang="en-US" dirty="0" err="1">
                <a:effectLst/>
              </a:rPr>
              <a:t>energetische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Sanierung</a:t>
            </a:r>
            <a:r>
              <a:rPr lang="en-US" dirty="0">
                <a:effectLst/>
              </a:rPr>
              <a:t> des </a:t>
            </a:r>
            <a:r>
              <a:rPr lang="en-US" dirty="0" err="1">
                <a:effectLst/>
              </a:rPr>
              <a:t>Bestandes</a:t>
            </a:r>
            <a:r>
              <a:rPr lang="en-US" dirty="0">
                <a:effectLst/>
              </a:rPr>
              <a:t>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err="1">
                <a:effectLst/>
                <a:sym typeface="Wingdings" panose="05000000000000000000" pitchFamily="2" charset="2"/>
              </a:rPr>
              <a:t>Fonds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für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strategisches</a:t>
            </a:r>
            <a:r>
              <a:rPr lang="en-US" dirty="0">
                <a:effectLst/>
                <a:sym typeface="Wingdings" panose="05000000000000000000" pitchFamily="2" charset="2"/>
              </a:rPr>
              <a:t> Investment </a:t>
            </a:r>
            <a:r>
              <a:rPr lang="en-US" b="1" dirty="0">
                <a:effectLst/>
                <a:sym typeface="Wingdings" panose="05000000000000000000" pitchFamily="2" charset="2"/>
              </a:rPr>
              <a:t>(EFSI): </a:t>
            </a:r>
            <a:r>
              <a:rPr lang="en-US" dirty="0" err="1">
                <a:effectLst/>
                <a:sym typeface="Wingdings" panose="05000000000000000000" pitchFamily="2" charset="2"/>
              </a:rPr>
              <a:t>Kommission</a:t>
            </a:r>
            <a:r>
              <a:rPr lang="en-US" dirty="0">
                <a:effectLst/>
                <a:sym typeface="Wingdings" panose="05000000000000000000" pitchFamily="2" charset="2"/>
              </a:rPr>
              <a:t> und </a:t>
            </a:r>
            <a:r>
              <a:rPr lang="en-US" dirty="0" err="1">
                <a:effectLst/>
                <a:sym typeface="Wingdings" panose="05000000000000000000" pitchFamily="2" charset="2"/>
              </a:rPr>
              <a:t>Europäische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Investitionsbank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b="1" dirty="0">
                <a:effectLst/>
                <a:sym typeface="Wingdings" panose="05000000000000000000" pitchFamily="2" charset="2"/>
              </a:rPr>
              <a:t>(EIB) </a:t>
            </a:r>
            <a:r>
              <a:rPr lang="en-US" dirty="0" err="1">
                <a:effectLst/>
                <a:sym typeface="Wingdings" panose="05000000000000000000" pitchFamily="2" charset="2"/>
              </a:rPr>
              <a:t>garantieren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für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privatwirtschaftliche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Projekte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im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Bereich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Wohnen</a:t>
            </a:r>
            <a:r>
              <a:rPr lang="en-US" dirty="0">
                <a:effectLst/>
                <a:sym typeface="Wingdings" panose="05000000000000000000" pitchFamily="2" charset="2"/>
              </a:rPr>
              <a:t> und </a:t>
            </a:r>
            <a:r>
              <a:rPr lang="en-US" dirty="0" err="1">
                <a:effectLst/>
                <a:sym typeface="Wingdings" panose="05000000000000000000" pitchFamily="2" charset="2"/>
              </a:rPr>
              <a:t>Energie</a:t>
            </a:r>
            <a:endParaRPr lang="en-US" sz="3600" dirty="0">
              <a:effectLst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effectLst/>
                <a:sym typeface="Wingdings" panose="05000000000000000000" pitchFamily="2" charset="2"/>
              </a:rPr>
              <a:t>EIB </a:t>
            </a:r>
            <a:r>
              <a:rPr lang="en-US" dirty="0" err="1">
                <a:effectLst/>
                <a:sym typeface="Wingdings" panose="05000000000000000000" pitchFamily="2" charset="2"/>
              </a:rPr>
              <a:t>Darlehen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für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städtische</a:t>
            </a:r>
            <a:r>
              <a:rPr lang="en-US" dirty="0">
                <a:effectLst/>
                <a:sym typeface="Wingdings" panose="05000000000000000000" pitchFamily="2" charset="2"/>
              </a:rPr>
              <a:t> </a:t>
            </a:r>
            <a:r>
              <a:rPr lang="en-US" dirty="0" err="1">
                <a:effectLst/>
                <a:sym typeface="Wingdings" panose="05000000000000000000" pitchFamily="2" charset="2"/>
              </a:rPr>
              <a:t>Entwicklung</a:t>
            </a:r>
            <a:r>
              <a:rPr lang="en-US" dirty="0">
                <a:effectLst/>
                <a:sym typeface="Wingdings" panose="05000000000000000000" pitchFamily="2" charset="2"/>
              </a:rPr>
              <a:t> und </a:t>
            </a:r>
            <a:r>
              <a:rPr lang="en-US" b="1" dirty="0" err="1">
                <a:effectLst/>
                <a:sym typeface="Wingdings" panose="05000000000000000000" pitchFamily="2" charset="2"/>
              </a:rPr>
              <a:t>sozialen</a:t>
            </a:r>
            <a:r>
              <a:rPr lang="en-US" b="1" dirty="0">
                <a:effectLst/>
                <a:sym typeface="Wingdings" panose="05000000000000000000" pitchFamily="2" charset="2"/>
              </a:rPr>
              <a:t> </a:t>
            </a:r>
            <a:r>
              <a:rPr lang="en-US" b="1" dirty="0" err="1">
                <a:effectLst/>
                <a:sym typeface="Wingdings" panose="05000000000000000000" pitchFamily="2" charset="2"/>
              </a:rPr>
              <a:t>Wohnungsbau</a:t>
            </a:r>
            <a:endParaRPr lang="en-US" b="1" dirty="0">
              <a:effectLst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en-US" dirty="0">
              <a:solidFill>
                <a:srgbClr val="00B050"/>
              </a:solidFill>
              <a:effectLst/>
              <a:sym typeface="Wingdings" panose="05000000000000000000" pitchFamily="2" charset="2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8460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39825"/>
          </a:xfrm>
        </p:spPr>
        <p:txBody>
          <a:bodyPr/>
          <a:lstStyle/>
          <a:p>
            <a:r>
              <a:rPr lang="sv-SE" sz="3600" b="1" dirty="0">
                <a:effectLst/>
              </a:rPr>
              <a:t>EU städtische Agenda </a:t>
            </a:r>
            <a:br>
              <a:rPr lang="sv-SE" sz="3600" b="1" dirty="0">
                <a:effectLst/>
              </a:rPr>
            </a:br>
            <a:r>
              <a:rPr lang="sv-SE" sz="3600" b="1" dirty="0">
                <a:effectLst/>
              </a:rPr>
              <a:t>Partnerschaft für Wohnen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27672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 err="1">
                <a:effectLst/>
              </a:rPr>
              <a:t>Formelles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Mitspracherecht</a:t>
            </a:r>
            <a:r>
              <a:rPr lang="en-US" sz="2400" dirty="0">
                <a:effectLst/>
              </a:rPr>
              <a:t> der </a:t>
            </a:r>
            <a:r>
              <a:rPr lang="en-US" sz="2400" dirty="0" err="1">
                <a:effectLst/>
              </a:rPr>
              <a:t>Städte</a:t>
            </a:r>
            <a:r>
              <a:rPr lang="en-US" sz="2400" dirty="0">
                <a:effectLst/>
              </a:rPr>
              <a:t> auf </a:t>
            </a:r>
            <a:r>
              <a:rPr lang="en-US" sz="2400" dirty="0" err="1">
                <a:effectLst/>
              </a:rPr>
              <a:t>europäischer</a:t>
            </a:r>
            <a:r>
              <a:rPr lang="en-US" sz="2400" dirty="0">
                <a:effectLst/>
              </a:rPr>
              <a:t> und </a:t>
            </a:r>
            <a:r>
              <a:rPr lang="en-US" sz="2400" dirty="0" err="1">
                <a:effectLst/>
              </a:rPr>
              <a:t>nationaler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Ebene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sichern</a:t>
            </a:r>
            <a:r>
              <a:rPr lang="en-US" sz="2400" dirty="0">
                <a:effectLst/>
              </a:rPr>
              <a:t>- </a:t>
            </a:r>
            <a:r>
              <a:rPr lang="en-US" sz="2400" dirty="0" err="1">
                <a:effectLst/>
              </a:rPr>
              <a:t>wesentlich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für</a:t>
            </a:r>
            <a:r>
              <a:rPr lang="en-US" sz="2400" dirty="0">
                <a:effectLst/>
              </a:rPr>
              <a:t> den </a:t>
            </a:r>
            <a:r>
              <a:rPr lang="en-US" sz="2400" dirty="0" err="1">
                <a:effectLst/>
              </a:rPr>
              <a:t>Bereich</a:t>
            </a:r>
            <a:r>
              <a:rPr lang="en-US" sz="2400" dirty="0">
                <a:effectLst/>
              </a:rPr>
              <a:t> der </a:t>
            </a:r>
            <a:r>
              <a:rPr lang="en-US" sz="2400" dirty="0" err="1">
                <a:effectLst/>
              </a:rPr>
              <a:t>Wohnungspolitik</a:t>
            </a:r>
            <a:r>
              <a:rPr lang="en-US" sz="2400" b="1" dirty="0">
                <a:effectLst/>
                <a:sym typeface="Wingdings" panose="05000000000000000000" pitchFamily="2" charset="2"/>
              </a:rPr>
              <a:t> </a:t>
            </a:r>
            <a:endParaRPr lang="en-US" sz="3200" b="1" dirty="0">
              <a:effectLst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b="1" dirty="0">
                <a:effectLst/>
                <a:sym typeface="Wingdings" panose="05000000000000000000" pitchFamily="2" charset="2"/>
              </a:rPr>
              <a:t>IUT </a:t>
            </a:r>
            <a:r>
              <a:rPr lang="en-US" sz="2400" b="1" dirty="0" err="1">
                <a:effectLst/>
                <a:sym typeface="Wingdings" panose="05000000000000000000" pitchFamily="2" charset="2"/>
              </a:rPr>
              <a:t>ist</a:t>
            </a:r>
            <a:r>
              <a:rPr lang="en-US" sz="2400" b="1" dirty="0">
                <a:effectLst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effectLst/>
                <a:sym typeface="Wingdings" panose="05000000000000000000" pitchFamily="2" charset="2"/>
              </a:rPr>
              <a:t>zum</a:t>
            </a:r>
            <a:r>
              <a:rPr lang="en-US" sz="2400" b="1" dirty="0">
                <a:effectLst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effectLst/>
                <a:sym typeface="Wingdings" panose="05000000000000000000" pitchFamily="2" charset="2"/>
              </a:rPr>
              <a:t>Mitglied</a:t>
            </a:r>
            <a:r>
              <a:rPr lang="en-US" sz="2400" b="1" dirty="0">
                <a:effectLst/>
                <a:sym typeface="Wingdings" panose="05000000000000000000" pitchFamily="2" charset="2"/>
              </a:rPr>
              <a:t> der </a:t>
            </a:r>
            <a:r>
              <a:rPr lang="en-US" sz="2400" b="1" dirty="0" err="1">
                <a:effectLst/>
                <a:sym typeface="Wingdings" panose="05000000000000000000" pitchFamily="2" charset="2"/>
              </a:rPr>
              <a:t>Partnerschaft</a:t>
            </a:r>
            <a:r>
              <a:rPr lang="en-US" sz="2400" b="1" dirty="0">
                <a:effectLst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effectLst/>
                <a:sym typeface="Wingdings" panose="05000000000000000000" pitchFamily="2" charset="2"/>
              </a:rPr>
              <a:t>für</a:t>
            </a:r>
            <a:r>
              <a:rPr lang="en-US" sz="2400" b="1" dirty="0">
                <a:effectLst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effectLst/>
                <a:sym typeface="Wingdings" panose="05000000000000000000" pitchFamily="2" charset="2"/>
              </a:rPr>
              <a:t>Wohnen</a:t>
            </a:r>
            <a:r>
              <a:rPr lang="en-US" sz="2400" b="1" dirty="0">
                <a:effectLst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effectLst/>
                <a:sym typeface="Wingdings" panose="05000000000000000000" pitchFamily="2" charset="2"/>
              </a:rPr>
              <a:t>nominiert</a:t>
            </a:r>
            <a:r>
              <a:rPr lang="en-US" sz="2400" b="1" dirty="0">
                <a:effectLst/>
                <a:sym typeface="Wingdings" panose="05000000000000000000" pitchFamily="2" charset="2"/>
              </a:rPr>
              <a:t>: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bezahlbarer</a:t>
            </a:r>
            <a:r>
              <a:rPr lang="en-US" sz="2400" dirty="0">
                <a:effectLst/>
                <a:sym typeface="Wingdings" panose="05000000000000000000" pitchFamily="2" charset="2"/>
              </a:rPr>
              <a:t>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Wohnraum</a:t>
            </a:r>
            <a:r>
              <a:rPr lang="en-US" sz="2400" dirty="0">
                <a:effectLst/>
                <a:sym typeface="Wingdings" panose="05000000000000000000" pitchFamily="2" charset="2"/>
              </a:rPr>
              <a:t>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als</a:t>
            </a:r>
            <a:r>
              <a:rPr lang="en-US" sz="2400" dirty="0">
                <a:effectLst/>
                <a:sym typeface="Wingdings" panose="05000000000000000000" pitchFamily="2" charset="2"/>
              </a:rPr>
              <a:t> EU-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Ziel</a:t>
            </a:r>
            <a:endParaRPr lang="en-US" sz="2400" dirty="0">
              <a:effectLst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>
                <a:effectLst/>
                <a:sym typeface="Wingdings" panose="05000000000000000000" pitchFamily="2" charset="2"/>
              </a:rPr>
              <a:t>3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Prinzipien</a:t>
            </a:r>
            <a:r>
              <a:rPr lang="en-US" sz="2400" dirty="0">
                <a:effectLst/>
                <a:sym typeface="Wingdings" panose="05000000000000000000" pitchFamily="2" charset="2"/>
              </a:rPr>
              <a:t>: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Fachkenntnisse</a:t>
            </a:r>
            <a:r>
              <a:rPr lang="en-US" sz="2400" dirty="0">
                <a:effectLst/>
                <a:sym typeface="Wingdings" panose="05000000000000000000" pitchFamily="2" charset="2"/>
              </a:rPr>
              <a:t>,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Finanzierung</a:t>
            </a:r>
            <a:r>
              <a:rPr lang="en-US" sz="2400" dirty="0">
                <a:effectLst/>
                <a:sym typeface="Wingdings" panose="05000000000000000000" pitchFamily="2" charset="2"/>
              </a:rPr>
              <a:t> und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Gesetzgebung</a:t>
            </a:r>
            <a:r>
              <a:rPr lang="en-US" sz="2400" dirty="0">
                <a:effectLst/>
                <a:sym typeface="Wingdings" panose="05000000000000000000" pitchFamily="2" charset="2"/>
              </a:rPr>
              <a:t>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optimieren</a:t>
            </a:r>
            <a:r>
              <a:rPr lang="en-US" sz="2400" dirty="0">
                <a:effectLst/>
                <a:sym typeface="Wingdings" panose="05000000000000000000" pitchFamily="2" charset="2"/>
              </a:rPr>
              <a:t>,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Hindernisse</a:t>
            </a:r>
            <a:r>
              <a:rPr lang="en-US" sz="2400" dirty="0">
                <a:effectLst/>
                <a:sym typeface="Wingdings" panose="05000000000000000000" pitchFamily="2" charset="2"/>
              </a:rPr>
              <a:t> auf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nationaler</a:t>
            </a:r>
            <a:r>
              <a:rPr lang="en-US" sz="2400" dirty="0">
                <a:effectLst/>
                <a:sym typeface="Wingdings" panose="05000000000000000000" pitchFamily="2" charset="2"/>
              </a:rPr>
              <a:t> und EU-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Ebene</a:t>
            </a:r>
            <a:r>
              <a:rPr lang="en-US" sz="2400" dirty="0">
                <a:effectLst/>
                <a:sym typeface="Wingdings" panose="05000000000000000000" pitchFamily="2" charset="2"/>
              </a:rPr>
              <a:t> </a:t>
            </a:r>
            <a:r>
              <a:rPr lang="en-US" sz="2400" dirty="0" err="1">
                <a:effectLst/>
                <a:sym typeface="Wingdings" panose="05000000000000000000" pitchFamily="2" charset="2"/>
              </a:rPr>
              <a:t>beseitigen</a:t>
            </a:r>
            <a:endParaRPr lang="en-US" sz="2400" b="1" dirty="0">
              <a:effectLst/>
              <a:sym typeface="Wingdings" panose="05000000000000000000" pitchFamily="2" charset="2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3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Arbeitsgruppen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: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Beihilfen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Finanzierung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generelle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Wohnungspolitik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. IUT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Berichterstatter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zu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Mieterschutz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Mietermitbestimmung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 und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Mietpreiskontrolle</a:t>
            </a:r>
            <a:r>
              <a:rPr lang="en-US" sz="2400" b="1" dirty="0">
                <a:solidFill>
                  <a:schemeClr val="tx1">
                    <a:lumMod val="75000"/>
                  </a:schemeClr>
                </a:solidFill>
                <a:effectLst/>
                <a:sym typeface="Wingdings" panose="05000000000000000000" pitchFamily="2" charset="2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178993341"/>
      </p:ext>
    </p:extLst>
  </p:cSld>
  <p:clrMapOvr>
    <a:masterClrMapping/>
  </p:clrMapOvr>
</p:sld>
</file>

<file path=ppt/theme/theme1.xml><?xml version="1.0" encoding="utf-8"?>
<a:theme xmlns:a="http://schemas.openxmlformats.org/drawingml/2006/main" name="IUT MALL">
  <a:themeElements>
    <a:clrScheme name="IUT MALL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UT MALL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930</Words>
  <Application>Microsoft Office PowerPoint</Application>
  <PresentationFormat>Bildschirmpräsentation (4:3)</PresentationFormat>
  <Paragraphs>83</Paragraphs>
  <Slides>13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Wingdings</vt:lpstr>
      <vt:lpstr>IUT MALL</vt:lpstr>
      <vt:lpstr>Interessenvertretung für Mieter in Brüssel</vt:lpstr>
      <vt:lpstr> Treffen der EU-Wohnungsminister </vt:lpstr>
      <vt:lpstr>IUT Wahlprüfsteine für das Europäische Parlament 2014-2019</vt:lpstr>
      <vt:lpstr>Sozialer Wohnungsbau und die EU (I)</vt:lpstr>
      <vt:lpstr>Sozialer Wohnungsbau und die EU (II)</vt:lpstr>
      <vt:lpstr>Europäisches Semester  Der EU Stabilitäts- und Wachstumspakt</vt:lpstr>
      <vt:lpstr>Energie-Gesetzgebung </vt:lpstr>
      <vt:lpstr>EU Fonds für bezahlbares Wohnen </vt:lpstr>
      <vt:lpstr>EU städtische Agenda  Partnerschaft für Wohnen</vt:lpstr>
      <vt:lpstr>Wohnungspolitik ist auch Seniorenpolitik </vt:lpstr>
      <vt:lpstr>Altersgerechter Umbau des Wohnungsbestandes</vt:lpstr>
      <vt:lpstr>Empfehlungen des  European Housing Forum</vt:lpstr>
      <vt:lpstr>IUT EU Kernpunkte </vt:lpstr>
    </vt:vector>
  </TitlesOfParts>
  <Company>International Union of Tenants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IUT EU office Brussels</dc:creator>
  <cp:lastModifiedBy>Frans Steenbergen</cp:lastModifiedBy>
  <cp:revision>285</cp:revision>
  <cp:lastPrinted>2016-09-23T09:10:26Z</cp:lastPrinted>
  <dcterms:created xsi:type="dcterms:W3CDTF">2007-05-22T09:39:05Z</dcterms:created>
  <dcterms:modified xsi:type="dcterms:W3CDTF">2016-10-31T14:09:50Z</dcterms:modified>
</cp:coreProperties>
</file>